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7" r:id="rId2"/>
    <p:sldId id="559" r:id="rId3"/>
    <p:sldId id="1542" r:id="rId4"/>
    <p:sldId id="1515" r:id="rId5"/>
    <p:sldId id="1516" r:id="rId6"/>
    <p:sldId id="1517" r:id="rId7"/>
    <p:sldId id="1461" r:id="rId8"/>
    <p:sldId id="1410" r:id="rId9"/>
    <p:sldId id="1434" r:id="rId10"/>
    <p:sldId id="2152" r:id="rId11"/>
    <p:sldId id="2161" r:id="rId12"/>
    <p:sldId id="2109" r:id="rId13"/>
    <p:sldId id="2182" r:id="rId14"/>
    <p:sldId id="2165" r:id="rId15"/>
    <p:sldId id="2166" r:id="rId16"/>
    <p:sldId id="2168" r:id="rId17"/>
    <p:sldId id="2173" r:id="rId18"/>
    <p:sldId id="2181" r:id="rId19"/>
    <p:sldId id="2170" r:id="rId20"/>
    <p:sldId id="2163" r:id="rId21"/>
    <p:sldId id="2151" r:id="rId22"/>
    <p:sldId id="1462" r:id="rId23"/>
    <p:sldId id="2111" r:id="rId24"/>
    <p:sldId id="2175" r:id="rId25"/>
    <p:sldId id="2112" r:id="rId26"/>
    <p:sldId id="2113" r:id="rId27"/>
    <p:sldId id="2114" r:id="rId28"/>
    <p:sldId id="2137" r:id="rId29"/>
    <p:sldId id="2153" r:id="rId30"/>
    <p:sldId id="2177" r:id="rId31"/>
    <p:sldId id="2180" r:id="rId32"/>
    <p:sldId id="2179" r:id="rId33"/>
    <p:sldId id="2178" r:id="rId34"/>
    <p:sldId id="2176" r:id="rId35"/>
    <p:sldId id="2154" r:id="rId36"/>
    <p:sldId id="2157" r:id="rId37"/>
    <p:sldId id="1506" r:id="rId38"/>
    <p:sldId id="2116" r:id="rId39"/>
    <p:sldId id="1508" r:id="rId40"/>
    <p:sldId id="1509" r:id="rId41"/>
    <p:sldId id="2092" r:id="rId42"/>
    <p:sldId id="1510" r:id="rId43"/>
    <p:sldId id="1512" r:id="rId44"/>
    <p:sldId id="1536" r:id="rId4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202020"/>
    <a:srgbClr val="323232"/>
    <a:srgbClr val="CC3300"/>
    <a:srgbClr val="CC00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5" autoAdjust="0"/>
    <p:restoredTop sz="95125" autoAdjust="0"/>
  </p:normalViewPr>
  <p:slideViewPr>
    <p:cSldViewPr snapToGrid="0">
      <p:cViewPr varScale="1">
        <p:scale>
          <a:sx n="83" d="100"/>
          <a:sy n="83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91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1C1C6B9-3E3F-4D55-BE2C-868563D3DB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980E1C-0085-45D5-B1AC-A4D69F3756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D0A9E-D703-4486-9664-7ADD243697C4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787FA5B-A9A0-4E4C-BD01-843B224A9C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EC8FAB-F3E6-4316-AD76-AED34CABED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CA590-4E66-418F-84B0-97B2AF657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698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7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41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35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815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541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6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t>2021/8/30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995CF4-4F07-4F3E-8CE1-90DA81FA11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171" y="0"/>
            <a:ext cx="2743200" cy="7327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00ec.cn/zt/expert_caolei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hyperlink" Target="mailto:CaoLei@NetSun.com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E650B98-EC2A-4D8D-96E3-8778D9778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4893" y="2721114"/>
            <a:ext cx="1201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2021</a:t>
            </a: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年（上）中国物流科技市场数据报告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AD018E42-8A4D-4B22-A768-11BC3FA0C624}"/>
              </a:ext>
            </a:extLst>
          </p:cNvPr>
          <p:cNvSpPr txBox="1"/>
          <p:nvPr/>
        </p:nvSpPr>
        <p:spPr>
          <a:xfrm>
            <a:off x="3813717" y="4250432"/>
            <a:ext cx="8196145" cy="169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报告编制：网经社电子商务研究中心</a:t>
            </a:r>
            <a:endParaRPr lang="en-US" altLang="zh-CN" sz="2400" b="1" dirty="0">
              <a:solidFill>
                <a:srgbClr val="019FF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发布日期：</a:t>
            </a:r>
            <a:r>
              <a:rPr lang="en-US" altLang="zh-CN" sz="2400" b="1" dirty="0">
                <a:solidFill>
                  <a:srgbClr val="019FFC"/>
                </a:solidFill>
              </a:rPr>
              <a:t>2021</a:t>
            </a:r>
            <a:r>
              <a:rPr lang="zh-CN" altLang="en-US" sz="2400" b="1" dirty="0">
                <a:solidFill>
                  <a:srgbClr val="019FFC"/>
                </a:solidFill>
              </a:rPr>
              <a:t>年</a:t>
            </a:r>
            <a:r>
              <a:rPr lang="en-US" altLang="zh-CN" sz="2400" b="1" dirty="0">
                <a:solidFill>
                  <a:srgbClr val="019FFC"/>
                </a:solidFill>
              </a:rPr>
              <a:t>8</a:t>
            </a:r>
            <a:r>
              <a:rPr lang="zh-CN" altLang="en-US" sz="2400" b="1" dirty="0">
                <a:solidFill>
                  <a:srgbClr val="019FFC"/>
                </a:solidFill>
              </a:rPr>
              <a:t>月</a:t>
            </a:r>
            <a:r>
              <a:rPr lang="en-US" altLang="zh-CN" sz="2400" b="1">
                <a:solidFill>
                  <a:srgbClr val="019FFC"/>
                </a:solidFill>
              </a:rPr>
              <a:t>31</a:t>
            </a:r>
            <a:r>
              <a:rPr lang="zh-CN" altLang="en-US" sz="2400" b="1">
                <a:solidFill>
                  <a:srgbClr val="019FFC"/>
                </a:solidFill>
              </a:rPr>
              <a:t>日</a:t>
            </a:r>
            <a:endParaRPr lang="en-US" altLang="zh-CN" sz="2400" b="1" dirty="0">
              <a:solidFill>
                <a:srgbClr val="019FF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数据来源：网经社“电数宝”（</a:t>
            </a:r>
            <a:r>
              <a:rPr lang="en-US" altLang="zh-CN" sz="2400" b="1" dirty="0">
                <a:solidFill>
                  <a:srgbClr val="019FFC"/>
                </a:solidFill>
              </a:rPr>
              <a:t>DATA.100EC.CN</a:t>
            </a:r>
            <a:r>
              <a:rPr lang="zh-CN" altLang="en-US" sz="2400" b="1" dirty="0">
                <a:solidFill>
                  <a:srgbClr val="019FFC"/>
                </a:solidFill>
              </a:rPr>
              <a:t>）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04B5574C-6506-4A34-97D1-B1321D041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818" y="4266758"/>
            <a:ext cx="1663052" cy="169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66351" y="3544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72458" y="2818259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86499" y="290978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2849" y="4031429"/>
            <a:ext cx="26238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、本报告相关知识产权归发布方所有，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任何企业、机构、媒体等单位及个人引用本报告数据、内容，均请注明：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“根据网经社电子商务研究中心发布的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《2021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年（上）中国物流市场数据报告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》”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，不得篡改、曲解报告内容。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286740" y="4393108"/>
            <a:ext cx="300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altLang="zh-CN" sz="1400" kern="0" dirty="0"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1400" kern="0" dirty="0">
                <a:latin typeface="黑体" panose="02010609060101010101" charset="-122"/>
                <a:ea typeface="黑体" panose="02010609060101010101" charset="-122"/>
              </a:rPr>
              <a:t>、数据来源：网经社“电数宝”。</a:t>
            </a:r>
            <a:endParaRPr lang="en-US" altLang="zh-CN" sz="1400" kern="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defRPr/>
            </a:pPr>
            <a:r>
              <a:rPr lang="zh-CN" altLang="en-US" sz="1400" kern="0" dirty="0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1400" kern="0" dirty="0">
                <a:latin typeface="黑体" panose="02010609060101010101" charset="-122"/>
                <a:ea typeface="黑体" panose="02010609060101010101" charset="-122"/>
              </a:rPr>
              <a:t>DATA.100EC.CN</a:t>
            </a:r>
            <a:r>
              <a:rPr lang="zh-CN" altLang="en-US" sz="1400" kern="0" dirty="0">
                <a:latin typeface="黑体" panose="02010609060101010101" charset="-122"/>
                <a:ea typeface="黑体" panose="02010609060101010101" charset="-122"/>
              </a:rPr>
              <a:t>）。</a:t>
            </a:r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4392930" y="3533229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95800" y="362475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100970" y="4240276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40266" y="3533229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14313" y="362475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81488" y="4240276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143292" y="291088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246162" y="300240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0858598" y="3643011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3D0A55E-B05F-4798-916A-BA045870D574}"/>
              </a:ext>
            </a:extLst>
          </p:cNvPr>
          <p:cNvSpPr txBox="1"/>
          <p:nvPr/>
        </p:nvSpPr>
        <p:spPr>
          <a:xfrm>
            <a:off x="6899229" y="4654718"/>
            <a:ext cx="201610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0030101010101" pitchFamily="49" charset="-122"/>
                <a:ea typeface="黑体" panose="02010600030101010101" pitchFamily="49" charset="-122"/>
              </a:rPr>
              <a:t>3</a:t>
            </a:r>
            <a:r>
              <a:rPr lang="zh-CN" altLang="en-US" sz="1600" dirty="0">
                <a:latin typeface="黑体" panose="02010600030101010101" pitchFamily="49" charset="-122"/>
                <a:ea typeface="黑体" panose="02010600030101010101" pitchFamily="49" charset="-122"/>
              </a:rPr>
              <a:t>、报告涉及金额单位除特殊标注外，均默认为人民币；本报告数据除特殊说明外，一般不含港澳台。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0FD5AA0-017C-444A-A3F6-8F6876265888}"/>
              </a:ext>
            </a:extLst>
          </p:cNvPr>
          <p:cNvSpPr txBox="1"/>
          <p:nvPr/>
        </p:nvSpPr>
        <p:spPr>
          <a:xfrm>
            <a:off x="3858524" y="4660563"/>
            <a:ext cx="21450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、本报告仅为参考研究资料，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不构成投资、决策等任何建议，由此带来的风险请慎重考虑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，网经社及其所属主体不承担因使用本报告信息而产生的任何责任。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47612" y="461158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1169752" y="-1223111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2239645" y="1890395"/>
            <a:ext cx="923925" cy="3077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报告声明</a:t>
            </a:r>
            <a:endParaRPr lang="zh-CN" altLang="en-US" sz="44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B180028-C93A-4DEE-9BD5-8109401243C6}"/>
              </a:ext>
            </a:extLst>
          </p:cNvPr>
          <p:cNvSpPr txBox="1"/>
          <p:nvPr/>
        </p:nvSpPr>
        <p:spPr>
          <a:xfrm>
            <a:off x="4461510" y="1230630"/>
            <a:ext cx="709612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、发布渠道：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WWW.100EC.CN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电商门户网站及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》EDM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订阅用户（覆盖数百万电商行业用户）；（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9D1CAA-4805-49C3-947E-2F2181639D9A}"/>
              </a:ext>
            </a:extLst>
          </p:cNvPr>
          <p:cNvSpPr txBox="1"/>
          <p:nvPr/>
        </p:nvSpPr>
        <p:spPr>
          <a:xfrm>
            <a:off x="4461510" y="3295551"/>
            <a:ext cx="7096125" cy="36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、联系我们：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FA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@netsun.com。我们专注报道、研究、服务于“泛电商”，重点关注：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零售电商、大宗电商、跨境电商、三农电商、服务电商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、共享经济、电商物流、电商金融等细分领域，十年如一日专注推动制造业、零售业、服务业、农业、物流业、进出口、金融业的互联网化，推动新制造、新零售、新贸易、新服务、新金融、新物流、新农业、新消费等新型经济生态圈的建立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欢迎各电商及相关机构，开展个性化定制，包括不限于：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平台年度用户画像与大数据报告、公司案例研究专题研究报告、公司与竞对研究分析投资价值、平台合规性审查报告，以及公司所在细分行业关于平台模式、物流网络、金融科技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等细分维度平台大数据报告或行业报告。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78025CF3-9859-456B-9775-67B7F78852FE}"/>
              </a:ext>
            </a:extLst>
          </p:cNvPr>
          <p:cNvSpPr/>
          <p:nvPr/>
        </p:nvSpPr>
        <p:spPr>
          <a:xfrm>
            <a:off x="7269998" y="27810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A0A3FA2-D82C-4B3A-A178-65C5D2B78F4A}"/>
              </a:ext>
            </a:extLst>
          </p:cNvPr>
          <p:cNvSpPr txBox="1"/>
          <p:nvPr/>
        </p:nvSpPr>
        <p:spPr>
          <a:xfrm>
            <a:off x="7188008" y="36957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A4ECBD0-6B46-4C3E-985C-C583B580C2A4}"/>
              </a:ext>
            </a:extLst>
          </p:cNvPr>
          <p:cNvSpPr/>
          <p:nvPr/>
        </p:nvSpPr>
        <p:spPr>
          <a:xfrm>
            <a:off x="8007248" y="905144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8D3EA0F1-196F-4095-9714-C967EA6F1254}"/>
              </a:ext>
            </a:extLst>
          </p:cNvPr>
          <p:cNvSpPr/>
          <p:nvPr/>
        </p:nvSpPr>
        <p:spPr>
          <a:xfrm>
            <a:off x="7269998" y="2343051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FFEC23C-86B4-41F1-A410-EA2F8B083BB5}"/>
              </a:ext>
            </a:extLst>
          </p:cNvPr>
          <p:cNvSpPr txBox="1"/>
          <p:nvPr/>
        </p:nvSpPr>
        <p:spPr>
          <a:xfrm>
            <a:off x="7339177" y="2447915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6BAA44B-7941-49F1-ADB4-AC42CC9AEFBE}"/>
              </a:ext>
            </a:extLst>
          </p:cNvPr>
          <p:cNvSpPr/>
          <p:nvPr/>
        </p:nvSpPr>
        <p:spPr>
          <a:xfrm>
            <a:off x="7987774" y="3099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733531" y="262485"/>
            <a:ext cx="8742199" cy="649076"/>
            <a:chOff x="160" y="0"/>
            <a:chExt cx="10129" cy="1235"/>
          </a:xfrm>
          <a:solidFill>
            <a:schemeClr val="accent1">
              <a:lumMod val="50000"/>
            </a:schemeClr>
          </a:solidFill>
        </p:grpSpPr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27489" y="120726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【电商行业类】</a:t>
            </a:r>
            <a:endParaRPr lang="zh-CN" altLang="zh-CN" sz="12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A76F981-69F6-4631-82E5-411666C6694D}"/>
              </a:ext>
            </a:extLst>
          </p:cNvPr>
          <p:cNvSpPr/>
          <p:nvPr/>
        </p:nvSpPr>
        <p:spPr>
          <a:xfrm>
            <a:off x="3889136" y="321018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网经社电子商务研究中心报告发布计划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D1AF3E6-7CDE-495E-90A0-B78619DCF0A5}"/>
              </a:ext>
            </a:extLst>
          </p:cNvPr>
          <p:cNvSpPr/>
          <p:nvPr/>
        </p:nvSpPr>
        <p:spPr>
          <a:xfrm>
            <a:off x="127489" y="4195187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生活服务电商</a:t>
            </a: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类】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74690BB-62BA-49FB-AC81-FB062FFEF434}"/>
              </a:ext>
            </a:extLst>
          </p:cNvPr>
          <p:cNvSpPr/>
          <p:nvPr/>
        </p:nvSpPr>
        <p:spPr>
          <a:xfrm>
            <a:off x="6385133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【零售电商类】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4FA09397-CB09-40C2-BF7E-9FD4BFC6D12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2221775"/>
              </p:ext>
            </p:extLst>
          </p:nvPr>
        </p:nvGraphicFramePr>
        <p:xfrm>
          <a:off x="200439" y="1696552"/>
          <a:ext cx="5506991" cy="2403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4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《中国电商人才状况调查数据报告》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《中国电商上市公司数据报告》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《中国新三板挂牌电商公司数据报告》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《中国泛电商“</a:t>
                      </a:r>
                      <a:r>
                        <a:rPr lang="zh-CN" altLang="en-US" sz="1200" kern="100" dirty="0">
                          <a:effectLst/>
                        </a:rPr>
                        <a:t>独角兽</a:t>
                      </a:r>
                      <a:r>
                        <a:rPr lang="zh-CN" sz="1200" kern="100" dirty="0">
                          <a:effectLst/>
                        </a:rPr>
                        <a:t>”数据报告》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《中国泛电商“千里马”数据报告》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1704351"/>
                  </a:ext>
                </a:extLst>
              </a:tr>
              <a:tr h="26706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《中国物流</a:t>
                      </a:r>
                      <a:r>
                        <a:rPr lang="zh-CN" altLang="en-US" sz="1200" kern="100" dirty="0">
                          <a:effectLst/>
                        </a:rPr>
                        <a:t>科技</a:t>
                      </a:r>
                      <a:r>
                        <a:rPr lang="zh-CN" altLang="zh-CN" sz="1200" kern="100" dirty="0">
                          <a:effectLst/>
                        </a:rPr>
                        <a:t>市场数据报告》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E8557470-E7E9-4D52-8FA6-F594A541E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780837"/>
              </p:ext>
            </p:extLst>
          </p:nvPr>
        </p:nvGraphicFramePr>
        <p:xfrm>
          <a:off x="246182" y="4659543"/>
          <a:ext cx="5506991" cy="20310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5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7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4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38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《中国生活服务电商市场监测数据报告》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移动出行</a:t>
                      </a:r>
                      <a:r>
                        <a:rPr lang="zh-CN" altLang="zh-CN" sz="1200" kern="100" dirty="0">
                          <a:effectLst/>
                        </a:rPr>
                        <a:t>市场数据报告》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共享经济市场数据报告》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altLang="zh-CN" sz="1200" kern="100" dirty="0">
                          <a:effectLst/>
                        </a:rPr>
                        <a:t>互联网</a:t>
                      </a:r>
                      <a:r>
                        <a:rPr lang="zh-CN" altLang="en-US" sz="1200" kern="100" dirty="0">
                          <a:effectLst/>
                        </a:rPr>
                        <a:t>大健康</a:t>
                      </a:r>
                      <a:r>
                        <a:rPr lang="zh-CN" altLang="zh-CN" sz="1200" kern="100" dirty="0">
                          <a:effectLst/>
                        </a:rPr>
                        <a:t>市场数据报告》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2974525"/>
                  </a:ext>
                </a:extLst>
              </a:tr>
            </a:tbl>
          </a:graphicData>
        </a:graphic>
      </p:graphicFrame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0AE09A05-7C25-44F9-9411-AAF6ECDF7269}"/>
              </a:ext>
            </a:extLst>
          </p:cNvPr>
          <p:cNvGraphicFramePr>
            <a:graphicFrameLocks noGrp="1"/>
          </p:cNvGraphicFramePr>
          <p:nvPr/>
        </p:nvGraphicFramePr>
        <p:xfrm>
          <a:off x="6158345" y="2075483"/>
          <a:ext cx="5675458" cy="3638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6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0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月度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《中国零售电商市场监测数据报告》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《中国二手电商市场数据报告》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《中国生鲜电商市场数据报告》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《中国汽车电商市场数据报告》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sym typeface="+mn-ea"/>
                        </a:rPr>
                        <a:t>《</a:t>
                      </a:r>
                      <a:r>
                        <a:rPr lang="zh-CN" altLang="en-US" sz="1200" kern="100" dirty="0">
                          <a:effectLst/>
                          <a:sym typeface="+mn-ea"/>
                        </a:rPr>
                        <a:t>中国直播电商市场数据报告</a:t>
                      </a:r>
                      <a:r>
                        <a:rPr lang="en-US" altLang="zh-CN" sz="1200" kern="100" dirty="0">
                          <a:effectLst/>
                          <a:sym typeface="+mn-ea"/>
                        </a:rPr>
                        <a:t>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《中国社交电商市场数据报告》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2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《中国母婴电商市场数据报告》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《中国农村电商市场数据报告》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CN" sz="1200" kern="100" dirty="0">
                        <a:effectLst/>
                        <a:sym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  <a:sym typeface="+mn-ea"/>
                        </a:rPr>
                        <a:t>√</a:t>
                      </a:r>
                      <a:r>
                        <a:rPr lang="en-US" sz="1200" kern="100" dirty="0">
                          <a:effectLst/>
                          <a:sym typeface="+mn-ea"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733531" y="262485"/>
            <a:ext cx="8742199" cy="649076"/>
            <a:chOff x="160" y="0"/>
            <a:chExt cx="10129" cy="1235"/>
          </a:xfrm>
          <a:solidFill>
            <a:schemeClr val="accent1">
              <a:lumMod val="50000"/>
            </a:schemeClr>
          </a:solidFill>
        </p:grpSpPr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27489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跨境电商类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3707" y="412235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产业电商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FADC079-F0B8-4B6A-BC99-F830C2A466EF}"/>
              </a:ext>
            </a:extLst>
          </p:cNvPr>
          <p:cNvSpPr/>
          <p:nvPr/>
        </p:nvSpPr>
        <p:spPr>
          <a:xfrm>
            <a:off x="3889136" y="321018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网经社电子商务研究中心报告发布计划</a:t>
            </a:r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B1CCB604-D54D-4F2C-83F1-F96F780B40F6}"/>
              </a:ext>
            </a:extLst>
          </p:cNvPr>
          <p:cNvGraphicFramePr>
            <a:graphicFrameLocks noGrp="1"/>
          </p:cNvGraphicFramePr>
          <p:nvPr/>
        </p:nvGraphicFramePr>
        <p:xfrm>
          <a:off x="252946" y="1876336"/>
          <a:ext cx="5718216" cy="1686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3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3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20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0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0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《中国出口跨境电商市场数据报告》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0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《中国进口跨境电商市场数据报告》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0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《中国跨境电商服务商市场数据报告》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364D5996-18F3-4014-B3D9-F47FAEAE255A}"/>
              </a:ext>
            </a:extLst>
          </p:cNvPr>
          <p:cNvGraphicFramePr>
            <a:graphicFrameLocks noGrp="1"/>
          </p:cNvGraphicFramePr>
          <p:nvPr/>
        </p:nvGraphicFramePr>
        <p:xfrm>
          <a:off x="291779" y="4591084"/>
          <a:ext cx="5679383" cy="2023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9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04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8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《中国产业电商市场数据报告》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《中国大宗电商市场数据报告》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《中国工业品电商市场数据报告》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《中国快消品</a:t>
                      </a:r>
                      <a:r>
                        <a:rPr lang="en-US" sz="1200" kern="100" dirty="0">
                          <a:effectLst/>
                        </a:rPr>
                        <a:t>B2B</a:t>
                      </a:r>
                      <a:r>
                        <a:rPr lang="zh-CN" sz="1200" kern="100" dirty="0">
                          <a:effectLst/>
                        </a:rPr>
                        <a:t>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《中国钢铁电商市场数据报告》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5" name="矩形 34">
            <a:extLst>
              <a:ext uri="{FF2B5EF4-FFF2-40B4-BE49-F238E27FC236}">
                <a16:creationId xmlns:a16="http://schemas.microsoft.com/office/drawing/2014/main" id="{5F5EEA17-79FC-472E-A655-892F6D986B28}"/>
              </a:ext>
            </a:extLst>
          </p:cNvPr>
          <p:cNvSpPr/>
          <p:nvPr/>
        </p:nvSpPr>
        <p:spPr>
          <a:xfrm>
            <a:off x="6128796" y="1297201"/>
            <a:ext cx="1659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投融资</a:t>
            </a: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类】</a:t>
            </a:r>
            <a:endParaRPr lang="zh-CN" altLang="zh-CN" sz="1200" dirty="0"/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7B636CE9-83A2-494D-A4BD-47A77BC05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703216"/>
              </p:ext>
            </p:extLst>
          </p:nvPr>
        </p:nvGraphicFramePr>
        <p:xfrm>
          <a:off x="6299772" y="1876336"/>
          <a:ext cx="5567256" cy="4475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7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《中国电子商务投融资数据报告》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产业电商</a:t>
                      </a:r>
                      <a:r>
                        <a:rPr lang="zh-CN" altLang="zh-CN" sz="1200" kern="100" dirty="0">
                          <a:effectLst/>
                        </a:rPr>
                        <a:t>投融资数据报告》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7613348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零售电商</a:t>
                      </a:r>
                      <a:r>
                        <a:rPr lang="zh-CN" altLang="zh-CN" sz="1200" kern="100" dirty="0">
                          <a:effectLst/>
                        </a:rPr>
                        <a:t>投融资数据报告》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226244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《中国汽车电商行业融资数据报告》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互联网大出行</a:t>
                      </a:r>
                      <a:r>
                        <a:rPr lang="zh-CN" altLang="zh-CN" sz="1200" kern="100" dirty="0">
                          <a:effectLst/>
                        </a:rPr>
                        <a:t>融资数据报告》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互联网大健康</a:t>
                      </a:r>
                      <a:r>
                        <a:rPr lang="zh-CN" altLang="zh-CN" sz="1200" kern="100" dirty="0">
                          <a:effectLst/>
                        </a:rPr>
                        <a:t>融资数据报告》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4261209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物流科技</a:t>
                      </a:r>
                      <a:r>
                        <a:rPr lang="zh-CN" sz="1200" kern="100" dirty="0">
                          <a:effectLst/>
                        </a:rPr>
                        <a:t>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302381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跨境电商</a:t>
                      </a:r>
                      <a:r>
                        <a:rPr lang="zh-CN" altLang="zh-CN" sz="1200" kern="100" dirty="0">
                          <a:effectLst/>
                        </a:rPr>
                        <a:t>行业融资数据报告》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 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30847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733531" y="262485"/>
            <a:ext cx="8742199" cy="649076"/>
            <a:chOff x="160" y="0"/>
            <a:chExt cx="10129" cy="1235"/>
          </a:xfrm>
          <a:solidFill>
            <a:schemeClr val="accent1">
              <a:lumMod val="50000"/>
            </a:schemeClr>
          </a:solidFill>
        </p:grpSpPr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E9CA308B-5F45-45BD-BEC7-01D681F5FE8B}"/>
              </a:ext>
            </a:extLst>
          </p:cNvPr>
          <p:cNvSpPr/>
          <p:nvPr/>
        </p:nvSpPr>
        <p:spPr>
          <a:xfrm>
            <a:off x="3889136" y="321018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网经社电子商务研究中心报告发布计划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1EA9E2A-8A52-4319-B659-516E316BA1D7}"/>
              </a:ext>
            </a:extLst>
          </p:cNvPr>
          <p:cNvSpPr/>
          <p:nvPr/>
        </p:nvSpPr>
        <p:spPr>
          <a:xfrm>
            <a:off x="827674" y="1301452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消费权益类</a:t>
            </a: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4DF7EBF8-4782-49FF-A101-0DFFFFF59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017" y="3114119"/>
            <a:ext cx="1770458" cy="1758163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6E63F6CA-A8C4-4243-BFBE-64A4E0AC8250}"/>
              </a:ext>
            </a:extLst>
          </p:cNvPr>
          <p:cNvSpPr txBox="1"/>
          <p:nvPr/>
        </p:nvSpPr>
        <p:spPr>
          <a:xfrm>
            <a:off x="9371500" y="4964206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0030101010101" pitchFamily="49" charset="-122"/>
                <a:ea typeface="黑体" panose="02010600030101010101" pitchFamily="49" charset="-122"/>
              </a:rPr>
              <a:t>扫码关注 不容错过</a:t>
            </a:r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715B2127-D42B-442C-A301-D41B340D6E99}"/>
              </a:ext>
            </a:extLst>
          </p:cNvPr>
          <p:cNvGraphicFramePr>
            <a:graphicFrameLocks noGrp="1"/>
          </p:cNvGraphicFramePr>
          <p:nvPr/>
        </p:nvGraphicFramePr>
        <p:xfrm>
          <a:off x="641917" y="1724916"/>
          <a:ext cx="7941854" cy="4871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1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3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《中国电子商务用户体验与投诉监测报告》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zh-CN" altLang="zh-CN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十大电商行业消费投诉数据与典型案例报告》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2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zh-CN" altLang="zh-CN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电子商务法律报告》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2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《中国电商平台消费评级数据报告》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2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《中国电商消费主题调查报告》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汽车</a:t>
                      </a:r>
                      <a:r>
                        <a:rPr lang="zh-CN" sz="1200" kern="100" dirty="0">
                          <a:effectLst/>
                        </a:rPr>
                        <a:t>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《中国在线旅游消费投诉数据与典型案例报告》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《中国在线外卖消费投诉数据与典型案例报告》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《中国电商物流消费投诉数据与典型案例报告》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《中国海淘转运消费投诉数据与典型案例报告》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《中国母婴电商消费投诉数据与典型案例报告》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《中国交通出行消费投诉数据与典型案例报告》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92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《中国导购类电商消费投诉数据与典型案例报告》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61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《中国在线票务消费投诉数据与典型案例报告》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924432" y="1509682"/>
            <a:ext cx="56275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一、行业数据</a:t>
            </a:r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二、平台数据</a:t>
            </a:r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三、融资数据</a:t>
            </a:r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四、用户数据</a:t>
            </a:r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五、投诉问题</a:t>
            </a:r>
          </a:p>
        </p:txBody>
      </p:sp>
      <p:sp>
        <p:nvSpPr>
          <p:cNvPr id="32" name="椭圆 31"/>
          <p:cNvSpPr/>
          <p:nvPr/>
        </p:nvSpPr>
        <p:spPr>
          <a:xfrm>
            <a:off x="2194350" y="220218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855405" y="3967837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1443436" y="2313472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zh-CN" altLang="en-US" sz="4000" b="1" dirty="0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5400" b="1" dirty="0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286490" y="2242537"/>
            <a:ext cx="2527352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871116" y="4096144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52436" y="2538864"/>
            <a:ext cx="4395459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一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行业数据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847691D-1B25-46D6-AE8B-600A79DE94AC}"/>
              </a:ext>
            </a:extLst>
          </p:cNvPr>
          <p:cNvSpPr/>
          <p:nvPr/>
        </p:nvSpPr>
        <p:spPr>
          <a:xfrm>
            <a:off x="5599732" y="2459504"/>
            <a:ext cx="5378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物流科技行业图谱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物流科技十大动向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物流科技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IPO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统计表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9"/>
          <p:cNvSpPr>
            <a:spLocks noChangeArrowheads="1"/>
          </p:cNvSpPr>
          <p:nvPr/>
        </p:nvSpPr>
        <p:spPr bwMode="auto">
          <a:xfrm rot="5400000" flipV="1">
            <a:off x="851242" y="2075861"/>
            <a:ext cx="185720" cy="62659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flipV="1">
            <a:off x="4349891" y="2296299"/>
            <a:ext cx="626596" cy="18572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12775" y="1819992"/>
            <a:ext cx="4414665" cy="4738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810446" y="2183175"/>
            <a:ext cx="3912025" cy="45301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07F2270-0889-453F-A173-54A04C5A8C52}"/>
              </a:ext>
            </a:extLst>
          </p:cNvPr>
          <p:cNvSpPr/>
          <p:nvPr/>
        </p:nvSpPr>
        <p:spPr>
          <a:xfrm>
            <a:off x="874449" y="1996857"/>
            <a:ext cx="3778369" cy="4481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物流科技：网经社定义为以互联网技术为依托的物流生态，包括物流快递、电商自建物流、跨境物流、仓储物流、即时物流、同城货运、末端配送、智能物流以及</a:t>
            </a:r>
            <a:r>
              <a:rPr lang="zh-CN" altLang="en-US" sz="12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大宗物流</a:t>
            </a:r>
            <a:r>
              <a:rPr lang="zh-CN" altLang="en-US" sz="12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等。</a:t>
            </a:r>
          </a:p>
          <a:p>
            <a:pPr algn="just">
              <a:lnSpc>
                <a:spcPct val="150000"/>
              </a:lnSpc>
            </a:pPr>
            <a:endParaRPr lang="zh-CN" altLang="en-US" sz="12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sz="12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在物流科技产业链中，主要的玩家包括：1）物流快递类：顺丰、申通、圆通、韵达、汇通、中通、天天快递、优速快递等；2）电商物流类：苏宁物流、菜鸟、京东物流等；3）跨境物流类：斑马物联网、海带宝、转运四方、风行全球送、快鸟转运等；4）即时物流类：美团配送、蜂鸟即配、闪送、达达、顺丰同城急送等；5）同城货运类：福佑卡车、壹米滴答、云鸟、货拉拉、快狗打车、滴滴货运、卡行天下等；6）最后一公里类：速递易、丰巢、E邮柜、菜鸟驿站等；7）智慧物流服务商：筋斗云、炬星科技等；8）大宗物流网络类：网盛运泽、传化智联等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6D299B3-0D17-4805-B7F9-86931760619B}"/>
              </a:ext>
            </a:extLst>
          </p:cNvPr>
          <p:cNvSpPr/>
          <p:nvPr/>
        </p:nvSpPr>
        <p:spPr>
          <a:xfrm>
            <a:off x="1264815" y="495415"/>
            <a:ext cx="324612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物流科技行业图谱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AF507A8-7109-49D7-89EE-0C51CFE07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40" y="2456285"/>
            <a:ext cx="7015081" cy="3947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2CE8D7C-974A-4E27-B5EC-23021E123673}"/>
              </a:ext>
            </a:extLst>
          </p:cNvPr>
          <p:cNvSpPr/>
          <p:nvPr/>
        </p:nvSpPr>
        <p:spPr>
          <a:xfrm>
            <a:off x="1226820" y="506990"/>
            <a:ext cx="3900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物流科技行业十大动向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E5E7A6-7846-48C2-94EF-138E54525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246" y="1308846"/>
            <a:ext cx="8390965" cy="52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3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2CE8D7C-974A-4E27-B5EC-23021E123673}"/>
              </a:ext>
            </a:extLst>
          </p:cNvPr>
          <p:cNvSpPr/>
          <p:nvPr/>
        </p:nvSpPr>
        <p:spPr>
          <a:xfrm>
            <a:off x="1353080" y="465138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1.3 2021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（上）物流科技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IPO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统计表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EB5FF2-CFD8-42A5-B403-57A6D780E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20" y="1444866"/>
            <a:ext cx="10512931" cy="509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1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19665" y="2202180"/>
            <a:ext cx="2527352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323987" y="396777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678394" y="2408512"/>
            <a:ext cx="4209893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二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平台数据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7667878-8DEA-4D9F-9CE3-E345350CEC94}"/>
              </a:ext>
            </a:extLst>
          </p:cNvPr>
          <p:cNvSpPr/>
          <p:nvPr/>
        </p:nvSpPr>
        <p:spPr>
          <a:xfrm>
            <a:off x="5978712" y="1147791"/>
            <a:ext cx="3281668" cy="9694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全球电商物流数据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智能快递柜数据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即时物流数据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冷链物流数据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2.5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智慧物流数据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2.6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跨境物流数据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2.7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快递数据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53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5872DB7D-6097-4F06-B43A-5E664823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4244" y="1774584"/>
            <a:ext cx="3439430" cy="46725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3C2E417-D1F3-4A22-8FBC-B67BE8E24F35}"/>
              </a:ext>
            </a:extLst>
          </p:cNvPr>
          <p:cNvSpPr txBox="1"/>
          <p:nvPr/>
        </p:nvSpPr>
        <p:spPr>
          <a:xfrm>
            <a:off x="8623139" y="1843570"/>
            <a:ext cx="3139606" cy="483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年上半年全球电商物流市场规模约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43500.5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87001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亿元，增速为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12.43%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年市场规模（增速）分别为：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55408.75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-5.5%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56378.62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1.75%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62942.77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11.64%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67004.95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6.45%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71700.9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77378.28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7.91%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A397F2C-788C-4A56-A231-A08250C94739}"/>
              </a:ext>
            </a:extLst>
          </p:cNvPr>
          <p:cNvSpPr/>
          <p:nvPr/>
        </p:nvSpPr>
        <p:spPr>
          <a:xfrm>
            <a:off x="1052560" y="898279"/>
            <a:ext cx="8084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全球电商物流数据：预计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年市场规模达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87001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亿元</a:t>
            </a:r>
            <a:endParaRPr lang="en-US" altLang="zh-CN" sz="2400" b="1" dirty="0">
              <a:solidFill>
                <a:srgbClr val="0070C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55D673E-5B1C-4B2F-B0AD-F28E8D663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6" y="1774584"/>
            <a:ext cx="7710540" cy="469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7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F65F207-C111-47D2-93A4-F93B1DE37DEC}"/>
              </a:ext>
            </a:extLst>
          </p:cNvPr>
          <p:cNvSpPr/>
          <p:nvPr/>
        </p:nvSpPr>
        <p:spPr>
          <a:xfrm>
            <a:off x="1293810" y="875890"/>
            <a:ext cx="7619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智能快递柜数据：预计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年市场规模达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361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亿元</a:t>
            </a:r>
            <a:endParaRPr lang="en-US" altLang="zh-CN" sz="2400" b="1" dirty="0">
              <a:solidFill>
                <a:srgbClr val="0070C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817C3388-6592-459D-A2F8-D1C4E7CEC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9343" y="1941198"/>
            <a:ext cx="3413402" cy="4492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348C570-0341-4B10-86BD-ABAD50399D05}"/>
              </a:ext>
            </a:extLst>
          </p:cNvPr>
          <p:cNvSpPr txBox="1"/>
          <p:nvPr/>
        </p:nvSpPr>
        <p:spPr>
          <a:xfrm>
            <a:off x="8461286" y="2447725"/>
            <a:ext cx="3189516" cy="409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年上半年智能快递柜市场规模约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192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361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亿元，增速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20.33%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年交易规模（增速）分别为：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96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39.13%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127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32.29%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195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53.54%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254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30.25%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18.11%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8095B1-FBF1-44BA-9C77-ED45C835F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98" y="1819992"/>
            <a:ext cx="75819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2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7AFE29-9484-404E-8EF1-05A5614FE6DB}"/>
              </a:ext>
            </a:extLst>
          </p:cNvPr>
          <p:cNvSpPr/>
          <p:nvPr/>
        </p:nvSpPr>
        <p:spPr>
          <a:xfrm>
            <a:off x="1127515" y="627700"/>
            <a:ext cx="7620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即时物流数据：预计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年交易规模达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1832.2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亿元</a:t>
            </a:r>
            <a:endParaRPr lang="en-US" altLang="zh-CN" sz="2400" b="1" dirty="0">
              <a:solidFill>
                <a:srgbClr val="0070C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57CC1907-9248-488F-B164-5B9F14864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199" y="1667592"/>
            <a:ext cx="3304546" cy="46483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C535A10-1171-4E9F-BFA2-727E6F840901}"/>
              </a:ext>
            </a:extLst>
          </p:cNvPr>
          <p:cNvSpPr txBox="1"/>
          <p:nvPr/>
        </p:nvSpPr>
        <p:spPr>
          <a:xfrm>
            <a:off x="8572055" y="1778993"/>
            <a:ext cx="3076833" cy="483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年上半年即时物流交易规模约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916.1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1832.2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亿元，同比增长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7.77%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年的行业交易规模（增速）分别为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457.3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90.54%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703.7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53.88%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981.2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39.43%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1312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33.71%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1700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29.57%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A1FC49-07AF-46B6-A42D-9502729D2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1667592"/>
            <a:ext cx="755332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5591114-DC28-429B-A28C-7A18E2229A3B}"/>
              </a:ext>
            </a:extLst>
          </p:cNvPr>
          <p:cNvSpPr/>
          <p:nvPr/>
        </p:nvSpPr>
        <p:spPr>
          <a:xfrm>
            <a:off x="1226820" y="645058"/>
            <a:ext cx="7310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冷链物流数据：预计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年交易规模达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4109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亿元</a:t>
            </a:r>
            <a:endParaRPr lang="en-US" altLang="zh-CN" sz="2400" b="1" dirty="0">
              <a:solidFill>
                <a:srgbClr val="0070C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14197E98-57FD-48E6-817E-7BCD6A958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6314" y="1941198"/>
            <a:ext cx="3696432" cy="461074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1CE39F-3DB6-4295-AFA5-B2304B9C0522}"/>
              </a:ext>
            </a:extLst>
          </p:cNvPr>
          <p:cNvSpPr txBox="1"/>
          <p:nvPr/>
        </p:nvSpPr>
        <p:spPr>
          <a:xfrm>
            <a:off x="8227244" y="2287221"/>
            <a:ext cx="3374571" cy="4466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年上半年冷链物流交易规模约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2222.31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4109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亿元，同比增长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3.84%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年的交易规模（增速）分别为：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1800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2250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2550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13.33%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3035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19.01%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3786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24.74%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3957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4.51%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2D3C733-6EEC-42C8-A23F-0A41F1B1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941198"/>
            <a:ext cx="753427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901340-FA22-4BC2-B51F-DEC2852736C2}"/>
              </a:ext>
            </a:extLst>
          </p:cNvPr>
          <p:cNvSpPr/>
          <p:nvPr/>
        </p:nvSpPr>
        <p:spPr>
          <a:xfrm>
            <a:off x="1353080" y="710430"/>
            <a:ext cx="7000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2.5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智慧物流数据：预计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年交易规模近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6000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</a:t>
            </a:r>
            <a:endParaRPr lang="en-US" altLang="zh-CN" sz="2400" b="1" dirty="0">
              <a:solidFill>
                <a:srgbClr val="0070C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E44AF060-DB28-487F-B72A-BBED69A72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9343" y="1941198"/>
            <a:ext cx="3413402" cy="4492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47CDC6C-6B9C-42FF-9D32-8FA36BBEFA56}"/>
              </a:ext>
            </a:extLst>
          </p:cNvPr>
          <p:cNvSpPr txBox="1"/>
          <p:nvPr/>
        </p:nvSpPr>
        <p:spPr>
          <a:xfrm>
            <a:off x="8461286" y="1941197"/>
            <a:ext cx="3189516" cy="4466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年上半年智慧物流交易规模约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2358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5712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亿元，增速为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14.21%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年交易规模分别为：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2205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20.09%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2790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26.53%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3380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21.14%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4075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20.56%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4872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19.55%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5001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2.64%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1409D6-752A-4C61-8153-2DFCA4F3C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98" y="1901328"/>
            <a:ext cx="75628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901340-FA22-4BC2-B51F-DEC2852736C2}"/>
              </a:ext>
            </a:extLst>
          </p:cNvPr>
          <p:cNvSpPr/>
          <p:nvPr/>
        </p:nvSpPr>
        <p:spPr>
          <a:xfrm>
            <a:off x="1353080" y="710430"/>
            <a:ext cx="9172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2.6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跨境物流数据：预计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年市场规模达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16840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亿元 增速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27.57%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E44AF060-DB28-487F-B72A-BBED69A72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4485" y="1844505"/>
            <a:ext cx="3481692" cy="45570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47CDC6C-6B9C-42FF-9D32-8FA36BBEFA56}"/>
              </a:ext>
            </a:extLst>
          </p:cNvPr>
          <p:cNvSpPr txBox="1"/>
          <p:nvPr/>
        </p:nvSpPr>
        <p:spPr>
          <a:xfrm>
            <a:off x="8377510" y="2304242"/>
            <a:ext cx="3375641" cy="409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年上半年跨境物流市场规模约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8420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16840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亿元，增速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27.57%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年市场规模（增速）分别为：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2980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21.13%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3557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19.36%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4250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19.48%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5689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33.85%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7950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39.74%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13200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66.03%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4B968D-6780-46F8-8EFB-08E0A64E8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74" y="1819992"/>
            <a:ext cx="757237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5872DB7D-6097-4F06-B43A-5E664823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2628" y="1941198"/>
            <a:ext cx="3490319" cy="45637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3C2E417-D1F3-4A22-8FBC-B67BE8E24F35}"/>
              </a:ext>
            </a:extLst>
          </p:cNvPr>
          <p:cNvSpPr txBox="1"/>
          <p:nvPr/>
        </p:nvSpPr>
        <p:spPr>
          <a:xfrm>
            <a:off x="8645178" y="2022061"/>
            <a:ext cx="3225218" cy="483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据“电数宝”数据显示，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年上半年快递营收规模约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6643.9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亿元，预计年底达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13287.8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亿元，增速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13.53%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年营收规模（增速）分别为：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2769.6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79.72%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4005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44.6%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4975.1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23.77%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6038.4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21.81%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7000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15.92%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8654.2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亿元（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23.63%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）。</a:t>
            </a: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A397F2C-788C-4A56-A231-A08250C94739}"/>
              </a:ext>
            </a:extLst>
          </p:cNvPr>
          <p:cNvSpPr/>
          <p:nvPr/>
        </p:nvSpPr>
        <p:spPr>
          <a:xfrm>
            <a:off x="1052560" y="898279"/>
            <a:ext cx="7157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2.7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快递数据：预计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年营收规模达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13287.8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亿元</a:t>
            </a:r>
            <a:endParaRPr lang="en-US" altLang="zh-CN" sz="2400" b="1" dirty="0">
              <a:solidFill>
                <a:srgbClr val="0070C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7BBB7D-9885-4CF8-9E6E-29FADBF1F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48" y="1885347"/>
            <a:ext cx="756285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0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195575" y="2202180"/>
            <a:ext cx="2527352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930342" y="395158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54304" y="2507969"/>
            <a:ext cx="4209893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三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融资数据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7CF160A-0BCB-425F-9250-40231F64AD76}"/>
              </a:ext>
            </a:extLst>
          </p:cNvPr>
          <p:cNvSpPr/>
          <p:nvPr/>
        </p:nvSpPr>
        <p:spPr>
          <a:xfrm>
            <a:off x="5065417" y="856357"/>
            <a:ext cx="3377922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近五年同期物流科技融资事件数据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近五年物流科技平均融资数据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3.3 2021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（上）物流科技融资总额、事件数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3.4 2021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（上）物流科技融资轮次数据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3.5 2021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（上）物流科技融资行业数据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3.6 2021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（上）物流科技融资月份数据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3.7 2021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（上）物流科技融资省份数据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3.8 2021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（上）物流科技投资方数据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l"/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487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9"/>
          <p:cNvSpPr>
            <a:spLocks noChangeArrowheads="1"/>
          </p:cNvSpPr>
          <p:nvPr/>
        </p:nvSpPr>
        <p:spPr bwMode="auto">
          <a:xfrm rot="5400000" flipV="1">
            <a:off x="851242" y="2075861"/>
            <a:ext cx="185720" cy="62659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flipV="1">
            <a:off x="4349891" y="2296299"/>
            <a:ext cx="626596" cy="18572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12775" y="1819992"/>
            <a:ext cx="4414665" cy="4738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810446" y="2183175"/>
            <a:ext cx="3992020" cy="429765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17076" y="1933198"/>
            <a:ext cx="3771073" cy="4097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据“电数宝”显示 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上半年物流科技领域融资事件为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起，同比去年同期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起上升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16.13%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；融资总金额超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446.1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亿元，同比去年同期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78.9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亿元，上升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465.40%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</a:p>
          <a:p>
            <a:pPr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此外，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上半年融资数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73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起，融资额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110.9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亿元；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上半年融资数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起，融资额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535.8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亿元；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上半年融资数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起，融资额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150.61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亿元；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上半年融资数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起，融资额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78.9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5359F7-9D11-4C44-8383-0509680C7DA2}"/>
              </a:ext>
            </a:extLst>
          </p:cNvPr>
          <p:cNvSpPr/>
          <p:nvPr/>
        </p:nvSpPr>
        <p:spPr>
          <a:xfrm>
            <a:off x="10625559" y="4826643"/>
            <a:ext cx="335666" cy="150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E702557-6D22-4776-8851-1B34B3623145}"/>
              </a:ext>
            </a:extLst>
          </p:cNvPr>
          <p:cNvSpPr/>
          <p:nvPr/>
        </p:nvSpPr>
        <p:spPr>
          <a:xfrm>
            <a:off x="1353080" y="288155"/>
            <a:ext cx="5447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近五年同期物流科技融资事件数据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FA308A-81FC-4BE8-A813-030132F2F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77" y="1416423"/>
            <a:ext cx="6611417" cy="515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8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F6FD74-3269-4E7B-BBDD-7465C10011F2}"/>
              </a:ext>
            </a:extLst>
          </p:cNvPr>
          <p:cNvSpPr/>
          <p:nvPr/>
        </p:nvSpPr>
        <p:spPr>
          <a:xfrm>
            <a:off x="1226820" y="248765"/>
            <a:ext cx="5447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近五年同期物流科技平均融资数据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00E8C1-DCAE-4C57-9171-C6F395A97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37" y="1106723"/>
            <a:ext cx="6867525" cy="5353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52326" y="479597"/>
            <a:ext cx="545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3.3 2021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（上）物流科技融资轮次数据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984175-B1D0-403F-BA32-DF83B465D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672" y="1106723"/>
            <a:ext cx="6268093" cy="5594853"/>
          </a:xfrm>
          <a:prstGeom prst="rect">
            <a:avLst/>
          </a:prstGeom>
        </p:spPr>
      </p:pic>
      <p:grpSp>
        <p:nvGrpSpPr>
          <p:cNvPr id="8" name="Group 20">
            <a:extLst>
              <a:ext uri="{FF2B5EF4-FFF2-40B4-BE49-F238E27FC236}">
                <a16:creationId xmlns:a16="http://schemas.microsoft.com/office/drawing/2014/main" id="{DE9A5DDF-BDC1-4C39-B239-A304F0DA7E0C}"/>
              </a:ext>
            </a:extLst>
          </p:cNvPr>
          <p:cNvGrpSpPr/>
          <p:nvPr/>
        </p:nvGrpSpPr>
        <p:grpSpPr bwMode="auto">
          <a:xfrm>
            <a:off x="743958" y="1863525"/>
            <a:ext cx="4372051" cy="4446322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>
              <a:extLst>
                <a:ext uri="{FF2B5EF4-FFF2-40B4-BE49-F238E27FC236}">
                  <a16:creationId xmlns:a16="http://schemas.microsoft.com/office/drawing/2014/main" id="{4BAC753F-9C1A-4011-AB92-1335F83F0AFC}"/>
                </a:ext>
              </a:extLst>
            </p:cNvPr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>
                <a:extLst>
                  <a:ext uri="{FF2B5EF4-FFF2-40B4-BE49-F238E27FC236}">
                    <a16:creationId xmlns:a16="http://schemas.microsoft.com/office/drawing/2014/main" id="{5CC094AE-2E66-4229-9A51-5C2043792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02CD73F8-CB65-4950-8D33-F6BAC3A3C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>
                <a:extLst>
                  <a:ext uri="{FF2B5EF4-FFF2-40B4-BE49-F238E27FC236}">
                    <a16:creationId xmlns:a16="http://schemas.microsoft.com/office/drawing/2014/main" id="{565EDCD3-E432-469B-BE3C-6EED295A5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D72F2BE8-B21A-4D46-A80F-6E1141172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CF8EADBD-F07C-42B3-AE38-932525CC70BE}"/>
              </a:ext>
            </a:extLst>
          </p:cNvPr>
          <p:cNvSpPr/>
          <p:nvPr/>
        </p:nvSpPr>
        <p:spPr>
          <a:xfrm>
            <a:off x="1032974" y="2119458"/>
            <a:ext cx="3705435" cy="4097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网经社“电数宝”投融资数据库显示，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上半年物流科技领域共发生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起融资事件，融资总额超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446.1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其中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TOP10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平台依次为：极兔速递、滴滴货运、货拉拉、丰巢科技、安能物流、运去哪、宅急送、闪送、天地汇、鲜生活冷链。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此外，还有普渡科技、顺丰同城、鸭嘴兽、健安供应链、云柚货运、瑞云冷链、迦智科技、跨境好运、速达非等平台上榜。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593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52326" y="479597"/>
            <a:ext cx="545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3.4 2021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（上）物流科技融资轮次数据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D1B7E4-D07E-4CB9-9A3A-9D34DDE7D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096" y="1404311"/>
            <a:ext cx="752475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7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38662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58309" y="479597"/>
            <a:ext cx="545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3.5 2021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（上）物流科技融资行业数据</a:t>
            </a:r>
            <a:endParaRPr lang="zh-CN" altLang="en-US" sz="24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D1E146-575C-4592-A3F2-96C8A506B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7" y="2110070"/>
            <a:ext cx="5923509" cy="41883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3F68F6-A6AF-44EE-A36F-C607DDA92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032" y="2110069"/>
            <a:ext cx="5967257" cy="418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3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20" y="479597"/>
            <a:ext cx="545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3.6 2021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（上）物流科技融资月份数据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81342E-BB30-4747-B6BD-71905F586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9" y="2051470"/>
            <a:ext cx="5832404" cy="40790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15F34D9-EC99-46AA-8C5B-8BC259962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39" y="2034690"/>
            <a:ext cx="5832404" cy="408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0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52326" y="394849"/>
            <a:ext cx="545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3.7 2021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（上）物流科技融资省份数据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24D54D-673E-49A0-8725-49EB8B61E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19431"/>
            <a:ext cx="5951341" cy="41749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F7ABA16-7E3F-4DB0-A73F-498DEF6B9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0" y="2219430"/>
            <a:ext cx="5905822" cy="41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6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20" y="314138"/>
            <a:ext cx="51411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3.8 2021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（上）物流科技投资方数据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id="{C5200F13-0C0C-46F4-BD8C-A52091512A67}"/>
              </a:ext>
            </a:extLst>
          </p:cNvPr>
          <p:cNvGrpSpPr/>
          <p:nvPr/>
        </p:nvGrpSpPr>
        <p:grpSpPr bwMode="auto">
          <a:xfrm>
            <a:off x="718405" y="2375587"/>
            <a:ext cx="4184513" cy="301284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9E161DE-AB7F-4F9A-817C-5D53C283B68C}"/>
                </a:ext>
              </a:extLst>
            </p:cNvPr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3" name="Rectangle 7">
                <a:extLst>
                  <a:ext uri="{FF2B5EF4-FFF2-40B4-BE49-F238E27FC236}">
                    <a16:creationId xmlns:a16="http://schemas.microsoft.com/office/drawing/2014/main" id="{D4BCC428-5FF3-43CC-872D-A4F4652E6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>
                <a:extLst>
                  <a:ext uri="{FF2B5EF4-FFF2-40B4-BE49-F238E27FC236}">
                    <a16:creationId xmlns:a16="http://schemas.microsoft.com/office/drawing/2014/main" id="{A0F6BC6B-9967-43F8-9525-91A08A6351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5" name="AutoShape 9">
                <a:extLst>
                  <a:ext uri="{FF2B5EF4-FFF2-40B4-BE49-F238E27FC236}">
                    <a16:creationId xmlns:a16="http://schemas.microsoft.com/office/drawing/2014/main" id="{1EB4D9CA-5994-4323-80FB-0665B2892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0910F56A-6EE2-4BE3-944D-9F1537B30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81E6AC79-B0F4-4EA3-88DD-63E8563D400C}"/>
              </a:ext>
            </a:extLst>
          </p:cNvPr>
          <p:cNvSpPr/>
          <p:nvPr/>
        </p:nvSpPr>
        <p:spPr>
          <a:xfrm>
            <a:off x="1120799" y="2618960"/>
            <a:ext cx="3380994" cy="29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据“电融宝”投资方库（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FA.100EC.CN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）显示，中国物流科技领域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上半年参与的投资方有：襄禾资本、联想创投、中石化资本、愉悦资本、挚信资本、元璟资本、中信资本、明裕创投、字节跳动、道生资本、经纬中国等。</a:t>
            </a:r>
          </a:p>
          <a:p>
            <a:pPr fontAlgn="auto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AC7E39-69D7-48CD-AB20-DFEF42870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99" y="1212601"/>
            <a:ext cx="6144213" cy="534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5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92126" y="1903362"/>
            <a:ext cx="2821972" cy="277282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872201" y="3856606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198165" y="2313533"/>
            <a:ext cx="4209893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四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用户数据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59ADEC-2C06-4258-B3A9-547C219BAA4B}"/>
              </a:ext>
            </a:extLst>
          </p:cNvPr>
          <p:cNvSpPr/>
          <p:nvPr/>
        </p:nvSpPr>
        <p:spPr>
          <a:xfrm>
            <a:off x="5863561" y="2174058"/>
            <a:ext cx="3900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达达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4BF01-7F2D-4CC3-B687-00330E5866F4}"/>
              </a:ext>
            </a:extLst>
          </p:cNvPr>
          <p:cNvSpPr/>
          <p:nvPr/>
        </p:nvSpPr>
        <p:spPr>
          <a:xfrm>
            <a:off x="5855890" y="2950044"/>
            <a:ext cx="3900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闪送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D80082-8970-4C0D-A2B7-209BD33DB21E}"/>
              </a:ext>
            </a:extLst>
          </p:cNvPr>
          <p:cNvSpPr/>
          <p:nvPr/>
        </p:nvSpPr>
        <p:spPr>
          <a:xfrm>
            <a:off x="5863561" y="3726030"/>
            <a:ext cx="4209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货拉拉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CF93580-BC6C-49CA-80A4-FFD72FE44A82}"/>
              </a:ext>
            </a:extLst>
          </p:cNvPr>
          <p:cNvSpPr/>
          <p:nvPr/>
        </p:nvSpPr>
        <p:spPr>
          <a:xfrm>
            <a:off x="5855889" y="4418358"/>
            <a:ext cx="4519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顺丰速运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0FBA4C-4E7A-4DE2-A346-507933196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5" y="1961596"/>
            <a:ext cx="5661765" cy="39675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46DA77-FA41-4BCD-A18D-3FD4A827D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369" y="1953686"/>
            <a:ext cx="5661765" cy="397543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BBB7667-0111-47C6-8697-C79D39E3A858}"/>
              </a:ext>
            </a:extLst>
          </p:cNvPr>
          <p:cNvSpPr/>
          <p:nvPr/>
        </p:nvSpPr>
        <p:spPr>
          <a:xfrm>
            <a:off x="826681" y="1106723"/>
            <a:ext cx="91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达达：活跃人数稳定在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万人以上 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24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岁及以下使用最多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859F0DF-B323-4827-89D6-C2334D3E4C17}"/>
              </a:ext>
            </a:extLst>
          </p:cNvPr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2021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</p:spTree>
    <p:extLst>
      <p:ext uri="{BB962C8B-B14F-4D97-AF65-F5344CB8AC3E}">
        <p14:creationId xmlns:p14="http://schemas.microsoft.com/office/powerpoint/2010/main" val="110167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5AC8896-F2F1-479A-9B91-5D79C8B3CCFB}"/>
              </a:ext>
            </a:extLst>
          </p:cNvPr>
          <p:cNvSpPr/>
          <p:nvPr/>
        </p:nvSpPr>
        <p:spPr>
          <a:xfrm>
            <a:off x="826681" y="1106723"/>
            <a:ext cx="91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闪送：活跃人数超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岁及以下使用最多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8A54B1-FCD6-4D2D-BBF2-2DEF7963C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3" y="2259928"/>
            <a:ext cx="5703158" cy="39627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E0DACB0-C488-4479-8B8D-F3C44E141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390" y="2238714"/>
            <a:ext cx="5661765" cy="398394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82DCBF8-3EE7-4ED8-BBAA-583FA3CB6D3C}"/>
              </a:ext>
            </a:extLst>
          </p:cNvPr>
          <p:cNvSpPr txBox="1"/>
          <p:nvPr/>
        </p:nvSpPr>
        <p:spPr>
          <a:xfrm>
            <a:off x="256279" y="6390509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2021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</p:spTree>
    <p:extLst>
      <p:ext uri="{BB962C8B-B14F-4D97-AF65-F5344CB8AC3E}">
        <p14:creationId xmlns:p14="http://schemas.microsoft.com/office/powerpoint/2010/main" val="354913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7BCE6BA-CF93-49AB-B5DB-8937816C01B6}"/>
              </a:ext>
            </a:extLst>
          </p:cNvPr>
          <p:cNvSpPr/>
          <p:nvPr/>
        </p:nvSpPr>
        <p:spPr>
          <a:xfrm>
            <a:off x="826681" y="1106723"/>
            <a:ext cx="91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货拉拉：活跃人数逐月降低 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岁至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岁使用最多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6E9E647-37CB-4469-B501-A124F2D94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8" y="2045751"/>
            <a:ext cx="5661765" cy="39525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764218-50DF-4C1A-B24A-50CE55F57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45751"/>
            <a:ext cx="5661765" cy="395322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F7FAA07-EB3F-4136-9331-908178B3B4BD}"/>
              </a:ext>
            </a:extLst>
          </p:cNvPr>
          <p:cNvSpPr txBox="1"/>
          <p:nvPr/>
        </p:nvSpPr>
        <p:spPr>
          <a:xfrm>
            <a:off x="309168" y="6348125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2021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</p:spTree>
    <p:extLst>
      <p:ext uri="{BB962C8B-B14F-4D97-AF65-F5344CB8AC3E}">
        <p14:creationId xmlns:p14="http://schemas.microsoft.com/office/powerpoint/2010/main" val="367531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B2C4A66-DF0A-4C6D-9DE4-337DA8FAB8C4}"/>
              </a:ext>
            </a:extLst>
          </p:cNvPr>
          <p:cNvSpPr/>
          <p:nvPr/>
        </p:nvSpPr>
        <p:spPr>
          <a:xfrm>
            <a:off x="826681" y="1083893"/>
            <a:ext cx="91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顺丰速运：活跃人数小幅度降低 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岁及以下使用最多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510F7A-D420-4300-9633-87F3F909A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6" y="1964707"/>
            <a:ext cx="5687508" cy="39826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6B0EFF-0B8D-4DD9-9A15-38020422E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768" y="1964707"/>
            <a:ext cx="5749554" cy="398268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631140C-CA26-4E27-9C4A-EB9F8D767224}"/>
              </a:ext>
            </a:extLst>
          </p:cNvPr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2021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</p:spTree>
    <p:extLst>
      <p:ext uri="{BB962C8B-B14F-4D97-AF65-F5344CB8AC3E}">
        <p14:creationId xmlns:p14="http://schemas.microsoft.com/office/powerpoint/2010/main" val="542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92126" y="1903362"/>
            <a:ext cx="2821972" cy="277282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872201" y="3856606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198165" y="2313533"/>
            <a:ext cx="4209893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五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投诉问题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59ADEC-2C06-4258-B3A9-547C219BAA4B}"/>
              </a:ext>
            </a:extLst>
          </p:cNvPr>
          <p:cNvSpPr/>
          <p:nvPr/>
        </p:nvSpPr>
        <p:spPr>
          <a:xfrm>
            <a:off x="5852684" y="2313533"/>
            <a:ext cx="4831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5.1 2021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（上）物流科技十大问题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4BF01-7F2D-4CC3-B687-00330E5866F4}"/>
              </a:ext>
            </a:extLst>
          </p:cNvPr>
          <p:cNvSpPr/>
          <p:nvPr/>
        </p:nvSpPr>
        <p:spPr>
          <a:xfrm>
            <a:off x="5852684" y="3856606"/>
            <a:ext cx="51411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5.2 2021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（上）物流科技被投诉平台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85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278543" y="314138"/>
            <a:ext cx="4831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5.1 2021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（上）物流科技十大问题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20">
            <a:extLst>
              <a:ext uri="{FF2B5EF4-FFF2-40B4-BE49-F238E27FC236}">
                <a16:creationId xmlns:a16="http://schemas.microsoft.com/office/drawing/2014/main" id="{015CEC89-815C-4379-AFE5-805F20BB60C4}"/>
              </a:ext>
            </a:extLst>
          </p:cNvPr>
          <p:cNvGrpSpPr/>
          <p:nvPr/>
        </p:nvGrpSpPr>
        <p:grpSpPr bwMode="auto">
          <a:xfrm>
            <a:off x="718405" y="2375587"/>
            <a:ext cx="4184513" cy="301284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720F4F7B-22DB-4BC1-BAFF-73486CC8B21F}"/>
                </a:ext>
              </a:extLst>
            </p:cNvPr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>
                <a:extLst>
                  <a:ext uri="{FF2B5EF4-FFF2-40B4-BE49-F238E27FC236}">
                    <a16:creationId xmlns:a16="http://schemas.microsoft.com/office/drawing/2014/main" id="{DBADE476-5D16-40D8-B221-AE4890BC4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1C21BDC2-47A0-4461-AD66-0132E736DD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>
                <a:extLst>
                  <a:ext uri="{FF2B5EF4-FFF2-40B4-BE49-F238E27FC236}">
                    <a16:creationId xmlns:a16="http://schemas.microsoft.com/office/drawing/2014/main" id="{7E7491BE-2771-4B20-B582-10E6230BE9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8029F031-C621-4B57-A150-0E72FBC09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25FDC7EA-198A-428E-8F35-9A323438F4B8}"/>
              </a:ext>
            </a:extLst>
          </p:cNvPr>
          <p:cNvSpPr/>
          <p:nvPr/>
        </p:nvSpPr>
        <p:spPr>
          <a:xfrm>
            <a:off x="1005801" y="2780485"/>
            <a:ext cx="3498757" cy="2457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据国内知名网络消费纠纷调解平台“电诉宝”（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315.100EC.CN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）数据表明，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2021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上半年物流科技被投诉问题主要聚焦在：售后服务、物流问题、退款问题、霸王条款、冻结商家资金、发货问题、订单问题、退换货难、网络欺诈、货不对板等。</a:t>
            </a:r>
            <a:endParaRPr lang="en-US" altLang="zh-CN" sz="14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endParaRPr sz="14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356BB4-E079-45D7-B0CA-E1BE97B85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50" y="1924610"/>
            <a:ext cx="60007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9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0B8166A-07C9-4BF7-826A-606D7DD061EE}"/>
              </a:ext>
            </a:extLst>
          </p:cNvPr>
          <p:cNvSpPr/>
          <p:nvPr/>
        </p:nvSpPr>
        <p:spPr>
          <a:xfrm>
            <a:off x="1373537" y="433911"/>
            <a:ext cx="51411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5.2 2021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（上）物流科技被投诉平台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20">
            <a:extLst>
              <a:ext uri="{FF2B5EF4-FFF2-40B4-BE49-F238E27FC236}">
                <a16:creationId xmlns:a16="http://schemas.microsoft.com/office/drawing/2014/main" id="{E62810AF-70E2-4D2E-8BAA-E83603678645}"/>
              </a:ext>
            </a:extLst>
          </p:cNvPr>
          <p:cNvGrpSpPr/>
          <p:nvPr/>
        </p:nvGrpSpPr>
        <p:grpSpPr bwMode="auto">
          <a:xfrm>
            <a:off x="596399" y="2180650"/>
            <a:ext cx="4123229" cy="315265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01810D0-5763-407C-86DD-28157647F8EB}"/>
                </a:ext>
              </a:extLst>
            </p:cNvPr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>
                <a:extLst>
                  <a:ext uri="{FF2B5EF4-FFF2-40B4-BE49-F238E27FC236}">
                    <a16:creationId xmlns:a16="http://schemas.microsoft.com/office/drawing/2014/main" id="{D3AAB40B-2055-4FB0-8498-50D0FC463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7F004BC2-7EC1-479D-99DF-51D8BCCEA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>
                <a:extLst>
                  <a:ext uri="{FF2B5EF4-FFF2-40B4-BE49-F238E27FC236}">
                    <a16:creationId xmlns:a16="http://schemas.microsoft.com/office/drawing/2014/main" id="{97774BA9-1CA0-4B0A-BF3F-EEAB0890A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DBF7EE75-D643-47C1-A713-451F7D8B2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586CFFD3-F3F2-44B2-A22A-EBD96F48220A}"/>
              </a:ext>
            </a:extLst>
          </p:cNvPr>
          <p:cNvSpPr/>
          <p:nvPr/>
        </p:nvSpPr>
        <p:spPr>
          <a:xfrm>
            <a:off x="822422" y="2646386"/>
            <a:ext cx="3498757" cy="1980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据国内知名网络消费纠纷调解平台“电诉宝”（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315.100EC.CN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）数据表明，被投诉次数最多的物流科技平台依次为：海带宝、铭宣海淘、顺丰速运、中邮海外购、圆通、中环转运、菜鸟裹裹、壹米滴答、百世、百通物流、斑马物联网、通九州。</a:t>
            </a:r>
            <a:endParaRPr sz="1400" b="1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9F0AB9B-9C18-4D67-A1A0-CF4AA2DFC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748" y="1585731"/>
            <a:ext cx="6946820" cy="444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6.1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1E27FC77-BA31-43A6-BE6C-64F7CBB8FE05}"/>
              </a:ext>
            </a:extLst>
          </p:cNvPr>
          <p:cNvSpPr/>
          <p:nvPr/>
        </p:nvSpPr>
        <p:spPr>
          <a:xfrm>
            <a:off x="1864196" y="263263"/>
            <a:ext cx="2348720" cy="540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六、报告附录</a:t>
            </a:r>
            <a:endParaRPr lang="zh-CN" altLang="zh-CN" sz="28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TextBox 30">
            <a:extLst>
              <a:ext uri="{FF2B5EF4-FFF2-40B4-BE49-F238E27FC236}">
                <a16:creationId xmlns:a16="http://schemas.microsoft.com/office/drawing/2014/main" id="{F2F2E1EE-AC5B-4EF6-849A-F1073B65A060}"/>
              </a:ext>
            </a:extLst>
          </p:cNvPr>
          <p:cNvSpPr txBox="1"/>
          <p:nvPr/>
        </p:nvSpPr>
        <p:spPr>
          <a:xfrm>
            <a:off x="112857" y="1764348"/>
            <a:ext cx="8343900" cy="4779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fontAlgn="auto">
              <a:lnSpc>
                <a:spcPts val="2500"/>
              </a:lnSpc>
            </a:pPr>
            <a:r>
              <a:rPr lang="zh-CN" altLang="en-US" sz="1600" dirty="0"/>
              <a:t>浙江网经社信息科技公司拥有近</a:t>
            </a:r>
            <a:r>
              <a:rPr lang="en-US" altLang="zh-CN" sz="1600" dirty="0"/>
              <a:t>20</a:t>
            </a:r>
            <a:r>
              <a:rPr lang="zh-CN" altLang="en-US" sz="1600" dirty="0"/>
              <a:t>年历史，旗下运营：</a:t>
            </a:r>
            <a:r>
              <a:rPr lang="zh-CN" altLang="en-US" b="1" dirty="0">
                <a:solidFill>
                  <a:srgbClr val="0070C0"/>
                </a:solidFill>
              </a:rPr>
              <a:t>网经社</a:t>
            </a:r>
            <a:r>
              <a:rPr lang="en-US" altLang="zh-CN" b="1" dirty="0">
                <a:solidFill>
                  <a:srgbClr val="0070C0"/>
                </a:solidFill>
              </a:rPr>
              <a:t>(</a:t>
            </a:r>
            <a:r>
              <a:rPr lang="zh-CN" altLang="en-US" b="1" dirty="0">
                <a:solidFill>
                  <a:srgbClr val="0070C0"/>
                </a:solidFill>
              </a:rPr>
              <a:t>电商门户</a:t>
            </a:r>
            <a:r>
              <a:rPr lang="en-US" altLang="zh-CN" b="1" dirty="0">
                <a:solidFill>
                  <a:srgbClr val="0070C0"/>
                </a:solidFill>
              </a:rPr>
              <a:t>)</a:t>
            </a:r>
            <a:r>
              <a:rPr lang="zh-CN" altLang="en-US" b="1" dirty="0">
                <a:solidFill>
                  <a:srgbClr val="0070C0"/>
                </a:solidFill>
              </a:rPr>
              <a:t>、网经社电子商务研究中心</a:t>
            </a:r>
            <a:r>
              <a:rPr lang="en-US" altLang="zh-CN" b="1" dirty="0">
                <a:solidFill>
                  <a:srgbClr val="0070C0"/>
                </a:solidFill>
              </a:rPr>
              <a:t>(</a:t>
            </a:r>
            <a:r>
              <a:rPr lang="zh-CN" altLang="en-US" b="1" dirty="0">
                <a:solidFill>
                  <a:srgbClr val="0070C0"/>
                </a:solidFill>
              </a:rPr>
              <a:t>智库</a:t>
            </a:r>
            <a:r>
              <a:rPr lang="en-US" altLang="zh-CN" b="1" dirty="0">
                <a:solidFill>
                  <a:srgbClr val="0070C0"/>
                </a:solidFill>
              </a:rPr>
              <a:t>)</a:t>
            </a:r>
            <a:r>
              <a:rPr lang="zh-CN" altLang="en-US" b="1" dirty="0">
                <a:solidFill>
                  <a:srgbClr val="0070C0"/>
                </a:solidFill>
              </a:rPr>
              <a:t>、 “电数宝”</a:t>
            </a:r>
            <a:r>
              <a:rPr lang="en-US" altLang="zh-CN" b="1" dirty="0">
                <a:solidFill>
                  <a:srgbClr val="0070C0"/>
                </a:solidFill>
              </a:rPr>
              <a:t>(</a:t>
            </a:r>
            <a:r>
              <a:rPr lang="zh-CN" altLang="en-US" b="1" dirty="0">
                <a:solidFill>
                  <a:srgbClr val="0070C0"/>
                </a:solidFill>
              </a:rPr>
              <a:t>大数据</a:t>
            </a:r>
            <a:r>
              <a:rPr lang="en-US" altLang="zh-CN" b="1" dirty="0">
                <a:solidFill>
                  <a:srgbClr val="0070C0"/>
                </a:solidFill>
              </a:rPr>
              <a:t>)</a:t>
            </a:r>
            <a:r>
              <a:rPr lang="zh-CN" altLang="en-US" b="1" dirty="0">
                <a:solidFill>
                  <a:srgbClr val="0070C0"/>
                </a:solidFill>
              </a:rPr>
              <a:t>、 “电融宝”</a:t>
            </a:r>
            <a:r>
              <a:rPr lang="en-US" altLang="zh-CN" b="1" dirty="0">
                <a:solidFill>
                  <a:srgbClr val="0070C0"/>
                </a:solidFill>
              </a:rPr>
              <a:t>(FA)</a:t>
            </a:r>
            <a:r>
              <a:rPr lang="zh-CN" altLang="en-US" b="1" dirty="0">
                <a:solidFill>
                  <a:srgbClr val="0070C0"/>
                </a:solidFill>
              </a:rPr>
              <a:t>、 “电诉宝”</a:t>
            </a:r>
            <a:r>
              <a:rPr lang="en-US" altLang="zh-CN" b="1" dirty="0">
                <a:solidFill>
                  <a:srgbClr val="0070C0"/>
                </a:solidFill>
              </a:rPr>
              <a:t>(C</a:t>
            </a:r>
            <a:r>
              <a:rPr lang="zh-CN" altLang="en-US" b="1" dirty="0">
                <a:solidFill>
                  <a:srgbClr val="0070C0"/>
                </a:solidFill>
              </a:rPr>
              <a:t>端</a:t>
            </a:r>
            <a:r>
              <a:rPr lang="en-US" altLang="zh-CN" b="1" dirty="0">
                <a:solidFill>
                  <a:srgbClr val="0070C0"/>
                </a:solidFill>
              </a:rPr>
              <a:t>)</a:t>
            </a:r>
            <a:r>
              <a:rPr lang="zh-CN" altLang="en-US" sz="1600" dirty="0"/>
              <a:t>等系列子品牌</a:t>
            </a:r>
            <a:r>
              <a:rPr lang="en-US" altLang="zh-CN" sz="1600" dirty="0"/>
              <a:t>/</a:t>
            </a:r>
            <a:r>
              <a:rPr lang="zh-CN" altLang="en-US" sz="1600" dirty="0"/>
              <a:t>平台</a:t>
            </a:r>
            <a:r>
              <a:rPr lang="en-US" altLang="zh-CN" sz="1600" dirty="0"/>
              <a:t>/</a:t>
            </a:r>
            <a:r>
              <a:rPr lang="zh-CN" altLang="en-US" sz="1600" dirty="0"/>
              <a:t>产品，提供媒体、 研究、数据、融资、营销、顾问等服务，在业内被誉为电商行业“</a:t>
            </a:r>
            <a:r>
              <a:rPr lang="en-US" altLang="zh-CN" sz="1600" dirty="0"/>
              <a:t>Bloomberg” </a:t>
            </a:r>
            <a:r>
              <a:rPr lang="zh-CN" altLang="en-US" sz="1600" dirty="0"/>
              <a:t>， 并致力于打造大数据驱动的“中国领先的数字经济综合服务商” 。</a:t>
            </a:r>
            <a:endParaRPr lang="en-US" altLang="zh-CN" sz="1600" dirty="0"/>
          </a:p>
          <a:p>
            <a:pPr marL="144145" fontAlgn="auto">
              <a:lnSpc>
                <a:spcPts val="2500"/>
              </a:lnSpc>
            </a:pPr>
            <a:endParaRPr lang="en-US" altLang="zh-CN" sz="1600" dirty="0"/>
          </a:p>
          <a:p>
            <a:pPr marL="144145" fontAlgn="auto">
              <a:lnSpc>
                <a:spcPts val="2500"/>
              </a:lnSpc>
            </a:pPr>
            <a:r>
              <a:rPr lang="zh-CN" altLang="en-US" sz="1600" dirty="0"/>
              <a:t> 网经社网站（</a:t>
            </a:r>
            <a:r>
              <a:rPr lang="en-US" altLang="zh-CN" sz="1600" dirty="0"/>
              <a:t>100EC.CN</a:t>
            </a:r>
            <a:r>
              <a:rPr lang="zh-CN" altLang="en-US" sz="1600" dirty="0"/>
              <a:t>）旗下拥有</a:t>
            </a:r>
            <a:r>
              <a:rPr lang="en-US" altLang="zh-CN" b="1" dirty="0">
                <a:solidFill>
                  <a:srgbClr val="0070C0"/>
                </a:solidFill>
              </a:rPr>
              <a:t>100</a:t>
            </a:r>
            <a:r>
              <a:rPr lang="zh-CN" altLang="en-US" b="1" dirty="0">
                <a:solidFill>
                  <a:srgbClr val="0070C0"/>
                </a:solidFill>
              </a:rPr>
              <a:t>多个</a:t>
            </a:r>
            <a:r>
              <a:rPr lang="zh-CN" altLang="en-US" sz="1600" dirty="0"/>
              <a:t>细分频道、平台、分站， </a:t>
            </a:r>
            <a:r>
              <a:rPr lang="en-US" altLang="zh-CN" b="1" dirty="0">
                <a:solidFill>
                  <a:srgbClr val="0070C0"/>
                </a:solidFill>
              </a:rPr>
              <a:t>365</a:t>
            </a:r>
            <a:r>
              <a:rPr lang="zh-CN" altLang="en-US" b="1" dirty="0">
                <a:solidFill>
                  <a:srgbClr val="0070C0"/>
                </a:solidFill>
              </a:rPr>
              <a:t>天</a:t>
            </a:r>
            <a:r>
              <a:rPr lang="en-US" altLang="zh-CN" b="1" dirty="0">
                <a:solidFill>
                  <a:srgbClr val="0070C0"/>
                </a:solidFill>
              </a:rPr>
              <a:t>/12</a:t>
            </a:r>
            <a:r>
              <a:rPr lang="zh-CN" altLang="en-US" b="1" dirty="0">
                <a:solidFill>
                  <a:srgbClr val="0070C0"/>
                </a:solidFill>
              </a:rPr>
              <a:t>小时</a:t>
            </a:r>
            <a:r>
              <a:rPr lang="zh-CN" altLang="en-US" sz="1600" dirty="0"/>
              <a:t>滚动发布国内外数字经济资讯，为全国乃至全球用户提供全面、 及时、专业的靠谱资讯，是国内首屈一指的数字经济门户。 </a:t>
            </a:r>
            <a:endParaRPr lang="en-US" altLang="zh-CN" sz="1600" dirty="0"/>
          </a:p>
          <a:p>
            <a:pPr marL="144145" fontAlgn="auto">
              <a:lnSpc>
                <a:spcPts val="2500"/>
              </a:lnSpc>
            </a:pPr>
            <a:endParaRPr lang="en-US" altLang="zh-CN" sz="1600" dirty="0"/>
          </a:p>
          <a:p>
            <a:pPr marL="144145" fontAlgn="auto">
              <a:lnSpc>
                <a:spcPts val="2500"/>
              </a:lnSpc>
            </a:pPr>
            <a:r>
              <a:rPr lang="zh-CN" altLang="en-US" sz="1600" dirty="0"/>
              <a:t>公司总部位于杭州，</a:t>
            </a:r>
            <a:r>
              <a:rPr lang="zh-CN" altLang="en-US" b="1" dirty="0">
                <a:solidFill>
                  <a:srgbClr val="0070C0"/>
                </a:solidFill>
              </a:rPr>
              <a:t>系国内唯一拥有</a:t>
            </a:r>
            <a:r>
              <a:rPr lang="en-US" altLang="zh-CN" b="1" dirty="0">
                <a:solidFill>
                  <a:srgbClr val="0070C0"/>
                </a:solidFill>
              </a:rPr>
              <a:t>A</a:t>
            </a:r>
            <a:r>
              <a:rPr lang="zh-CN" altLang="en-US" b="1" dirty="0">
                <a:solidFill>
                  <a:srgbClr val="0070C0"/>
                </a:solidFill>
              </a:rPr>
              <a:t>股上市公司背景的数字经济媒体</a:t>
            </a:r>
            <a:r>
              <a:rPr lang="zh-CN" altLang="en-US" sz="1600" dirty="0"/>
              <a:t>、 智库和平台，母公司在全国拥有</a:t>
            </a:r>
            <a:r>
              <a:rPr lang="en-US" altLang="zh-CN" b="1" dirty="0">
                <a:solidFill>
                  <a:srgbClr val="0070C0"/>
                </a:solidFill>
              </a:rPr>
              <a:t>30</a:t>
            </a:r>
            <a:r>
              <a:rPr lang="zh-CN" altLang="en-US" b="1" dirty="0">
                <a:solidFill>
                  <a:srgbClr val="0070C0"/>
                </a:solidFill>
              </a:rPr>
              <a:t>个分支机构，员工</a:t>
            </a:r>
            <a:r>
              <a:rPr lang="en-US" altLang="zh-CN" b="1" dirty="0">
                <a:solidFill>
                  <a:srgbClr val="0070C0"/>
                </a:solidFill>
              </a:rPr>
              <a:t>1000</a:t>
            </a:r>
            <a:r>
              <a:rPr lang="zh-CN" altLang="en-US" b="1" dirty="0">
                <a:solidFill>
                  <a:srgbClr val="0070C0"/>
                </a:solidFill>
              </a:rPr>
              <a:t>余人</a:t>
            </a:r>
            <a:r>
              <a:rPr lang="zh-CN" altLang="en-US" sz="1600" dirty="0"/>
              <a:t>，实力雄 厚，是我国电商行业的见证者与推动者 。</a:t>
            </a:r>
            <a:endParaRPr lang="en-US" altLang="zh-CN" sz="1600" dirty="0"/>
          </a:p>
          <a:p>
            <a:pPr marL="144145" fontAlgn="auto">
              <a:lnSpc>
                <a:spcPts val="2500"/>
              </a:lnSpc>
            </a:pPr>
            <a:endParaRPr lang="en-US" altLang="zh-CN" sz="1600" dirty="0"/>
          </a:p>
          <a:p>
            <a:pPr marL="144145" fontAlgn="auto">
              <a:lnSpc>
                <a:spcPts val="2500"/>
              </a:lnSpc>
            </a:pPr>
            <a:r>
              <a:rPr lang="zh-CN" altLang="en-US" sz="1600" dirty="0"/>
              <a:t>网经社在工信部、公安机关网站合法备案运行，服务客户覆盖各大互联网上 市公司、独角兽，以及国家和各地政府部门，有口皆碑。</a:t>
            </a: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6DCCA7BD-0BB7-4308-AD31-510D5E7973C5}"/>
              </a:ext>
            </a:extLst>
          </p:cNvPr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F06D26D-ABA0-411F-9DC6-1615B8645C20}"/>
              </a:ext>
            </a:extLst>
          </p:cNvPr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30BEF5A-DAAC-4C4F-B0DB-41B511306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7" y="1106723"/>
            <a:ext cx="9763125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5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495" y="889091"/>
            <a:ext cx="10415270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产品服务体系"/>
          <p:cNvPicPr>
            <a:picLocks noChangeAspect="1"/>
          </p:cNvPicPr>
          <p:nvPr/>
        </p:nvPicPr>
        <p:blipFill>
          <a:blip r:embed="rId2"/>
          <a:srcRect l="5560" t="2951" r="4802" b="-2867"/>
          <a:stretch>
            <a:fillRect/>
          </a:stretch>
        </p:blipFill>
        <p:spPr>
          <a:xfrm>
            <a:off x="2645228" y="1043195"/>
            <a:ext cx="9386137" cy="58148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057" y="4863548"/>
            <a:ext cx="231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2F1CAAB-D7A6-48E3-827D-77E93A3CED0A}"/>
              </a:ext>
            </a:extLst>
          </p:cNvPr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6.2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电数宝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29" y="1106723"/>
            <a:ext cx="9982200" cy="56149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26" y="3002370"/>
            <a:ext cx="1559628" cy="15294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6726" y="4800600"/>
            <a:ext cx="1559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查看</a:t>
            </a:r>
            <a:r>
              <a:rPr lang="en-US" altLang="zh-CN" sz="1400" b="1" dirty="0"/>
              <a:t>10</a:t>
            </a:r>
            <a:r>
              <a:rPr lang="zh-CN" altLang="en-US" sz="1400" b="1" dirty="0"/>
              <a:t>万</a:t>
            </a:r>
            <a:r>
              <a:rPr lang="en-US" altLang="zh-CN" sz="1400" b="1" dirty="0"/>
              <a:t>+</a:t>
            </a:r>
            <a:r>
              <a:rPr lang="zh-CN" altLang="en-US" sz="1400" b="1" dirty="0"/>
              <a:t>数据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77676E-8C55-4B6F-BE58-C4A339AD73A7}"/>
              </a:ext>
            </a:extLst>
          </p:cNvPr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数据服务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电融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504" y="1040463"/>
            <a:ext cx="9944100" cy="5594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" y="3094484"/>
            <a:ext cx="1757451" cy="170973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0" y="4827947"/>
            <a:ext cx="23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进入网经社“电融宝”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瓜分</a:t>
            </a:r>
            <a:r>
              <a:rPr lang="en-US" altLang="zh-CN" sz="1400" b="1" dirty="0"/>
              <a:t>6</a:t>
            </a:r>
            <a:r>
              <a:rPr lang="zh-CN" altLang="en-US" sz="1400" b="1" dirty="0"/>
              <a:t>万亿资金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31E976-4FB0-48C0-BC4F-6DAEA6F84068}"/>
              </a:ext>
            </a:extLst>
          </p:cNvPr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投融资服务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23093" y="3296414"/>
            <a:ext cx="12218268" cy="3561586"/>
            <a:chOff x="-23093" y="3293937"/>
            <a:chExt cx="12218268" cy="2789977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9" name="矩形 8"/>
            <p:cNvSpPr/>
            <p:nvPr/>
          </p:nvSpPr>
          <p:spPr>
            <a:xfrm>
              <a:off x="-23093" y="3613954"/>
              <a:ext cx="12195173" cy="2335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-23093" y="3293937"/>
              <a:ext cx="12218268" cy="2789977"/>
              <a:chOff x="0" y="3293937"/>
              <a:chExt cx="12218268" cy="2789977"/>
            </a:xfrm>
            <a:grpFill/>
          </p:grpSpPr>
          <p:sp>
            <p:nvSpPr>
              <p:cNvPr id="11" name="矩形 10"/>
              <p:cNvSpPr/>
              <p:nvPr/>
            </p:nvSpPr>
            <p:spPr>
              <a:xfrm>
                <a:off x="0" y="3501008"/>
                <a:ext cx="12218268" cy="258290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网经社总编辑、电子商务研究中心主任 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长期从事电子商务（零售电商、跨境电商、农村电商、大宗电商、服务电商、社交电商、电商金融、电商物流和电商园区孵化器、政府电商规划促进等）、新零售、O2O、互联网+、共享经济等领域研究、咨询与服务工作，是我国产业互联网首倡者和推动者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十余年来，与近百余家电商平台和品牌保持密切合作，调研联系近千家各类电商产业链公司，并担任多家国内一二线大型平台电商、上市公司战略顾问和海内外多家机构投融资顾问，曾出席参加江南会电子商务投融资沙龙、中金投资论坛、中国风险投资论坛、浙大科技园创业电商投融资沙龙等会议，是我国电商领域屈指可数的融理论、实践一体的务实专家，具有较大业内影响力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【专栏】：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http://www.100ec.cn/zt/expert_caolei/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【电话】：0571-87756579   </a:t>
                </a:r>
                <a:endParaRPr lang="en-US" altLang="zh-CN" sz="1600" b="1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【E-mail】：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CaoLei@NetSun.com</a:t>
                </a:r>
                <a:endParaRPr lang="zh-CN" altLang="en-US" sz="14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>
                <a:off x="2497187" y="3293937"/>
                <a:ext cx="360040" cy="2153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" descr="c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3694" y="955276"/>
            <a:ext cx="2433640" cy="21036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图片 1" descr="QQ图片201608101524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32656" y="623233"/>
            <a:ext cx="3673117" cy="293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椭圆 19"/>
          <p:cNvSpPr/>
          <p:nvPr/>
        </p:nvSpPr>
        <p:spPr>
          <a:xfrm>
            <a:off x="3627298" y="2372161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标题 4"/>
          <p:cNvSpPr txBox="1"/>
          <p:nvPr/>
        </p:nvSpPr>
        <p:spPr>
          <a:xfrm>
            <a:off x="3627298" y="2480174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1955813" y="3003078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曹 磊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059346" y="2626220"/>
            <a:ext cx="1336239" cy="538029"/>
            <a:chOff x="3275469" y="5051211"/>
            <a:chExt cx="1336239" cy="538029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报告审定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4054FA6F-BE90-4283-976E-71B68BDC1F21}"/>
              </a:ext>
            </a:extLst>
          </p:cNvPr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6.5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联系我们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219700" y="2681605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095" y="2681605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{05156489-38c3-427f-a2cf-8779658cadac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6075</TotalTime>
  <Words>3186</Words>
  <Application>Microsoft Office PowerPoint</Application>
  <PresentationFormat>宽屏</PresentationFormat>
  <Paragraphs>522</Paragraphs>
  <Slides>44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5" baseType="lpstr">
      <vt:lpstr>Impact MT Std</vt:lpstr>
      <vt:lpstr>仿宋</vt:lpstr>
      <vt:lpstr>宋体</vt:lpstr>
      <vt:lpstr>微软雅黑 Light</vt:lpstr>
      <vt:lpstr>Arial</vt:lpstr>
      <vt:lpstr>Calibri</vt:lpstr>
      <vt:lpstr>Times New Roman</vt:lpstr>
      <vt:lpstr>等线</vt:lpstr>
      <vt:lpstr>黑体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1107</cp:revision>
  <dcterms:created xsi:type="dcterms:W3CDTF">2017-08-03T09:01:00Z</dcterms:created>
  <dcterms:modified xsi:type="dcterms:W3CDTF">2021-08-31T06:51:26Z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  <property fmtid="{D5CDD505-2E9C-101B-9397-08002B2CF9AE}" pid="3" name="KSORubyTemplateID">
    <vt:lpwstr>2</vt:lpwstr>
  </property>
</Properties>
</file>