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docProps/custom.xml" ContentType="application/vnd.openxmlformats-officedocument.custom-propertie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tags/tag17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5"/>
  </p:notesMasterIdLst>
  <p:sldIdLst>
    <p:sldId id="1106" r:id="rId2"/>
    <p:sldId id="1030" r:id="rId3"/>
    <p:sldId id="1031" r:id="rId4"/>
    <p:sldId id="1032" r:id="rId5"/>
    <p:sldId id="1033" r:id="rId6"/>
    <p:sldId id="1034" r:id="rId7"/>
    <p:sldId id="452" r:id="rId8"/>
    <p:sldId id="1104" r:id="rId9"/>
    <p:sldId id="1113" r:id="rId10"/>
    <p:sldId id="1164" r:id="rId11"/>
    <p:sldId id="1165" r:id="rId12"/>
    <p:sldId id="1186" r:id="rId13"/>
    <p:sldId id="1117" r:id="rId14"/>
    <p:sldId id="1123" r:id="rId15"/>
    <p:sldId id="1139" r:id="rId16"/>
    <p:sldId id="1121" r:id="rId17"/>
    <p:sldId id="1122" r:id="rId18"/>
    <p:sldId id="1140" r:id="rId19"/>
    <p:sldId id="1168" r:id="rId20"/>
    <p:sldId id="1169" r:id="rId21"/>
    <p:sldId id="1150" r:id="rId22"/>
    <p:sldId id="1173" r:id="rId23"/>
    <p:sldId id="1177" r:id="rId24"/>
    <p:sldId id="1176" r:id="rId25"/>
    <p:sldId id="1175" r:id="rId26"/>
    <p:sldId id="1178" r:id="rId27"/>
    <p:sldId id="1179" r:id="rId28"/>
    <p:sldId id="1180" r:id="rId29"/>
    <p:sldId id="1181" r:id="rId30"/>
    <p:sldId id="1182" r:id="rId31"/>
    <p:sldId id="1183" r:id="rId32"/>
    <p:sldId id="1184" r:id="rId33"/>
    <p:sldId id="1185" r:id="rId34"/>
  </p:sldIdLst>
  <p:sldSz cx="12192000" cy="6858000"/>
  <p:notesSz cx="6858000" cy="9144000"/>
  <p:embeddedFontLst>
    <p:embeddedFont>
      <p:font typeface="等线" charset="-122"/>
      <p:regular r:id="rId36"/>
      <p:bold r:id="rId37"/>
    </p:embeddedFont>
    <p:embeddedFont>
      <p:font typeface="黑体" pitchFamily="49" charset="-122"/>
      <p:regular r:id="rId38"/>
    </p:embeddedFont>
    <p:embeddedFont>
      <p:font typeface="等线 Light" charset="-122"/>
      <p:regular r:id="rId39"/>
    </p:embeddedFont>
    <p:embeddedFont>
      <p:font typeface="Calibri" pitchFamily="34" charset="0"/>
      <p:regular r:id="rId40"/>
      <p:bold r:id="rId41"/>
      <p:italic r:id="rId42"/>
      <p:boldItalic r:id="rId43"/>
    </p:embeddedFont>
    <p:embeddedFont>
      <p:font typeface="仿宋" pitchFamily="49" charset="-122"/>
      <p:regular r:id="rId44"/>
    </p:embeddedFont>
    <p:embeddedFont>
      <p:font typeface="微软雅黑" pitchFamily="34" charset="-122"/>
      <p:regular r:id="rId45"/>
      <p:bold r:id="rId46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19FFC"/>
    <a:srgbClr val="48A2A0"/>
    <a:srgbClr val="6C92C0"/>
    <a:srgbClr val="B0C4DD"/>
    <a:srgbClr val="A4D6D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7015" autoAdjust="0"/>
    <p:restoredTop sz="98510" autoAdjust="0"/>
  </p:normalViewPr>
  <p:slideViewPr>
    <p:cSldViewPr snapToGrid="0" showGuides="1">
      <p:cViewPr>
        <p:scale>
          <a:sx n="90" d="100"/>
          <a:sy n="90" d="100"/>
        </p:scale>
        <p:origin x="-84" y="0"/>
      </p:cViewPr>
      <p:guideLst>
        <p:guide orient="horz" pos="2368"/>
        <p:guide pos="375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7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8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09EA2A-4C48-4C61-B30A-DAB1A3E93B21}" type="datetimeFigureOut">
              <a:rPr lang="zh-CN" altLang="en-US" smtClean="0"/>
              <a:pPr/>
              <a:t>2020/12/15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B31000-9408-426B-B873-D4C066E48AF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B31000-9408-426B-B873-D4C066E48AF8}" type="slidenum">
              <a:rPr lang="zh-CN" altLang="en-US" smtClean="0"/>
              <a:pPr/>
              <a:t>33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125538"/>
            <a:ext cx="5376672" cy="500221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05728" y="1125538"/>
            <a:ext cx="5376672" cy="500221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2020/12/15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97485"/>
            <a:ext cx="10515600" cy="1325563"/>
          </a:xfrm>
          <a:prstGeom prst="rect">
            <a:avLst/>
          </a:prstGeom>
        </p:spPr>
        <p:txBody>
          <a:bodyPr anchor="b" anchorCtr="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702435"/>
            <a:ext cx="10515600" cy="4474845"/>
          </a:xfrm>
          <a:prstGeom prst="rect">
            <a:avLst/>
          </a:prstGeom>
        </p:spPr>
        <p:txBody>
          <a:bodyPr/>
          <a:lstStyle>
            <a:lvl2pPr>
              <a:defRPr/>
            </a:lvl2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2020/12/15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100ec.cn/Index/complain_search.html?company=1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100ec.cn/Index/complain_search.html?company=%E5%A4%A7%E6%90%9C%E8%BD%A6" TargetMode="Externa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100ec.cn/Index/complain_search.html?company" TargetMode="Externa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6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pn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hyperlink" Target="http://www.100ec.cn/expert--527.html" TargetMode="Externa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18"/>
          <p:cNvSpPr txBox="1"/>
          <p:nvPr/>
        </p:nvSpPr>
        <p:spPr>
          <a:xfrm>
            <a:off x="1380980" y="2465070"/>
            <a:ext cx="98401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 smtClean="0">
                <a:solidFill>
                  <a:srgbClr val="019FFC"/>
                </a:solidFill>
              </a:rPr>
              <a:t>2020</a:t>
            </a:r>
            <a:r>
              <a:rPr lang="zh-CN" altLang="en-US" sz="4400" b="1" dirty="0" smtClean="0">
                <a:solidFill>
                  <a:srgbClr val="019FFC"/>
                </a:solidFill>
              </a:rPr>
              <a:t>年（上）中国医药电商数据报告</a:t>
            </a:r>
            <a:endParaRPr lang="zh-CN" altLang="en-US" sz="4400" dirty="0">
              <a:solidFill>
                <a:srgbClr val="019FFC"/>
              </a:solidFill>
            </a:endParaRPr>
          </a:p>
        </p:txBody>
      </p:sp>
      <p:sp>
        <p:nvSpPr>
          <p:cNvPr id="9" name="TextBox 20"/>
          <p:cNvSpPr txBox="1"/>
          <p:nvPr/>
        </p:nvSpPr>
        <p:spPr>
          <a:xfrm>
            <a:off x="4485240" y="4516958"/>
            <a:ext cx="54159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19FFC"/>
                </a:solidFill>
              </a:rPr>
              <a:t>报告编制：网经社电子商务研究中心</a:t>
            </a:r>
            <a:endParaRPr lang="en-US" altLang="zh-CN" sz="2400" b="1" dirty="0">
              <a:solidFill>
                <a:srgbClr val="019FFC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19FFC"/>
                </a:solidFill>
              </a:rPr>
              <a:t>发布日期：</a:t>
            </a:r>
            <a:r>
              <a:rPr lang="en-US" altLang="zh-CN" sz="2400" b="1" dirty="0">
                <a:solidFill>
                  <a:srgbClr val="019FFC"/>
                </a:solidFill>
              </a:rPr>
              <a:t>2020</a:t>
            </a:r>
            <a:r>
              <a:rPr lang="zh-CN" altLang="en-US" sz="2400" b="1" dirty="0" smtClean="0">
                <a:solidFill>
                  <a:srgbClr val="019FFC"/>
                </a:solidFill>
              </a:rPr>
              <a:t>年</a:t>
            </a:r>
            <a:r>
              <a:rPr lang="en-US" altLang="zh-CN" sz="2400" b="1" dirty="0" smtClean="0">
                <a:solidFill>
                  <a:srgbClr val="019FFC"/>
                </a:solidFill>
              </a:rPr>
              <a:t>12</a:t>
            </a:r>
            <a:r>
              <a:rPr lang="zh-CN" altLang="en-US" sz="2400" b="1" dirty="0" smtClean="0">
                <a:solidFill>
                  <a:srgbClr val="019FFC"/>
                </a:solidFill>
              </a:rPr>
              <a:t>月</a:t>
            </a:r>
            <a:r>
              <a:rPr lang="en-US" altLang="zh-CN" sz="2400" b="1" dirty="0" smtClean="0">
                <a:solidFill>
                  <a:srgbClr val="019FFC"/>
                </a:solidFill>
              </a:rPr>
              <a:t>15</a:t>
            </a:r>
            <a:r>
              <a:rPr lang="zh-CN" altLang="en-US" sz="2400" b="1" dirty="0" smtClean="0">
                <a:solidFill>
                  <a:srgbClr val="019FFC"/>
                </a:solidFill>
              </a:rPr>
              <a:t>日</a:t>
            </a:r>
            <a:endParaRPr lang="en-US" altLang="zh-CN" sz="2400" b="1" dirty="0">
              <a:solidFill>
                <a:srgbClr val="019FFC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083" y="4224056"/>
            <a:ext cx="1738103" cy="17861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椭圆 23"/>
          <p:cNvSpPr/>
          <p:nvPr/>
        </p:nvSpPr>
        <p:spPr>
          <a:xfrm>
            <a:off x="4758074" y="753893"/>
            <a:ext cx="713428" cy="713428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2255415" y="4148747"/>
            <a:ext cx="191910" cy="191910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1561522" y="3422965"/>
            <a:ext cx="952500" cy="95250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675563" y="3514494"/>
            <a:ext cx="74676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01</a:t>
            </a:r>
            <a:endParaRPr lang="zh-CN" altLang="en-US" sz="4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41913" y="4529455"/>
            <a:ext cx="26238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</a:t>
            </a:r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、本报告相关知识产权归发布方所有，</a:t>
            </a:r>
            <a:r>
              <a:rPr lang="zh-CN" altLang="en-US" sz="16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任何企业、机构、媒体等单位及个人引用本报告数据、内容，均请注明：</a:t>
            </a:r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“根据网经社电子商务研究中心发布的</a:t>
            </a:r>
            <a:r>
              <a:rPr lang="en-US" altLang="zh-CN" sz="1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《2020</a:t>
            </a:r>
            <a:r>
              <a:rPr lang="zh-CN" altLang="en-US" sz="1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年（上）中国医药电商数据报告</a:t>
            </a:r>
            <a:r>
              <a:rPr lang="en-US" altLang="zh-CN" sz="1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》”</a:t>
            </a:r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，不得篡改报告内容。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780929" y="4540250"/>
            <a:ext cx="214503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b="1" dirty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1600" b="1" dirty="0">
                <a:latin typeface="黑体" panose="02010609060101010101" pitchFamily="49" charset="-122"/>
                <a:ea typeface="黑体" panose="02010609060101010101" pitchFamily="49" charset="-122"/>
              </a:rPr>
              <a:t>、风险提示：</a:t>
            </a:r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本报告仅为参考研究资料，不构成投资、决策等任何建议，由此带来的风险请慎重考虑，网经社不承担因使用本报告信息而产生的任何责任。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6214953" y="4575276"/>
            <a:ext cx="2016104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、报告涉及金额单位除特殊标注外，均默认为人民币；本报告数据除特殊说明外，一般不含港澳台。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8664608" y="4588611"/>
            <a:ext cx="28854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en-US" altLang="zh-CN" sz="1600" kern="0" dirty="0"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lang="zh-CN" altLang="en-US" sz="1600" kern="0" dirty="0">
                <a:latin typeface="黑体" panose="02010609060101010101" pitchFamily="49" charset="-122"/>
                <a:ea typeface="黑体" panose="02010609060101010101" pitchFamily="49" charset="-122"/>
              </a:rPr>
              <a:t>、数据来源：网经社“电数宝”</a:t>
            </a:r>
            <a:r>
              <a:rPr lang="en-US" altLang="zh-CN" sz="1600" kern="0" dirty="0">
                <a:latin typeface="黑体" panose="02010609060101010101" pitchFamily="49" charset="-122"/>
                <a:ea typeface="黑体" panose="02010609060101010101" pitchFamily="49" charset="-122"/>
              </a:rPr>
              <a:t>(DATA.100EC.CN</a:t>
            </a:r>
            <a:r>
              <a:rPr lang="zh-CN" altLang="en-US" sz="1600" kern="0" dirty="0">
                <a:latin typeface="黑体" panose="02010609060101010101" pitchFamily="49" charset="-122"/>
                <a:ea typeface="黑体" panose="02010609060101010101" pitchFamily="49" charset="-122"/>
              </a:rPr>
              <a:t>）。</a:t>
            </a:r>
          </a:p>
        </p:txBody>
      </p:sp>
      <p:sp>
        <p:nvSpPr>
          <p:cNvPr id="23" name="椭圆 22"/>
          <p:cNvSpPr/>
          <p:nvPr/>
        </p:nvSpPr>
        <p:spPr>
          <a:xfrm>
            <a:off x="4869180" y="664744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MH_Others_1"/>
          <p:cNvSpPr txBox="1"/>
          <p:nvPr>
            <p:custDataLst>
              <p:tags r:id="rId1"/>
            </p:custDataLst>
          </p:nvPr>
        </p:nvSpPr>
        <p:spPr>
          <a:xfrm>
            <a:off x="4160902" y="1467321"/>
            <a:ext cx="3955467" cy="84793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报告声明</a:t>
            </a:r>
          </a:p>
        </p:txBody>
      </p:sp>
      <p:sp>
        <p:nvSpPr>
          <p:cNvPr id="9" name="椭圆 8"/>
          <p:cNvSpPr/>
          <p:nvPr/>
        </p:nvSpPr>
        <p:spPr>
          <a:xfrm>
            <a:off x="4281438" y="3441700"/>
            <a:ext cx="952500" cy="952500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4384308" y="3533229"/>
            <a:ext cx="74676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02</a:t>
            </a:r>
            <a:endParaRPr lang="zh-CN" altLang="en-US" sz="4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4989478" y="4148747"/>
            <a:ext cx="191910" cy="19191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6775579" y="3441700"/>
            <a:ext cx="952500" cy="95250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6849626" y="3533229"/>
            <a:ext cx="74676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03</a:t>
            </a:r>
            <a:endParaRPr lang="zh-CN" altLang="en-US" sz="4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7516801" y="4148747"/>
            <a:ext cx="191910" cy="191910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9190697" y="3416616"/>
            <a:ext cx="952500" cy="952500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9293567" y="3508145"/>
            <a:ext cx="74676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04</a:t>
            </a:r>
            <a:endParaRPr lang="zh-CN" altLang="en-US" sz="4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9906003" y="4148747"/>
            <a:ext cx="191910" cy="19191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椭圆 23"/>
          <p:cNvSpPr/>
          <p:nvPr/>
        </p:nvSpPr>
        <p:spPr>
          <a:xfrm>
            <a:off x="1244537" y="2582693"/>
            <a:ext cx="713428" cy="713428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4093960" y="1267095"/>
            <a:ext cx="7358168" cy="1011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4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5</a:t>
            </a:r>
            <a:r>
              <a:rPr lang="zh-CN" altLang="en-US" sz="14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、发布渠道：</a:t>
            </a:r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（</a:t>
            </a: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</a:t>
            </a:r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）网经社</a:t>
            </a: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WWW.100EC.CN</a:t>
            </a:r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电商门户网站及</a:t>
            </a: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《</a:t>
            </a:r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电商周刊</a:t>
            </a: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》EDM</a:t>
            </a:r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订阅用户（覆盖数百万电商行业用户）；（</a:t>
            </a: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2</a:t>
            </a:r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）网经社入驻自媒体平台（覆盖数千万电商相关群体）；（</a:t>
            </a: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3</a:t>
            </a:r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）</a:t>
            </a: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3000+</a:t>
            </a:r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实名认证的记者库媒体采用（覆盖数亿级电商用户受众）。</a:t>
            </a:r>
            <a:endParaRPr lang="zh-CN" altLang="en-US" sz="1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094480" y="3295551"/>
            <a:ext cx="7096125" cy="3646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4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6</a:t>
            </a:r>
            <a:r>
              <a:rPr lang="zh-CN" altLang="en-US" sz="14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、联系我们：</a:t>
            </a: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FA</a:t>
            </a:r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@netsun.com。我们专注报道、研究、服务于“泛电商”，重点关注：</a:t>
            </a:r>
            <a:r>
              <a:rPr lang="zh-CN" altLang="en-US" sz="14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零售电商、大宗电商、跨境电商、三农电商、服务电商</a:t>
            </a:r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、共享经济、电商物流、电商金融等细分领域，十年如一日专注推动制造业、零售业、服务业、农业、物流业、进出口、金融业的互联网化，推动新制造、新零售、新贸易、新服务、新金融、新物流、新农业、新消费等新型经济生态圈的建立。</a:t>
            </a:r>
          </a:p>
          <a:p>
            <a:pPr algn="just">
              <a:lnSpc>
                <a:spcPct val="150000"/>
              </a:lnSpc>
            </a:pPr>
            <a:endParaRPr lang="zh-CN" altLang="en-US" sz="1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欢迎各电商及相关机构，开展个性化定制，包括不限于：</a:t>
            </a:r>
            <a:r>
              <a:rPr lang="zh-CN" altLang="en-US" sz="14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平台年度用户画像与大数据报告、公司案例研究专题研究报告、公司与竞对研究分析投资价值、平台合规性审查报告，以及公司所在细分行业关于平台模式、物流网络、金融科技、用户体验、财务分析、投融资、行业影响力、用户满意度、用户体验评测、平台界面与功能服务评测</a:t>
            </a:r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等细分维度平台大数据报告或行业报告。</a:t>
            </a:r>
            <a:endParaRPr lang="zh-CN" altLang="en-US" sz="1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1355643" y="2493544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MH_Others_1"/>
          <p:cNvSpPr txBox="1"/>
          <p:nvPr>
            <p:custDataLst>
              <p:tags r:id="rId1"/>
            </p:custDataLst>
          </p:nvPr>
        </p:nvSpPr>
        <p:spPr>
          <a:xfrm>
            <a:off x="604729" y="3300809"/>
            <a:ext cx="3955467" cy="84793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anose="020B0604020202020204" pitchFamily="34" charset="0"/>
              </a:rPr>
              <a:t>报告声明</a:t>
            </a:r>
          </a:p>
        </p:txBody>
      </p:sp>
      <p:sp>
        <p:nvSpPr>
          <p:cNvPr id="9" name="椭圆 8"/>
          <p:cNvSpPr/>
          <p:nvPr/>
        </p:nvSpPr>
        <p:spPr>
          <a:xfrm>
            <a:off x="7269998" y="278107"/>
            <a:ext cx="952500" cy="952500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7188008" y="369570"/>
            <a:ext cx="11164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</a:rPr>
              <a:t>05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8007248" y="905144"/>
            <a:ext cx="191910" cy="19191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7269998" y="2343051"/>
            <a:ext cx="952500" cy="95250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7339177" y="2447915"/>
            <a:ext cx="80983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</a:rPr>
              <a:t>06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7987774" y="3099041"/>
            <a:ext cx="191910" cy="191910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椭圆 31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Group 17"/>
          <p:cNvGrpSpPr/>
          <p:nvPr/>
        </p:nvGrpSpPr>
        <p:grpSpPr bwMode="auto">
          <a:xfrm>
            <a:off x="1595437" y="262485"/>
            <a:ext cx="9001125" cy="649076"/>
            <a:chOff x="0" y="0"/>
            <a:chExt cx="10429" cy="1235"/>
          </a:xfrm>
          <a:solidFill>
            <a:schemeClr val="accent1">
              <a:lumMod val="50000"/>
            </a:schemeClr>
          </a:solidFill>
        </p:grpSpPr>
        <p:sp>
          <p:nvSpPr>
            <p:cNvPr id="52" name="任意多边形 23"/>
            <p:cNvSpPr/>
            <p:nvPr/>
          </p:nvSpPr>
          <p:spPr bwMode="auto">
            <a:xfrm rot="10800000">
              <a:off x="0" y="219"/>
              <a:ext cx="1928" cy="1017"/>
            </a:xfrm>
            <a:custGeom>
              <a:avLst/>
              <a:gdLst>
                <a:gd name="T0" fmla="*/ 0 w 21600"/>
                <a:gd name="T1" fmla="*/ 0 h 21600"/>
                <a:gd name="T2" fmla="*/ 1928 w 21600"/>
                <a:gd name="T3" fmla="*/ 0 h 21600"/>
                <a:gd name="T4" fmla="*/ 1208 w 21600"/>
                <a:gd name="T5" fmla="*/ 509 h 21600"/>
                <a:gd name="T6" fmla="*/ 1839 w 21600"/>
                <a:gd name="T7" fmla="*/ 954 h 21600"/>
                <a:gd name="T8" fmla="*/ 1928 w 21600"/>
                <a:gd name="T9" fmla="*/ 1017 h 21600"/>
                <a:gd name="T10" fmla="*/ 0 w 21600"/>
                <a:gd name="T11" fmla="*/ 1017 h 21600"/>
                <a:gd name="T12" fmla="*/ 0 w 21600"/>
                <a:gd name="T13" fmla="*/ 0 h 216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13539" y="10809"/>
                  </a:lnTo>
                  <a:lnTo>
                    <a:pt x="20599" y="2026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任意多边形 23"/>
            <p:cNvSpPr/>
            <p:nvPr/>
          </p:nvSpPr>
          <p:spPr bwMode="auto">
            <a:xfrm>
              <a:off x="8501" y="201"/>
              <a:ext cx="1928" cy="1017"/>
            </a:xfrm>
            <a:custGeom>
              <a:avLst/>
              <a:gdLst>
                <a:gd name="T0" fmla="*/ 0 w 21600"/>
                <a:gd name="T1" fmla="*/ 0 h 21600"/>
                <a:gd name="T2" fmla="*/ 1928 w 21600"/>
                <a:gd name="T3" fmla="*/ 0 h 21600"/>
                <a:gd name="T4" fmla="*/ 1208 w 21600"/>
                <a:gd name="T5" fmla="*/ 509 h 21600"/>
                <a:gd name="T6" fmla="*/ 1839 w 21600"/>
                <a:gd name="T7" fmla="*/ 954 h 21600"/>
                <a:gd name="T8" fmla="*/ 1928 w 21600"/>
                <a:gd name="T9" fmla="*/ 1017 h 21600"/>
                <a:gd name="T10" fmla="*/ 0 w 21600"/>
                <a:gd name="T11" fmla="*/ 1017 h 21600"/>
                <a:gd name="T12" fmla="*/ 0 w 21600"/>
                <a:gd name="T13" fmla="*/ 0 h 216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13539" y="10809"/>
                  </a:lnTo>
                  <a:lnTo>
                    <a:pt x="20599" y="2026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Rectangle 20"/>
            <p:cNvSpPr>
              <a:spLocks noChangeArrowheads="1"/>
            </p:cNvSpPr>
            <p:nvPr/>
          </p:nvSpPr>
          <p:spPr bwMode="auto">
            <a:xfrm>
              <a:off x="1584" y="0"/>
              <a:ext cx="7258" cy="1021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 dirty="0"/>
            </a:p>
          </p:txBody>
        </p:sp>
        <p:sp>
          <p:nvSpPr>
            <p:cNvPr id="55" name="任意多边形 28"/>
            <p:cNvSpPr/>
            <p:nvPr/>
          </p:nvSpPr>
          <p:spPr bwMode="auto">
            <a:xfrm>
              <a:off x="8500" y="1013"/>
              <a:ext cx="345" cy="203"/>
            </a:xfrm>
            <a:custGeom>
              <a:avLst/>
              <a:gdLst>
                <a:gd name="T0" fmla="*/ 345 w 21600"/>
                <a:gd name="T1" fmla="*/ 0 h 21600"/>
                <a:gd name="T2" fmla="*/ 0 w 21600"/>
                <a:gd name="T3" fmla="*/ 203 h 21600"/>
                <a:gd name="T4" fmla="*/ 0 w 21600"/>
                <a:gd name="T5" fmla="*/ 8 h 21600"/>
                <a:gd name="T6" fmla="*/ 345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0" y="21600"/>
                  </a:lnTo>
                  <a:lnTo>
                    <a:pt x="0" y="851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任意多边形 32"/>
            <p:cNvSpPr/>
            <p:nvPr/>
          </p:nvSpPr>
          <p:spPr bwMode="auto">
            <a:xfrm>
              <a:off x="1579" y="1028"/>
              <a:ext cx="345" cy="207"/>
            </a:xfrm>
            <a:custGeom>
              <a:avLst/>
              <a:gdLst>
                <a:gd name="T0" fmla="*/ 0 w 21600"/>
                <a:gd name="T1" fmla="*/ 0 h 21600"/>
                <a:gd name="T2" fmla="*/ 345 w 21600"/>
                <a:gd name="T3" fmla="*/ 0 h 21600"/>
                <a:gd name="T4" fmla="*/ 345 w 21600"/>
                <a:gd name="T5" fmla="*/ 207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" name="Line 23"/>
            <p:cNvSpPr>
              <a:spLocks noChangeShapeType="1"/>
            </p:cNvSpPr>
            <p:nvPr/>
          </p:nvSpPr>
          <p:spPr bwMode="auto">
            <a:xfrm>
              <a:off x="160" y="302"/>
              <a:ext cx="1414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Line 24"/>
            <p:cNvSpPr>
              <a:spLocks noChangeShapeType="1"/>
            </p:cNvSpPr>
            <p:nvPr/>
          </p:nvSpPr>
          <p:spPr bwMode="auto">
            <a:xfrm>
              <a:off x="160" y="1132"/>
              <a:ext cx="1414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Line 25"/>
            <p:cNvSpPr>
              <a:spLocks noChangeShapeType="1"/>
            </p:cNvSpPr>
            <p:nvPr/>
          </p:nvSpPr>
          <p:spPr bwMode="auto">
            <a:xfrm>
              <a:off x="1579" y="101"/>
              <a:ext cx="7251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Line 26"/>
            <p:cNvSpPr>
              <a:spLocks noChangeShapeType="1"/>
            </p:cNvSpPr>
            <p:nvPr/>
          </p:nvSpPr>
          <p:spPr bwMode="auto">
            <a:xfrm>
              <a:off x="8836" y="278"/>
              <a:ext cx="1414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Line 27"/>
            <p:cNvSpPr>
              <a:spLocks noChangeShapeType="1"/>
            </p:cNvSpPr>
            <p:nvPr/>
          </p:nvSpPr>
          <p:spPr bwMode="auto">
            <a:xfrm>
              <a:off x="8681" y="1132"/>
              <a:ext cx="1608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" name="Line 28"/>
            <p:cNvSpPr>
              <a:spLocks noChangeShapeType="1"/>
            </p:cNvSpPr>
            <p:nvPr/>
          </p:nvSpPr>
          <p:spPr bwMode="auto">
            <a:xfrm>
              <a:off x="1627" y="905"/>
              <a:ext cx="7251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63" name="矩形 62"/>
          <p:cNvSpPr/>
          <p:nvPr/>
        </p:nvSpPr>
        <p:spPr>
          <a:xfrm>
            <a:off x="3323250" y="342442"/>
            <a:ext cx="61237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2019-2020</a:t>
            </a:r>
            <a:r>
              <a:rPr lang="zh-CN" altLang="en-US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年度网经社电子商务研究中心报告发布计划</a:t>
            </a:r>
          </a:p>
        </p:txBody>
      </p:sp>
      <p:sp>
        <p:nvSpPr>
          <p:cNvPr id="20" name="矩形 19"/>
          <p:cNvSpPr/>
          <p:nvPr/>
        </p:nvSpPr>
        <p:spPr>
          <a:xfrm>
            <a:off x="127489" y="1207265"/>
            <a:ext cx="1811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b="1" dirty="0">
                <a:latin typeface="Calibri" panose="020F0502020204030204" charset="0"/>
                <a:ea typeface="宋体" panose="02010600030101010101" pitchFamily="2" charset="-122"/>
                <a:cs typeface="仿宋" panose="02010609060101010101" pitchFamily="49" charset="-122"/>
              </a:rPr>
              <a:t>【电商行业类】</a:t>
            </a:r>
            <a:endParaRPr lang="zh-CN" altLang="zh-CN" sz="1200" dirty="0"/>
          </a:p>
        </p:txBody>
      </p:sp>
      <p:sp>
        <p:nvSpPr>
          <p:cNvPr id="24" name="矩形 23"/>
          <p:cNvSpPr/>
          <p:nvPr/>
        </p:nvSpPr>
        <p:spPr>
          <a:xfrm>
            <a:off x="6385133" y="1297201"/>
            <a:ext cx="1811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b="1" dirty="0">
                <a:latin typeface="Calibri" panose="020F0502020204030204" charset="0"/>
                <a:ea typeface="宋体" panose="02010600030101010101" pitchFamily="2" charset="-122"/>
              </a:rPr>
              <a:t>【零售电商类】</a:t>
            </a:r>
            <a:endParaRPr lang="zh-CN" altLang="en-US" b="1" dirty="0">
              <a:latin typeface="Calibri" panose="020F0502020204030204" charset="0"/>
              <a:ea typeface="宋体" panose="02010600030101010101" pitchFamily="2" charset="-122"/>
            </a:endParaRPr>
          </a:p>
        </p:txBody>
      </p:sp>
      <p:graphicFrame>
        <p:nvGraphicFramePr>
          <p:cNvPr id="35" name="表格 34"/>
          <p:cNvGraphicFramePr>
            <a:graphicFrameLocks noGrp="1"/>
          </p:cNvGraphicFramePr>
          <p:nvPr/>
        </p:nvGraphicFramePr>
        <p:xfrm>
          <a:off x="256829" y="1720881"/>
          <a:ext cx="5506991" cy="29119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05835"/>
                <a:gridCol w="492736"/>
                <a:gridCol w="512257"/>
                <a:gridCol w="502592"/>
                <a:gridCol w="493571"/>
              </a:tblGrid>
              <a:tr h="4159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报告名称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年度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半年度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季度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月度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79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年全球电子商务数据报告》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79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年度中国电子商务市场监测数据报告》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79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年度中国电商人才状况调查数据报告》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79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年度中国电商上市公司数据报告》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79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年新上市</a:t>
                      </a:r>
                      <a:r>
                        <a:rPr lang="en-US" sz="1200" kern="100">
                          <a:effectLst/>
                        </a:rPr>
                        <a:t>17</a:t>
                      </a:r>
                      <a:r>
                        <a:rPr lang="zh-CN" sz="1200" kern="100">
                          <a:effectLst/>
                        </a:rPr>
                        <a:t>家电商公司数据报告》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79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年度中国新三板挂牌电商公司数据报告》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79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年度中国泛电商“独角兽”数据报告》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79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en-US" sz="1200" kern="100" dirty="0">
                          <a:effectLst/>
                        </a:rPr>
                        <a:t>2019</a:t>
                      </a:r>
                      <a:r>
                        <a:rPr lang="zh-CN" sz="1200" kern="100" dirty="0">
                          <a:effectLst/>
                        </a:rPr>
                        <a:t>年度中国泛电商“千里马”数据报告》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79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en-US" sz="1200" kern="100" dirty="0">
                          <a:effectLst/>
                        </a:rPr>
                        <a:t>2020</a:t>
                      </a:r>
                      <a:r>
                        <a:rPr lang="zh-CN" sz="1200" kern="100" dirty="0">
                          <a:effectLst/>
                        </a:rPr>
                        <a:t>年中国</a:t>
                      </a:r>
                      <a:r>
                        <a:rPr lang="zh-CN" altLang="en-US" sz="1200" kern="100" dirty="0">
                          <a:effectLst/>
                        </a:rPr>
                        <a:t>电商</a:t>
                      </a:r>
                      <a:r>
                        <a:rPr lang="en-US" altLang="zh-CN" sz="1200" kern="100" dirty="0">
                          <a:effectLst/>
                        </a:rPr>
                        <a:t>APP</a:t>
                      </a:r>
                      <a:r>
                        <a:rPr lang="zh-CN" altLang="en-US" sz="1200" kern="100" dirty="0">
                          <a:effectLst/>
                        </a:rPr>
                        <a:t>月活</a:t>
                      </a:r>
                      <a:r>
                        <a:rPr lang="zh-CN" sz="1200" kern="100" dirty="0">
                          <a:effectLst/>
                        </a:rPr>
                        <a:t>数据报告》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79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2020</a:t>
                      </a:r>
                      <a:r>
                        <a:rPr lang="zh-CN" sz="1200" kern="100">
                          <a:effectLst/>
                        </a:rPr>
                        <a:t>中国互联网</a:t>
                      </a:r>
                      <a:r>
                        <a:rPr lang="en-US" sz="1200" kern="100">
                          <a:effectLst/>
                        </a:rPr>
                        <a:t>(</a:t>
                      </a:r>
                      <a:r>
                        <a:rPr lang="zh-CN" sz="1200" kern="100">
                          <a:effectLst/>
                        </a:rPr>
                        <a:t>电商</a:t>
                      </a:r>
                      <a:r>
                        <a:rPr lang="en-US" sz="1200" kern="100">
                          <a:effectLst/>
                        </a:rPr>
                        <a:t>)</a:t>
                      </a:r>
                      <a:r>
                        <a:rPr lang="zh-CN" sz="1200" kern="100">
                          <a:effectLst/>
                        </a:rPr>
                        <a:t>行业战“疫”成果报告》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临时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</a:tr>
              <a:tr h="2079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en-US" sz="1200" kern="100" dirty="0">
                          <a:effectLst/>
                        </a:rPr>
                        <a:t>2020</a:t>
                      </a:r>
                      <a:r>
                        <a:rPr lang="zh-CN" sz="1200" kern="100" dirty="0">
                          <a:effectLst/>
                        </a:rPr>
                        <a:t>中国</a:t>
                      </a:r>
                      <a:r>
                        <a:rPr lang="zh-CN" altLang="en-US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互联网</a:t>
                      </a:r>
                      <a:r>
                        <a:rPr lang="en-US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zh-CN" altLang="en-US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电商</a:t>
                      </a:r>
                      <a:r>
                        <a:rPr lang="en-US" sz="1200" kern="100" dirty="0">
                          <a:effectLst/>
                        </a:rPr>
                        <a:t>)</a:t>
                      </a:r>
                      <a:r>
                        <a:rPr lang="zh-CN" sz="1200" kern="100" dirty="0">
                          <a:effectLst/>
                        </a:rPr>
                        <a:t>行业</a:t>
                      </a:r>
                      <a:r>
                        <a:rPr lang="zh-CN" altLang="en-US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战“疫”政策</a:t>
                      </a:r>
                      <a:r>
                        <a:rPr lang="zh-CN" sz="1200" kern="100" dirty="0">
                          <a:effectLst/>
                        </a:rPr>
                        <a:t>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临时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</a:tr>
              <a:tr h="2079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CN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《2020</a:t>
                      </a:r>
                      <a:r>
                        <a:rPr lang="zh-CN" altLang="en-US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中国互联网</a:t>
                      </a:r>
                      <a:r>
                        <a:rPr lang="en-US" altLang="zh-CN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zh-CN" altLang="en-US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电商</a:t>
                      </a:r>
                      <a:r>
                        <a:rPr lang="en-US" altLang="zh-CN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zh-CN" altLang="en-US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行业战“疫”分析报告</a:t>
                      </a:r>
                      <a:r>
                        <a:rPr lang="en-US" altLang="zh-CN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》</a:t>
                      </a:r>
                      <a:endParaRPr lang="zh-CN" altLang="en-US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zh-CN" sz="1200" kern="100" dirty="0">
                          <a:effectLst/>
                        </a:rPr>
                        <a:t>临时</a:t>
                      </a:r>
                      <a:endParaRPr lang="zh-CN" alt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6" name="表格 35"/>
          <p:cNvGraphicFramePr>
            <a:graphicFrameLocks noGrp="1"/>
          </p:cNvGraphicFramePr>
          <p:nvPr/>
        </p:nvGraphicFramePr>
        <p:xfrm>
          <a:off x="6557520" y="1666534"/>
          <a:ext cx="5506991" cy="49336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70787"/>
                <a:gridCol w="523429"/>
                <a:gridCol w="513736"/>
                <a:gridCol w="504043"/>
                <a:gridCol w="494996"/>
              </a:tblGrid>
              <a:tr h="4568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报告名称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年度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半年度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季度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月度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年度中国零售电商市场监测数据报告》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年度中国社交电商发展报告》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年度中国二手电商市场数据报告》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年度中国农村电商市场数据报告》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年度中国生鲜电商市场数据报告》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年度中国汽车电商市场数据报告》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年度中国医药电商市场数据报告》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年度中国导购电商市场数据报告》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en-US" sz="1200" kern="100" dirty="0">
                          <a:effectLst/>
                        </a:rPr>
                        <a:t>2019</a:t>
                      </a:r>
                      <a:r>
                        <a:rPr lang="zh-CN" sz="1200" kern="100" dirty="0">
                          <a:effectLst/>
                        </a:rPr>
                        <a:t>年度中国二手车电商市场数据报告》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年度中国社区团购市场数据报告》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en-US" sz="1200" kern="100" dirty="0">
                          <a:effectLst/>
                        </a:rPr>
                        <a:t>2019</a:t>
                      </a:r>
                      <a:r>
                        <a:rPr lang="zh-CN" sz="1200" kern="100" dirty="0">
                          <a:effectLst/>
                        </a:rPr>
                        <a:t>年度中国家电电商市场数据报告》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年度中国美妆电商市场数据报告》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年度中国奢侈品电商市场数据报告》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年度中国母婴电商市场数据报告》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年度中国食品电商市场数据报告》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en-US" sz="1200" kern="100" dirty="0">
                          <a:effectLst/>
                        </a:rPr>
                        <a:t>2019</a:t>
                      </a:r>
                      <a:r>
                        <a:rPr lang="zh-CN" sz="1200" kern="100" dirty="0">
                          <a:effectLst/>
                        </a:rPr>
                        <a:t>年度中国家居建材电商市场数据报告》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4881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CN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《2019</a:t>
                      </a:r>
                      <a:r>
                        <a:rPr lang="zh-CN" altLang="en-US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年度中国服装电商市场数据报告</a:t>
                      </a:r>
                      <a:r>
                        <a:rPr lang="en-US" altLang="zh-CN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》</a:t>
                      </a:r>
                      <a:endParaRPr lang="zh-CN" altLang="en-US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</a:rPr>
                        <a:t>√</a:t>
                      </a:r>
                      <a:endParaRPr lang="zh-CN" alt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en-US" sz="1200" kern="100" dirty="0">
                          <a:effectLst/>
                        </a:rPr>
                        <a:t>2020</a:t>
                      </a:r>
                      <a:r>
                        <a:rPr lang="zh-CN" sz="1200" kern="100" dirty="0">
                          <a:effectLst/>
                        </a:rPr>
                        <a:t>年“</a:t>
                      </a:r>
                      <a:r>
                        <a:rPr lang="en-US" sz="1200" kern="100" dirty="0">
                          <a:effectLst/>
                        </a:rPr>
                        <a:t>618</a:t>
                      </a:r>
                      <a:r>
                        <a:rPr lang="zh-CN" sz="1200" kern="100" dirty="0">
                          <a:effectLst/>
                        </a:rPr>
                        <a:t>”电商消费评级数据报告》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√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4454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zh-CN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《</a:t>
                      </a:r>
                      <a:r>
                        <a:rPr lang="en-US" altLang="zh-CN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2020</a:t>
                      </a:r>
                      <a:r>
                        <a:rPr lang="zh-CN" altLang="zh-CN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年“双</a:t>
                      </a:r>
                      <a:r>
                        <a:rPr lang="en-US" altLang="zh-CN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r>
                        <a:rPr lang="zh-CN" altLang="zh-CN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”电商消费评级数据报告》</a:t>
                      </a:r>
                      <a:endParaRPr lang="zh-CN" altLang="en-US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</a:rPr>
                        <a:t>√</a:t>
                      </a:r>
                      <a:endParaRPr lang="zh-CN" alt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50" name="矩形 49"/>
          <p:cNvSpPr/>
          <p:nvPr/>
        </p:nvSpPr>
        <p:spPr>
          <a:xfrm>
            <a:off x="127489" y="4615263"/>
            <a:ext cx="1811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b="1" dirty="0">
                <a:latin typeface="Calibri" panose="020F0502020204030204" charset="0"/>
                <a:ea typeface="宋体" panose="02010600030101010101" pitchFamily="2" charset="-122"/>
              </a:rPr>
              <a:t>【电商物流类】</a:t>
            </a:r>
          </a:p>
        </p:txBody>
      </p:sp>
      <p:graphicFrame>
        <p:nvGraphicFramePr>
          <p:cNvPr id="64" name="表格 63"/>
          <p:cNvGraphicFramePr>
            <a:graphicFrameLocks noGrp="1"/>
          </p:cNvGraphicFramePr>
          <p:nvPr/>
        </p:nvGraphicFramePr>
        <p:xfrm>
          <a:off x="256829" y="4984595"/>
          <a:ext cx="5491137" cy="17112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60795"/>
                <a:gridCol w="521922"/>
                <a:gridCol w="512257"/>
                <a:gridCol w="502592"/>
                <a:gridCol w="493571"/>
              </a:tblGrid>
              <a:tr h="4278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报告名称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年度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半年度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季度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月度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39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年度中国电商物流市场数据报告》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39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年度中国即时物流市场数据报告》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39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年度中国同城货运市场数据报告》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39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年度中国同城配送市场数据报告》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39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年度中国智慧物流市场数据报告》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39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年度中国冷链物流市场数据报告》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椭圆 31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Group 17"/>
          <p:cNvGrpSpPr/>
          <p:nvPr/>
        </p:nvGrpSpPr>
        <p:grpSpPr bwMode="auto">
          <a:xfrm>
            <a:off x="1595437" y="262485"/>
            <a:ext cx="9001125" cy="649076"/>
            <a:chOff x="0" y="0"/>
            <a:chExt cx="10429" cy="1235"/>
          </a:xfrm>
          <a:solidFill>
            <a:schemeClr val="accent1">
              <a:lumMod val="50000"/>
            </a:schemeClr>
          </a:solidFill>
        </p:grpSpPr>
        <p:sp>
          <p:nvSpPr>
            <p:cNvPr id="52" name="任意多边形 23"/>
            <p:cNvSpPr/>
            <p:nvPr/>
          </p:nvSpPr>
          <p:spPr bwMode="auto">
            <a:xfrm rot="10800000">
              <a:off x="0" y="219"/>
              <a:ext cx="1928" cy="1017"/>
            </a:xfrm>
            <a:custGeom>
              <a:avLst/>
              <a:gdLst>
                <a:gd name="T0" fmla="*/ 0 w 21600"/>
                <a:gd name="T1" fmla="*/ 0 h 21600"/>
                <a:gd name="T2" fmla="*/ 1928 w 21600"/>
                <a:gd name="T3" fmla="*/ 0 h 21600"/>
                <a:gd name="T4" fmla="*/ 1208 w 21600"/>
                <a:gd name="T5" fmla="*/ 509 h 21600"/>
                <a:gd name="T6" fmla="*/ 1839 w 21600"/>
                <a:gd name="T7" fmla="*/ 954 h 21600"/>
                <a:gd name="T8" fmla="*/ 1928 w 21600"/>
                <a:gd name="T9" fmla="*/ 1017 h 21600"/>
                <a:gd name="T10" fmla="*/ 0 w 21600"/>
                <a:gd name="T11" fmla="*/ 1017 h 21600"/>
                <a:gd name="T12" fmla="*/ 0 w 21600"/>
                <a:gd name="T13" fmla="*/ 0 h 216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13539" y="10809"/>
                  </a:lnTo>
                  <a:lnTo>
                    <a:pt x="20599" y="2026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任意多边形 23"/>
            <p:cNvSpPr/>
            <p:nvPr/>
          </p:nvSpPr>
          <p:spPr bwMode="auto">
            <a:xfrm>
              <a:off x="8501" y="201"/>
              <a:ext cx="1928" cy="1017"/>
            </a:xfrm>
            <a:custGeom>
              <a:avLst/>
              <a:gdLst>
                <a:gd name="T0" fmla="*/ 0 w 21600"/>
                <a:gd name="T1" fmla="*/ 0 h 21600"/>
                <a:gd name="T2" fmla="*/ 1928 w 21600"/>
                <a:gd name="T3" fmla="*/ 0 h 21600"/>
                <a:gd name="T4" fmla="*/ 1208 w 21600"/>
                <a:gd name="T5" fmla="*/ 509 h 21600"/>
                <a:gd name="T6" fmla="*/ 1839 w 21600"/>
                <a:gd name="T7" fmla="*/ 954 h 21600"/>
                <a:gd name="T8" fmla="*/ 1928 w 21600"/>
                <a:gd name="T9" fmla="*/ 1017 h 21600"/>
                <a:gd name="T10" fmla="*/ 0 w 21600"/>
                <a:gd name="T11" fmla="*/ 1017 h 21600"/>
                <a:gd name="T12" fmla="*/ 0 w 21600"/>
                <a:gd name="T13" fmla="*/ 0 h 216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13539" y="10809"/>
                  </a:lnTo>
                  <a:lnTo>
                    <a:pt x="20599" y="2026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Rectangle 20"/>
            <p:cNvSpPr>
              <a:spLocks noChangeArrowheads="1"/>
            </p:cNvSpPr>
            <p:nvPr/>
          </p:nvSpPr>
          <p:spPr bwMode="auto">
            <a:xfrm>
              <a:off x="1584" y="0"/>
              <a:ext cx="7258" cy="1021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 dirty="0"/>
            </a:p>
          </p:txBody>
        </p:sp>
        <p:sp>
          <p:nvSpPr>
            <p:cNvPr id="55" name="任意多边形 28"/>
            <p:cNvSpPr/>
            <p:nvPr/>
          </p:nvSpPr>
          <p:spPr bwMode="auto">
            <a:xfrm>
              <a:off x="8500" y="1013"/>
              <a:ext cx="345" cy="203"/>
            </a:xfrm>
            <a:custGeom>
              <a:avLst/>
              <a:gdLst>
                <a:gd name="T0" fmla="*/ 345 w 21600"/>
                <a:gd name="T1" fmla="*/ 0 h 21600"/>
                <a:gd name="T2" fmla="*/ 0 w 21600"/>
                <a:gd name="T3" fmla="*/ 203 h 21600"/>
                <a:gd name="T4" fmla="*/ 0 w 21600"/>
                <a:gd name="T5" fmla="*/ 8 h 21600"/>
                <a:gd name="T6" fmla="*/ 345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0" y="21600"/>
                  </a:lnTo>
                  <a:lnTo>
                    <a:pt x="0" y="851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任意多边形 32"/>
            <p:cNvSpPr/>
            <p:nvPr/>
          </p:nvSpPr>
          <p:spPr bwMode="auto">
            <a:xfrm>
              <a:off x="1579" y="1028"/>
              <a:ext cx="345" cy="207"/>
            </a:xfrm>
            <a:custGeom>
              <a:avLst/>
              <a:gdLst>
                <a:gd name="T0" fmla="*/ 0 w 21600"/>
                <a:gd name="T1" fmla="*/ 0 h 21600"/>
                <a:gd name="T2" fmla="*/ 345 w 21600"/>
                <a:gd name="T3" fmla="*/ 0 h 21600"/>
                <a:gd name="T4" fmla="*/ 345 w 21600"/>
                <a:gd name="T5" fmla="*/ 207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" name="Line 23"/>
            <p:cNvSpPr>
              <a:spLocks noChangeShapeType="1"/>
            </p:cNvSpPr>
            <p:nvPr/>
          </p:nvSpPr>
          <p:spPr bwMode="auto">
            <a:xfrm>
              <a:off x="160" y="302"/>
              <a:ext cx="1414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Line 24"/>
            <p:cNvSpPr>
              <a:spLocks noChangeShapeType="1"/>
            </p:cNvSpPr>
            <p:nvPr/>
          </p:nvSpPr>
          <p:spPr bwMode="auto">
            <a:xfrm>
              <a:off x="160" y="1132"/>
              <a:ext cx="1414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Line 25"/>
            <p:cNvSpPr>
              <a:spLocks noChangeShapeType="1"/>
            </p:cNvSpPr>
            <p:nvPr/>
          </p:nvSpPr>
          <p:spPr bwMode="auto">
            <a:xfrm>
              <a:off x="1579" y="101"/>
              <a:ext cx="7251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Line 26"/>
            <p:cNvSpPr>
              <a:spLocks noChangeShapeType="1"/>
            </p:cNvSpPr>
            <p:nvPr/>
          </p:nvSpPr>
          <p:spPr bwMode="auto">
            <a:xfrm>
              <a:off x="8836" y="278"/>
              <a:ext cx="1414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Line 27"/>
            <p:cNvSpPr>
              <a:spLocks noChangeShapeType="1"/>
            </p:cNvSpPr>
            <p:nvPr/>
          </p:nvSpPr>
          <p:spPr bwMode="auto">
            <a:xfrm>
              <a:off x="8681" y="1132"/>
              <a:ext cx="1608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" name="Line 28"/>
            <p:cNvSpPr>
              <a:spLocks noChangeShapeType="1"/>
            </p:cNvSpPr>
            <p:nvPr/>
          </p:nvSpPr>
          <p:spPr bwMode="auto">
            <a:xfrm>
              <a:off x="1627" y="905"/>
              <a:ext cx="7251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63" name="矩形 62"/>
          <p:cNvSpPr/>
          <p:nvPr/>
        </p:nvSpPr>
        <p:spPr>
          <a:xfrm>
            <a:off x="3323250" y="342442"/>
            <a:ext cx="61237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2019-2020</a:t>
            </a:r>
            <a:r>
              <a:rPr lang="zh-CN" altLang="en-US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年度网经社电子商务研究中心报告发布计划</a:t>
            </a:r>
          </a:p>
        </p:txBody>
      </p:sp>
      <p:sp>
        <p:nvSpPr>
          <p:cNvPr id="20" name="矩形 19"/>
          <p:cNvSpPr/>
          <p:nvPr/>
        </p:nvSpPr>
        <p:spPr>
          <a:xfrm>
            <a:off x="127489" y="1297201"/>
            <a:ext cx="1811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仿宋" panose="02010609060101010101" pitchFamily="49" charset="-122"/>
              </a:rPr>
              <a:t>【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仿宋" panose="02010609060101010101" pitchFamily="49" charset="-122"/>
              </a:rPr>
              <a:t>跨境电商类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仿宋" panose="02010609060101010101" pitchFamily="49" charset="-122"/>
              </a:rPr>
              <a:t>】</a:t>
            </a:r>
            <a:endParaRPr lang="zh-CN" altLang="zh-CN" sz="12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385133" y="1297201"/>
            <a:ext cx="22765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b="1" kern="100" dirty="0">
                <a:latin typeface="宋体" panose="02010600030101010101" pitchFamily="2" charset="-122"/>
                <a:ea typeface="宋体" panose="02010600030101010101" pitchFamily="2" charset="-122"/>
                <a:cs typeface="仿宋" panose="02010609060101010101" pitchFamily="49" charset="-122"/>
              </a:rPr>
              <a:t>【</a:t>
            </a:r>
            <a:r>
              <a:rPr lang="zh-CN" altLang="en-US" b="1" kern="100" dirty="0">
                <a:latin typeface="宋体" panose="02010600030101010101" pitchFamily="2" charset="-122"/>
                <a:ea typeface="宋体" panose="02010600030101010101" pitchFamily="2" charset="-122"/>
                <a:cs typeface="仿宋" panose="02010609060101010101" pitchFamily="49" charset="-122"/>
              </a:rPr>
              <a:t>生活服务</a:t>
            </a:r>
            <a:r>
              <a:rPr lang="zh-CN" altLang="zh-CN" b="1" kern="100" dirty="0">
                <a:latin typeface="宋体" panose="02010600030101010101" pitchFamily="2" charset="-122"/>
                <a:ea typeface="宋体" panose="02010600030101010101" pitchFamily="2" charset="-122"/>
                <a:cs typeface="仿宋" panose="02010609060101010101" pitchFamily="49" charset="-122"/>
              </a:rPr>
              <a:t>电商类】</a:t>
            </a: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252944" y="1938392"/>
          <a:ext cx="5718216" cy="19121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03911"/>
                <a:gridCol w="543506"/>
                <a:gridCol w="533441"/>
                <a:gridCol w="523376"/>
                <a:gridCol w="513982"/>
              </a:tblGrid>
              <a:tr h="4780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报告名称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年度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半年度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季度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月度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3901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年度中国跨境电商市场监测数据报告》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3901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en-US" sz="1200" kern="100" dirty="0">
                          <a:effectLst/>
                        </a:rPr>
                        <a:t>2019</a:t>
                      </a:r>
                      <a:r>
                        <a:rPr lang="zh-CN" sz="1200" kern="100" dirty="0">
                          <a:effectLst/>
                        </a:rPr>
                        <a:t>年度中国出口跨境电商市场数据报告》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3901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en-US" sz="1200" kern="100" dirty="0">
                          <a:effectLst/>
                        </a:rPr>
                        <a:t>2019</a:t>
                      </a:r>
                      <a:r>
                        <a:rPr lang="zh-CN" sz="1200" kern="100" dirty="0">
                          <a:effectLst/>
                        </a:rPr>
                        <a:t>年度中国进口跨境电商市场数据报告》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3901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年度中国跨境电商服务商市场数据报告》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3901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年度中国跨境支付市场数据报告》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3901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年度中国跨境物流市场数据报告》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6346297" y="1983754"/>
          <a:ext cx="5718216" cy="42609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03911"/>
                <a:gridCol w="543505"/>
                <a:gridCol w="533441"/>
                <a:gridCol w="523376"/>
                <a:gridCol w="513983"/>
              </a:tblGrid>
              <a:tr h="5681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报告名称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年度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半年度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季度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月度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4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年度中国生活服务电商市场监测数据报告》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4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年度中国在线旅游（</a:t>
                      </a:r>
                      <a:r>
                        <a:rPr lang="en-US" sz="1200" kern="100">
                          <a:effectLst/>
                        </a:rPr>
                        <a:t>OTA</a:t>
                      </a:r>
                      <a:r>
                        <a:rPr lang="zh-CN" sz="1200" kern="100">
                          <a:effectLst/>
                        </a:rPr>
                        <a:t>）市场数据报告》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4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年度中国在线教育市场数据报告》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4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年度共享经济市场数据报告》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4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年度共享单车市场数据报告》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4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年度共享住宿市场数据报告》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4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年度网约车市场数据报告》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4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年度共享办公市场数据报告》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4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年度共享充电宝市场数据报告》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4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年度共享汽车市场数据报告》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4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年度在线外卖市场数据报告》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4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年度互联网家装市场数据报告》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4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年度互联网医疗市场数据报告》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4" name="矩形 3"/>
          <p:cNvSpPr/>
          <p:nvPr/>
        </p:nvSpPr>
        <p:spPr>
          <a:xfrm>
            <a:off x="243707" y="4122354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仿宋" panose="02010609060101010101" pitchFamily="49" charset="-122"/>
              </a:rPr>
              <a:t>【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仿宋" panose="02010609060101010101" pitchFamily="49" charset="-122"/>
              </a:rPr>
              <a:t>产业电商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仿宋" panose="02010609060101010101" pitchFamily="49" charset="-122"/>
              </a:rPr>
              <a:t>】</a:t>
            </a:r>
            <a:endParaRPr lang="zh-CN" altLang="zh-CN" sz="12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252946" y="4683411"/>
          <a:ext cx="5592758" cy="19121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24842"/>
                <a:gridCol w="531581"/>
                <a:gridCol w="521737"/>
                <a:gridCol w="511893"/>
                <a:gridCol w="502705"/>
              </a:tblGrid>
              <a:tr h="4249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报告名称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年度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半年度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季度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月度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24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年度中国产业电商市场数据报告》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24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年度中国大宗电商市场数据报告》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24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年度中国企业采购电商市场数据报告》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24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年度中国工业品电商市场数据报告》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24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年度中国快消品</a:t>
                      </a:r>
                      <a:r>
                        <a:rPr lang="en-US" sz="1200" kern="100">
                          <a:effectLst/>
                        </a:rPr>
                        <a:t>B2B</a:t>
                      </a:r>
                      <a:r>
                        <a:rPr lang="zh-CN" sz="1200" kern="100">
                          <a:effectLst/>
                        </a:rPr>
                        <a:t>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24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年度中国钢铁电商市场数据报告》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24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年度中国塑化电商市场数据报告》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椭圆 31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Group 17"/>
          <p:cNvGrpSpPr/>
          <p:nvPr/>
        </p:nvGrpSpPr>
        <p:grpSpPr bwMode="auto">
          <a:xfrm>
            <a:off x="1595437" y="262485"/>
            <a:ext cx="9001125" cy="649076"/>
            <a:chOff x="0" y="0"/>
            <a:chExt cx="10429" cy="1235"/>
          </a:xfrm>
          <a:solidFill>
            <a:schemeClr val="accent1">
              <a:lumMod val="50000"/>
            </a:schemeClr>
          </a:solidFill>
        </p:grpSpPr>
        <p:sp>
          <p:nvSpPr>
            <p:cNvPr id="52" name="任意多边形 23"/>
            <p:cNvSpPr/>
            <p:nvPr/>
          </p:nvSpPr>
          <p:spPr bwMode="auto">
            <a:xfrm rot="10800000">
              <a:off x="0" y="219"/>
              <a:ext cx="1928" cy="1017"/>
            </a:xfrm>
            <a:custGeom>
              <a:avLst/>
              <a:gdLst>
                <a:gd name="T0" fmla="*/ 0 w 21600"/>
                <a:gd name="T1" fmla="*/ 0 h 21600"/>
                <a:gd name="T2" fmla="*/ 1928 w 21600"/>
                <a:gd name="T3" fmla="*/ 0 h 21600"/>
                <a:gd name="T4" fmla="*/ 1208 w 21600"/>
                <a:gd name="T5" fmla="*/ 509 h 21600"/>
                <a:gd name="T6" fmla="*/ 1839 w 21600"/>
                <a:gd name="T7" fmla="*/ 954 h 21600"/>
                <a:gd name="T8" fmla="*/ 1928 w 21600"/>
                <a:gd name="T9" fmla="*/ 1017 h 21600"/>
                <a:gd name="T10" fmla="*/ 0 w 21600"/>
                <a:gd name="T11" fmla="*/ 1017 h 21600"/>
                <a:gd name="T12" fmla="*/ 0 w 21600"/>
                <a:gd name="T13" fmla="*/ 0 h 216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13539" y="10809"/>
                  </a:lnTo>
                  <a:lnTo>
                    <a:pt x="20599" y="2026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任意多边形 23"/>
            <p:cNvSpPr/>
            <p:nvPr/>
          </p:nvSpPr>
          <p:spPr bwMode="auto">
            <a:xfrm>
              <a:off x="8501" y="201"/>
              <a:ext cx="1928" cy="1017"/>
            </a:xfrm>
            <a:custGeom>
              <a:avLst/>
              <a:gdLst>
                <a:gd name="T0" fmla="*/ 0 w 21600"/>
                <a:gd name="T1" fmla="*/ 0 h 21600"/>
                <a:gd name="T2" fmla="*/ 1928 w 21600"/>
                <a:gd name="T3" fmla="*/ 0 h 21600"/>
                <a:gd name="T4" fmla="*/ 1208 w 21600"/>
                <a:gd name="T5" fmla="*/ 509 h 21600"/>
                <a:gd name="T6" fmla="*/ 1839 w 21600"/>
                <a:gd name="T7" fmla="*/ 954 h 21600"/>
                <a:gd name="T8" fmla="*/ 1928 w 21600"/>
                <a:gd name="T9" fmla="*/ 1017 h 21600"/>
                <a:gd name="T10" fmla="*/ 0 w 21600"/>
                <a:gd name="T11" fmla="*/ 1017 h 21600"/>
                <a:gd name="T12" fmla="*/ 0 w 21600"/>
                <a:gd name="T13" fmla="*/ 0 h 216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13539" y="10809"/>
                  </a:lnTo>
                  <a:lnTo>
                    <a:pt x="20599" y="2026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Rectangle 20"/>
            <p:cNvSpPr>
              <a:spLocks noChangeArrowheads="1"/>
            </p:cNvSpPr>
            <p:nvPr/>
          </p:nvSpPr>
          <p:spPr bwMode="auto">
            <a:xfrm>
              <a:off x="1584" y="0"/>
              <a:ext cx="7258" cy="1021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 dirty="0"/>
            </a:p>
          </p:txBody>
        </p:sp>
        <p:sp>
          <p:nvSpPr>
            <p:cNvPr id="55" name="任意多边形 28"/>
            <p:cNvSpPr/>
            <p:nvPr/>
          </p:nvSpPr>
          <p:spPr bwMode="auto">
            <a:xfrm>
              <a:off x="8500" y="1013"/>
              <a:ext cx="345" cy="203"/>
            </a:xfrm>
            <a:custGeom>
              <a:avLst/>
              <a:gdLst>
                <a:gd name="T0" fmla="*/ 345 w 21600"/>
                <a:gd name="T1" fmla="*/ 0 h 21600"/>
                <a:gd name="T2" fmla="*/ 0 w 21600"/>
                <a:gd name="T3" fmla="*/ 203 h 21600"/>
                <a:gd name="T4" fmla="*/ 0 w 21600"/>
                <a:gd name="T5" fmla="*/ 8 h 21600"/>
                <a:gd name="T6" fmla="*/ 345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0" y="21600"/>
                  </a:lnTo>
                  <a:lnTo>
                    <a:pt x="0" y="851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任意多边形 32"/>
            <p:cNvSpPr/>
            <p:nvPr/>
          </p:nvSpPr>
          <p:spPr bwMode="auto">
            <a:xfrm>
              <a:off x="1579" y="1028"/>
              <a:ext cx="345" cy="207"/>
            </a:xfrm>
            <a:custGeom>
              <a:avLst/>
              <a:gdLst>
                <a:gd name="T0" fmla="*/ 0 w 21600"/>
                <a:gd name="T1" fmla="*/ 0 h 21600"/>
                <a:gd name="T2" fmla="*/ 345 w 21600"/>
                <a:gd name="T3" fmla="*/ 0 h 21600"/>
                <a:gd name="T4" fmla="*/ 345 w 21600"/>
                <a:gd name="T5" fmla="*/ 207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" name="Line 23"/>
            <p:cNvSpPr>
              <a:spLocks noChangeShapeType="1"/>
            </p:cNvSpPr>
            <p:nvPr/>
          </p:nvSpPr>
          <p:spPr bwMode="auto">
            <a:xfrm>
              <a:off x="160" y="302"/>
              <a:ext cx="1414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Line 24"/>
            <p:cNvSpPr>
              <a:spLocks noChangeShapeType="1"/>
            </p:cNvSpPr>
            <p:nvPr/>
          </p:nvSpPr>
          <p:spPr bwMode="auto">
            <a:xfrm>
              <a:off x="160" y="1132"/>
              <a:ext cx="1414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Line 25"/>
            <p:cNvSpPr>
              <a:spLocks noChangeShapeType="1"/>
            </p:cNvSpPr>
            <p:nvPr/>
          </p:nvSpPr>
          <p:spPr bwMode="auto">
            <a:xfrm>
              <a:off x="1579" y="101"/>
              <a:ext cx="7251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Line 26"/>
            <p:cNvSpPr>
              <a:spLocks noChangeShapeType="1"/>
            </p:cNvSpPr>
            <p:nvPr/>
          </p:nvSpPr>
          <p:spPr bwMode="auto">
            <a:xfrm>
              <a:off x="8836" y="278"/>
              <a:ext cx="1414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Line 27"/>
            <p:cNvSpPr>
              <a:spLocks noChangeShapeType="1"/>
            </p:cNvSpPr>
            <p:nvPr/>
          </p:nvSpPr>
          <p:spPr bwMode="auto">
            <a:xfrm>
              <a:off x="8681" y="1132"/>
              <a:ext cx="1608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" name="Line 28"/>
            <p:cNvSpPr>
              <a:spLocks noChangeShapeType="1"/>
            </p:cNvSpPr>
            <p:nvPr/>
          </p:nvSpPr>
          <p:spPr bwMode="auto">
            <a:xfrm>
              <a:off x="1627" y="905"/>
              <a:ext cx="7251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63" name="矩形 62"/>
          <p:cNvSpPr/>
          <p:nvPr/>
        </p:nvSpPr>
        <p:spPr>
          <a:xfrm>
            <a:off x="3323250" y="342442"/>
            <a:ext cx="61237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2019-2020</a:t>
            </a:r>
            <a:r>
              <a:rPr lang="zh-CN" altLang="en-US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年度网经社电子商务研究中心报告发布计划</a:t>
            </a:r>
          </a:p>
        </p:txBody>
      </p:sp>
      <p:sp>
        <p:nvSpPr>
          <p:cNvPr id="20" name="矩形 19"/>
          <p:cNvSpPr/>
          <p:nvPr/>
        </p:nvSpPr>
        <p:spPr>
          <a:xfrm>
            <a:off x="40888" y="1346681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b="1" dirty="0">
                <a:latin typeface="Calibri" panose="020F0502020204030204" charset="0"/>
                <a:ea typeface="宋体" panose="02010600030101010101" pitchFamily="2" charset="-122"/>
                <a:cs typeface="仿宋" panose="02010609060101010101" pitchFamily="49" charset="-122"/>
              </a:rPr>
              <a:t>【</a:t>
            </a:r>
            <a:r>
              <a:rPr lang="zh-CN" altLang="en-US" b="1" dirty="0">
                <a:latin typeface="Calibri" panose="020F0502020204030204" charset="0"/>
                <a:ea typeface="宋体" panose="02010600030101010101" pitchFamily="2" charset="-122"/>
                <a:cs typeface="仿宋" panose="02010609060101010101" pitchFamily="49" charset="-122"/>
              </a:rPr>
              <a:t>投融资</a:t>
            </a:r>
            <a:r>
              <a:rPr lang="zh-CN" altLang="zh-CN" b="1" dirty="0">
                <a:latin typeface="Calibri" panose="020F0502020204030204" charset="0"/>
                <a:ea typeface="宋体" panose="02010600030101010101" pitchFamily="2" charset="-122"/>
                <a:cs typeface="仿宋" panose="02010609060101010101" pitchFamily="49" charset="-122"/>
              </a:rPr>
              <a:t>类】</a:t>
            </a:r>
            <a:endParaRPr lang="zh-CN" altLang="zh-CN" sz="1200" dirty="0"/>
          </a:p>
        </p:txBody>
      </p:sp>
      <p:sp>
        <p:nvSpPr>
          <p:cNvPr id="24" name="矩形 23"/>
          <p:cNvSpPr/>
          <p:nvPr/>
        </p:nvSpPr>
        <p:spPr>
          <a:xfrm>
            <a:off x="5950377" y="949139"/>
            <a:ext cx="1811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latin typeface="Calibri" panose="020F0502020204030204" charset="0"/>
                <a:ea typeface="宋体" panose="02010600030101010101" pitchFamily="2" charset="-122"/>
              </a:rPr>
              <a:t>【</a:t>
            </a:r>
            <a:r>
              <a:rPr lang="zh-CN" altLang="en-US" b="1" dirty="0">
                <a:latin typeface="Calibri" panose="020F0502020204030204" charset="0"/>
                <a:ea typeface="宋体" panose="02010600030101010101" pitchFamily="2" charset="-122"/>
              </a:rPr>
              <a:t>电商权益类</a:t>
            </a:r>
            <a:r>
              <a:rPr lang="en-US" altLang="zh-CN" b="1" dirty="0">
                <a:latin typeface="Calibri" panose="020F0502020204030204" charset="0"/>
                <a:ea typeface="宋体" panose="02010600030101010101" pitchFamily="2" charset="-122"/>
              </a:rPr>
              <a:t>】</a:t>
            </a:r>
            <a:endParaRPr lang="zh-CN" altLang="en-US" b="1" dirty="0">
              <a:latin typeface="Calibri" panose="020F0502020204030204" charset="0"/>
              <a:ea typeface="宋体" panose="02010600030101010101" pitchFamily="2" charset="-122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154253" y="1734502"/>
          <a:ext cx="5296978" cy="35133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97839"/>
                <a:gridCol w="444055"/>
                <a:gridCol w="494144"/>
                <a:gridCol w="484821"/>
                <a:gridCol w="476119"/>
              </a:tblGrid>
              <a:tr h="6273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报告名称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年度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半年度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季度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月度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206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年度中国电子商务投融资市场数据报告》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206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年度中国生鲜电商行业融资数据报告》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206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年度中国二手电商行业融资数据报告》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206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年度中国汽车电商行业融资数据报告》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206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年度中国社交电商行业融资数据报告》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206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年度中国交通出行行业融资数据报告》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206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年度中国在线教育行业融资数据报告》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206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年度中国在线旅游行业融资数据报告》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206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en-US" sz="1200" kern="100" dirty="0">
                          <a:effectLst/>
                        </a:rPr>
                        <a:t>2010-2019</a:t>
                      </a:r>
                      <a:r>
                        <a:rPr lang="zh-CN" sz="1200" kern="100" dirty="0">
                          <a:effectLst/>
                        </a:rPr>
                        <a:t>年度</a:t>
                      </a:r>
                      <a:r>
                        <a:rPr lang="en-US" sz="1200" kern="100" dirty="0">
                          <a:effectLst/>
                        </a:rPr>
                        <a:t>BATJ</a:t>
                      </a:r>
                      <a:r>
                        <a:rPr lang="zh-CN" sz="1200" kern="100" dirty="0">
                          <a:effectLst/>
                        </a:rPr>
                        <a:t>电商领域投资数据报告》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5731727" y="1390880"/>
          <a:ext cx="6306020" cy="53667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70196"/>
                <a:gridCol w="503553"/>
                <a:gridCol w="588276"/>
                <a:gridCol w="577177"/>
                <a:gridCol w="566818"/>
              </a:tblGrid>
              <a:tr h="3444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报告名称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年度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半年度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季度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月度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年度中国电子商务用户体验与投诉监测报告》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en-US" sz="1200" kern="100" dirty="0">
                          <a:effectLst/>
                        </a:rPr>
                        <a:t>2019</a:t>
                      </a:r>
                      <a:r>
                        <a:rPr lang="zh-CN" sz="1200" kern="100" dirty="0">
                          <a:effectLst/>
                        </a:rPr>
                        <a:t>年度十大电商行业消费投诉数据与典型案例报告》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034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年度中国社交电商合规报告》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034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年度中国电子商务法律报告》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034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年度中国电商平台消费评级数据报告》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034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年度中国电商消费主题调查报告》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年度中国跨境电商消费投诉数据与典型案例报告》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19779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年度中国二手车电商消费投诉数据与典型案例报告》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年度中国二手电商消费投诉数据与典型案例报告》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年度中国生鲜电商消费投诉数据与典型案例报告》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年度中国社交电商消费投诉数据与典型案例报告》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年度中国在线旅游消费投诉数据与典型案例报告》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年度中国在线外卖消费投诉数据与典型案例报告》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年度中国在线教育消费投诉数据与典型案例报告》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年度中国电商物流消费投诉数据与典型案例报告》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年度中国海淘转运消费投诉数据与典型案例报告》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年度中国品牌商城消费投诉数据与典型案例报告》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年度中国潮鞋电商消费投诉数据与典型案例报告》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年度中国母婴电商消费投诉数据与典型案例报告》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年度中国运动健康消费投诉数据与典型案例报告》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年度中国交通出行消费投诉数据与典型案例报告》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2214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en-US" sz="1200" kern="100" dirty="0">
                          <a:effectLst/>
                        </a:rPr>
                        <a:t>2019</a:t>
                      </a:r>
                      <a:r>
                        <a:rPr lang="zh-CN" sz="1200" kern="100" dirty="0">
                          <a:effectLst/>
                        </a:rPr>
                        <a:t>年度中国导购类电商消费投诉数据与典型案例报告》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年度中国分期电商消费投诉数据与典型案例报告》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年度中国在线票务消费投诉数据与典型案例报告》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</a:tbl>
          </a:graphicData>
        </a:graphic>
      </p:graphicFrame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235" y="5353443"/>
            <a:ext cx="1371600" cy="136207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882070" y="5849814"/>
            <a:ext cx="2450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扫码关注 不容错过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2191179" y="1809042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3987697" y="3447519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MH_Others_1"/>
          <p:cNvSpPr txBox="1"/>
          <p:nvPr>
            <p:custDataLst>
              <p:tags r:id="rId1"/>
            </p:custDataLst>
          </p:nvPr>
        </p:nvSpPr>
        <p:spPr>
          <a:xfrm>
            <a:off x="1387356" y="1921188"/>
            <a:ext cx="3955467" cy="154307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一</a:t>
            </a:r>
            <a:endParaRPr lang="en-US" altLang="zh-CN" sz="4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行业数据</a:t>
            </a:r>
            <a:endParaRPr lang="zh-CN" alt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" name="TextBox 58"/>
          <p:cNvSpPr txBox="1">
            <a:spLocks noChangeArrowheads="1"/>
          </p:cNvSpPr>
          <p:nvPr/>
        </p:nvSpPr>
        <p:spPr bwMode="auto">
          <a:xfrm>
            <a:off x="5562407" y="275557"/>
            <a:ext cx="5860641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285750" indent="-285750">
              <a:lnSpc>
                <a:spcPct val="120000"/>
              </a:lnSpc>
              <a:spcBef>
                <a:spcPct val="0"/>
              </a:spcBef>
              <a:buFont typeface="Wingdings" panose="05000000000000000000" pitchFamily="2" charset="2"/>
              <a:buChar char="l"/>
              <a:defRPr>
                <a:solidFill>
                  <a:srgbClr val="FCFCFC"/>
                </a:solidFill>
                <a:latin typeface="微软雅黑 Light" panose="02010600030101010101" pitchFamily="34" charset="-122"/>
                <a:ea typeface="微软雅黑 Light" panose="02010600030101010101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2"/>
                </a:solidFill>
                <a:latin typeface="Arial" panose="020B0604020202020204" pitchFamily="34" charset="0"/>
                <a:ea typeface="仿宋_GB2312" panose="02010609030101010101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buNone/>
            </a:pPr>
            <a:endParaRPr lang="zh-CN" altLang="en-US" sz="2400" b="1" dirty="0" smtClean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n"/>
            </a:pPr>
            <a:endParaRPr lang="en-US" altLang="zh-CN" sz="2400" b="1" dirty="0" smtClean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n"/>
            </a:pPr>
            <a:r>
              <a:rPr lang="zh-CN" altLang="en-US" sz="24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医药电商产业链图谱</a:t>
            </a:r>
            <a:endParaRPr lang="en-US" altLang="zh-CN" sz="2400" b="1" dirty="0" smtClean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n"/>
            </a:pPr>
            <a:r>
              <a:rPr lang="zh-CN" altLang="en-US" sz="24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医药电商相关政策</a:t>
            </a:r>
            <a:endParaRPr lang="en-US" altLang="zh-CN" sz="2400" b="1" dirty="0" smtClean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n"/>
            </a:pPr>
            <a:r>
              <a:rPr lang="zh-CN" altLang="en-US" sz="24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医药电商市场</a:t>
            </a:r>
            <a:r>
              <a:rPr lang="zh-CN" altLang="zh-CN" sz="24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规模</a:t>
            </a:r>
            <a:endParaRPr lang="en-US" altLang="zh-CN" sz="2400" b="1" dirty="0" smtClean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n"/>
            </a:pPr>
            <a:r>
              <a:rPr lang="zh-CN" altLang="en-US" sz="24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医药电商渗透率</a:t>
            </a:r>
            <a:endParaRPr lang="en-US" altLang="zh-CN" sz="2400" b="1" dirty="0" smtClean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marL="0" lvl="0" indent="0" algn="l">
              <a:lnSpc>
                <a:spcPct val="120000"/>
              </a:lnSpc>
              <a:buFont typeface="Wingdings" panose="05000000000000000000" charset="0"/>
              <a:buNone/>
            </a:pPr>
            <a:endParaRPr lang="en-US" altLang="zh-CN" sz="2000" b="1" dirty="0" smtClean="0">
              <a:solidFill>
                <a:schemeClr val="tx1"/>
              </a:solidFill>
              <a:ea typeface="微软雅黑 Light" panose="02010600030101010101"/>
              <a:cs typeface="+mn-ea"/>
              <a:sym typeface="+mn-ea"/>
            </a:endParaRPr>
          </a:p>
          <a:p>
            <a:pPr marL="0" lvl="0" indent="0" algn="l">
              <a:lnSpc>
                <a:spcPct val="120000"/>
              </a:lnSpc>
              <a:buFont typeface="Wingdings" panose="05000000000000000000" charset="0"/>
              <a:buNone/>
            </a:pPr>
            <a:endParaRPr lang="en-US" altLang="zh-CN" sz="2000" b="1" dirty="0" smtClean="0">
              <a:solidFill>
                <a:schemeClr val="tx1"/>
              </a:solidFill>
              <a:ea typeface="微软雅黑 Light" panose="02010600030101010101"/>
              <a:cs typeface="+mn-ea"/>
              <a:sym typeface="+mn-ea"/>
            </a:endParaRPr>
          </a:p>
          <a:p>
            <a:pPr marL="0" lvl="0" indent="0" algn="l">
              <a:lnSpc>
                <a:spcPct val="120000"/>
              </a:lnSpc>
              <a:buFont typeface="Wingdings" panose="05000000000000000000" charset="0"/>
              <a:buNone/>
            </a:pPr>
            <a:endParaRPr lang="zh-CN" altLang="zh-CN" sz="2000" b="1" dirty="0" smtClean="0">
              <a:solidFill>
                <a:schemeClr val="tx1"/>
              </a:solidFill>
              <a:ea typeface="微软雅黑 Light" panose="02010600030101010101"/>
              <a:cs typeface="+mn-ea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1344023" y="380108"/>
            <a:ext cx="29642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一、行业数据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289199" y="1069636"/>
            <a:ext cx="35910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1.1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医药电商产业链图谱</a:t>
            </a:r>
            <a:endParaRPr lang="zh-CN" altLang="en-US" sz="24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4515936" y="5683793"/>
            <a:ext cx="8128000" cy="1190684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31" name="图片 30" descr="2018社交电商(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550" y="1620223"/>
            <a:ext cx="7916816" cy="4454528"/>
          </a:xfrm>
          <a:prstGeom prst="rect">
            <a:avLst/>
          </a:prstGeom>
        </p:spPr>
      </p:pic>
      <p:grpSp>
        <p:nvGrpSpPr>
          <p:cNvPr id="15" name="Group 20"/>
          <p:cNvGrpSpPr/>
          <p:nvPr/>
        </p:nvGrpSpPr>
        <p:grpSpPr bwMode="auto">
          <a:xfrm>
            <a:off x="8128000" y="869249"/>
            <a:ext cx="3860799" cy="4659681"/>
            <a:chOff x="0" y="0"/>
            <a:chExt cx="4590" cy="7727"/>
          </a:xfrm>
          <a:solidFill>
            <a:schemeClr val="accent1">
              <a:lumMod val="75000"/>
            </a:schemeClr>
          </a:solidFill>
        </p:grpSpPr>
        <p:grpSp>
          <p:nvGrpSpPr>
            <p:cNvPr id="16" name="组合 3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20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24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19" name="Rectangle 10"/>
            <p:cNvSpPr>
              <a:spLocks noChangeArrowheads="1"/>
            </p:cNvSpPr>
            <p:nvPr/>
          </p:nvSpPr>
          <p:spPr bwMode="auto">
            <a:xfrm>
              <a:off x="154" y="772"/>
              <a:ext cx="4189" cy="695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25" name="矩形 2"/>
          <p:cNvSpPr/>
          <p:nvPr/>
        </p:nvSpPr>
        <p:spPr>
          <a:xfrm>
            <a:off x="8388300" y="1436735"/>
            <a:ext cx="3273776" cy="326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31800" algn="just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医药电商：网经社定义为借助互联网渠道进行药品销售及服务的商业模式，包括：药品生产或经营企业、各类服务商等通过互联网渠道，进行医药产品交换及提供相关服务的行为。</a:t>
            </a:r>
            <a:endParaRPr lang="en-US" altLang="zh-CN" sz="1400" b="1" dirty="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indent="431800" algn="just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主流模式包括：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B2B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、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B2C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、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O2O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等三大类型。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1344023" y="380108"/>
            <a:ext cx="29642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一、行业数据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289199" y="1069636"/>
            <a:ext cx="32816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1.2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医药电商相关政策</a:t>
            </a:r>
            <a:endParaRPr lang="zh-CN" altLang="en-US" sz="24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4515936" y="5683793"/>
            <a:ext cx="8128000" cy="1190684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9" name="图片 8" descr="字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4749" y="154060"/>
            <a:ext cx="5346294" cy="6547937"/>
          </a:xfrm>
          <a:prstGeom prst="rect">
            <a:avLst/>
          </a:prstGeom>
        </p:spPr>
      </p:pic>
      <p:grpSp>
        <p:nvGrpSpPr>
          <p:cNvPr id="8" name="Group 20"/>
          <p:cNvGrpSpPr/>
          <p:nvPr/>
        </p:nvGrpSpPr>
        <p:grpSpPr bwMode="auto">
          <a:xfrm>
            <a:off x="777362" y="2039925"/>
            <a:ext cx="4730303" cy="3883419"/>
            <a:chOff x="0" y="0"/>
            <a:chExt cx="4590" cy="7727"/>
          </a:xfrm>
          <a:solidFill>
            <a:schemeClr val="accent1">
              <a:lumMod val="75000"/>
            </a:schemeClr>
          </a:solidFill>
        </p:grpSpPr>
        <p:grpSp>
          <p:nvGrpSpPr>
            <p:cNvPr id="10" name="组合 3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12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3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14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154" y="772"/>
              <a:ext cx="4189" cy="695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1131123" y="2627924"/>
            <a:ext cx="3961267" cy="23544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据网经社电子商务研究中心不完全统计， 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1999-2020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年上半年，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国务院和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CFDA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等相关部门多次发布相关规定、办法、意见，从政策上指导医药电商良性有序发展。我国网上医药销售从最先的禁止销售处方药和非处方药，到逐渐有序放开各类药品的销售，为互联网医药销售带来了较好的政策支持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344023" y="448348"/>
            <a:ext cx="29642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一、行业数据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344023" y="1174485"/>
            <a:ext cx="32816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1.3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医药电商交易规模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28" name="KSO_Shape"/>
          <p:cNvSpPr/>
          <p:nvPr>
            <p:custDataLst>
              <p:tags r:id="rId2"/>
            </p:custDataLst>
          </p:nvPr>
        </p:nvSpPr>
        <p:spPr bwMode="auto">
          <a:xfrm flipH="1">
            <a:off x="10426114" y="5040153"/>
            <a:ext cx="574128" cy="461216"/>
          </a:xfrm>
          <a:custGeom>
            <a:avLst/>
            <a:gdLst>
              <a:gd name="T0" fmla="*/ 2147483646 w 288"/>
              <a:gd name="T1" fmla="*/ 0 h 232"/>
              <a:gd name="T2" fmla="*/ 0 w 288"/>
              <a:gd name="T3" fmla="*/ 2147483646 h 232"/>
              <a:gd name="T4" fmla="*/ 2147483646 w 288"/>
              <a:gd name="T5" fmla="*/ 2147483646 h 232"/>
              <a:gd name="T6" fmla="*/ 2147483646 w 288"/>
              <a:gd name="T7" fmla="*/ 2147483646 h 232"/>
              <a:gd name="T8" fmla="*/ 2147483646 w 288"/>
              <a:gd name="T9" fmla="*/ 2147483646 h 232"/>
              <a:gd name="T10" fmla="*/ 2147483646 w 288"/>
              <a:gd name="T11" fmla="*/ 2147483646 h 232"/>
              <a:gd name="T12" fmla="*/ 2147483646 w 288"/>
              <a:gd name="T13" fmla="*/ 2147483646 h 232"/>
              <a:gd name="T14" fmla="*/ 2147483646 w 288"/>
              <a:gd name="T15" fmla="*/ 0 h 232"/>
              <a:gd name="T16" fmla="*/ 2147483646 w 288"/>
              <a:gd name="T17" fmla="*/ 2147483646 h 232"/>
              <a:gd name="T18" fmla="*/ 2147483646 w 288"/>
              <a:gd name="T19" fmla="*/ 2147483646 h 232"/>
              <a:gd name="T20" fmla="*/ 2147483646 w 288"/>
              <a:gd name="T21" fmla="*/ 2147483646 h 232"/>
              <a:gd name="T22" fmla="*/ 2147483646 w 288"/>
              <a:gd name="T23" fmla="*/ 2147483646 h 232"/>
              <a:gd name="T24" fmla="*/ 2147483646 w 288"/>
              <a:gd name="T25" fmla="*/ 2147483646 h 232"/>
              <a:gd name="T26" fmla="*/ 2147483646 w 288"/>
              <a:gd name="T27" fmla="*/ 2147483646 h 232"/>
              <a:gd name="T28" fmla="*/ 2147483646 w 288"/>
              <a:gd name="T29" fmla="*/ 2147483646 h 232"/>
              <a:gd name="T30" fmla="*/ 2147483646 w 288"/>
              <a:gd name="T31" fmla="*/ 2147483646 h 232"/>
              <a:gd name="T32" fmla="*/ 2147483646 w 288"/>
              <a:gd name="T33" fmla="*/ 2147483646 h 232"/>
              <a:gd name="T34" fmla="*/ 2147483646 w 288"/>
              <a:gd name="T35" fmla="*/ 2147483646 h 232"/>
              <a:gd name="T36" fmla="*/ 2147483646 w 288"/>
              <a:gd name="T37" fmla="*/ 2147483646 h 232"/>
              <a:gd name="T38" fmla="*/ 2147483646 w 288"/>
              <a:gd name="T39" fmla="*/ 2147483646 h 232"/>
              <a:gd name="T40" fmla="*/ 2147483646 w 288"/>
              <a:gd name="T41" fmla="*/ 2147483646 h 232"/>
              <a:gd name="T42" fmla="*/ 2147483646 w 288"/>
              <a:gd name="T43" fmla="*/ 2147483646 h 232"/>
              <a:gd name="T44" fmla="*/ 2147483646 w 288"/>
              <a:gd name="T45" fmla="*/ 2147483646 h 232"/>
              <a:gd name="T46" fmla="*/ 2147483646 w 288"/>
              <a:gd name="T47" fmla="*/ 2147483646 h 232"/>
              <a:gd name="T48" fmla="*/ 2147483646 w 288"/>
              <a:gd name="T49" fmla="*/ 2147483646 h 232"/>
              <a:gd name="T50" fmla="*/ 2147483646 w 288"/>
              <a:gd name="T51" fmla="*/ 2147483646 h 232"/>
              <a:gd name="T52" fmla="*/ 2147483646 w 288"/>
              <a:gd name="T53" fmla="*/ 2147483646 h 232"/>
              <a:gd name="T54" fmla="*/ 2147483646 w 288"/>
              <a:gd name="T55" fmla="*/ 2147483646 h 232"/>
              <a:gd name="T56" fmla="*/ 2147483646 w 288"/>
              <a:gd name="T57" fmla="*/ 2147483646 h 232"/>
              <a:gd name="T58" fmla="*/ 2147483646 w 288"/>
              <a:gd name="T59" fmla="*/ 2147483646 h 232"/>
              <a:gd name="T60" fmla="*/ 2147483646 w 288"/>
              <a:gd name="T61" fmla="*/ 2147483646 h 232"/>
              <a:gd name="T62" fmla="*/ 2147483646 w 288"/>
              <a:gd name="T63" fmla="*/ 2147483646 h 232"/>
              <a:gd name="T64" fmla="*/ 2147483646 w 288"/>
              <a:gd name="T65" fmla="*/ 2147483646 h 232"/>
              <a:gd name="T66" fmla="*/ 2147483646 w 288"/>
              <a:gd name="T67" fmla="*/ 2147483646 h 232"/>
              <a:gd name="T68" fmla="*/ 2147483646 w 288"/>
              <a:gd name="T69" fmla="*/ 2147483646 h 232"/>
              <a:gd name="T70" fmla="*/ 2147483646 w 288"/>
              <a:gd name="T71" fmla="*/ 2147483646 h 232"/>
              <a:gd name="T72" fmla="*/ 2147483646 w 288"/>
              <a:gd name="T73" fmla="*/ 2147483646 h 232"/>
              <a:gd name="T74" fmla="*/ 2147483646 w 288"/>
              <a:gd name="T75" fmla="*/ 2147483646 h 23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288" h="232">
                <a:moveTo>
                  <a:pt x="144" y="0"/>
                </a:moveTo>
                <a:cubicBezTo>
                  <a:pt x="64" y="0"/>
                  <a:pt x="0" y="52"/>
                  <a:pt x="0" y="116"/>
                </a:cubicBezTo>
                <a:cubicBezTo>
                  <a:pt x="0" y="152"/>
                  <a:pt x="14" y="160"/>
                  <a:pt x="33" y="160"/>
                </a:cubicBezTo>
                <a:cubicBezTo>
                  <a:pt x="49" y="160"/>
                  <a:pt x="67" y="154"/>
                  <a:pt x="84" y="154"/>
                </a:cubicBezTo>
                <a:cubicBezTo>
                  <a:pt x="95" y="154"/>
                  <a:pt x="105" y="157"/>
                  <a:pt x="112" y="165"/>
                </a:cubicBezTo>
                <a:cubicBezTo>
                  <a:pt x="135" y="189"/>
                  <a:pt x="64" y="232"/>
                  <a:pt x="144" y="232"/>
                </a:cubicBezTo>
                <a:cubicBezTo>
                  <a:pt x="224" y="232"/>
                  <a:pt x="288" y="180"/>
                  <a:pt x="288" y="116"/>
                </a:cubicBezTo>
                <a:cubicBezTo>
                  <a:pt x="288" y="52"/>
                  <a:pt x="224" y="0"/>
                  <a:pt x="144" y="0"/>
                </a:cubicBezTo>
                <a:close/>
                <a:moveTo>
                  <a:pt x="60" y="104"/>
                </a:moveTo>
                <a:cubicBezTo>
                  <a:pt x="49" y="104"/>
                  <a:pt x="40" y="95"/>
                  <a:pt x="40" y="84"/>
                </a:cubicBezTo>
                <a:cubicBezTo>
                  <a:pt x="40" y="73"/>
                  <a:pt x="49" y="64"/>
                  <a:pt x="60" y="64"/>
                </a:cubicBezTo>
                <a:cubicBezTo>
                  <a:pt x="71" y="64"/>
                  <a:pt x="80" y="73"/>
                  <a:pt x="80" y="84"/>
                </a:cubicBezTo>
                <a:cubicBezTo>
                  <a:pt x="80" y="95"/>
                  <a:pt x="71" y="104"/>
                  <a:pt x="60" y="104"/>
                </a:cubicBezTo>
                <a:close/>
                <a:moveTo>
                  <a:pt x="116" y="64"/>
                </a:moveTo>
                <a:cubicBezTo>
                  <a:pt x="105" y="64"/>
                  <a:pt x="96" y="55"/>
                  <a:pt x="96" y="44"/>
                </a:cubicBezTo>
                <a:cubicBezTo>
                  <a:pt x="96" y="33"/>
                  <a:pt x="105" y="24"/>
                  <a:pt x="116" y="24"/>
                </a:cubicBezTo>
                <a:cubicBezTo>
                  <a:pt x="127" y="24"/>
                  <a:pt x="136" y="33"/>
                  <a:pt x="136" y="44"/>
                </a:cubicBezTo>
                <a:cubicBezTo>
                  <a:pt x="136" y="55"/>
                  <a:pt x="127" y="64"/>
                  <a:pt x="116" y="64"/>
                </a:cubicBezTo>
                <a:close/>
                <a:moveTo>
                  <a:pt x="164" y="216"/>
                </a:moveTo>
                <a:cubicBezTo>
                  <a:pt x="149" y="216"/>
                  <a:pt x="136" y="207"/>
                  <a:pt x="136" y="196"/>
                </a:cubicBezTo>
                <a:cubicBezTo>
                  <a:pt x="136" y="185"/>
                  <a:pt x="149" y="176"/>
                  <a:pt x="164" y="176"/>
                </a:cubicBezTo>
                <a:cubicBezTo>
                  <a:pt x="179" y="176"/>
                  <a:pt x="192" y="185"/>
                  <a:pt x="192" y="196"/>
                </a:cubicBezTo>
                <a:cubicBezTo>
                  <a:pt x="192" y="207"/>
                  <a:pt x="179" y="216"/>
                  <a:pt x="164" y="216"/>
                </a:cubicBezTo>
                <a:close/>
                <a:moveTo>
                  <a:pt x="172" y="64"/>
                </a:moveTo>
                <a:cubicBezTo>
                  <a:pt x="161" y="64"/>
                  <a:pt x="152" y="55"/>
                  <a:pt x="152" y="44"/>
                </a:cubicBezTo>
                <a:cubicBezTo>
                  <a:pt x="152" y="33"/>
                  <a:pt x="161" y="24"/>
                  <a:pt x="172" y="24"/>
                </a:cubicBezTo>
                <a:cubicBezTo>
                  <a:pt x="183" y="24"/>
                  <a:pt x="192" y="33"/>
                  <a:pt x="192" y="44"/>
                </a:cubicBezTo>
                <a:cubicBezTo>
                  <a:pt x="192" y="55"/>
                  <a:pt x="183" y="64"/>
                  <a:pt x="172" y="64"/>
                </a:cubicBezTo>
                <a:close/>
                <a:moveTo>
                  <a:pt x="208" y="76"/>
                </a:moveTo>
                <a:cubicBezTo>
                  <a:pt x="208" y="65"/>
                  <a:pt x="217" y="56"/>
                  <a:pt x="228" y="56"/>
                </a:cubicBezTo>
                <a:cubicBezTo>
                  <a:pt x="239" y="56"/>
                  <a:pt x="248" y="65"/>
                  <a:pt x="248" y="76"/>
                </a:cubicBezTo>
                <a:cubicBezTo>
                  <a:pt x="248" y="87"/>
                  <a:pt x="239" y="96"/>
                  <a:pt x="228" y="96"/>
                </a:cubicBezTo>
                <a:cubicBezTo>
                  <a:pt x="217" y="96"/>
                  <a:pt x="208" y="87"/>
                  <a:pt x="208" y="76"/>
                </a:cubicBezTo>
                <a:close/>
                <a:moveTo>
                  <a:pt x="264" y="132"/>
                </a:moveTo>
                <a:cubicBezTo>
                  <a:pt x="264" y="143"/>
                  <a:pt x="255" y="152"/>
                  <a:pt x="244" y="152"/>
                </a:cubicBezTo>
                <a:cubicBezTo>
                  <a:pt x="233" y="152"/>
                  <a:pt x="224" y="143"/>
                  <a:pt x="224" y="132"/>
                </a:cubicBezTo>
                <a:cubicBezTo>
                  <a:pt x="224" y="121"/>
                  <a:pt x="233" y="112"/>
                  <a:pt x="244" y="112"/>
                </a:cubicBezTo>
                <a:cubicBezTo>
                  <a:pt x="255" y="112"/>
                  <a:pt x="264" y="121"/>
                  <a:pt x="264" y="132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anchor="ctr">
            <a:normAutofit/>
          </a:bodyPr>
          <a:lstStyle/>
          <a:p>
            <a:endParaRPr lang="zh-CN" altLang="en-US"/>
          </a:p>
        </p:txBody>
      </p:sp>
      <p:grpSp>
        <p:nvGrpSpPr>
          <p:cNvPr id="2" name="Group 20"/>
          <p:cNvGrpSpPr/>
          <p:nvPr/>
        </p:nvGrpSpPr>
        <p:grpSpPr bwMode="auto">
          <a:xfrm>
            <a:off x="234662" y="1850571"/>
            <a:ext cx="4470908" cy="4167457"/>
            <a:chOff x="0" y="0"/>
            <a:chExt cx="4590" cy="7727"/>
          </a:xfrm>
          <a:solidFill>
            <a:schemeClr val="accent1">
              <a:lumMod val="75000"/>
            </a:schemeClr>
          </a:solidFill>
        </p:grpSpPr>
        <p:grpSp>
          <p:nvGrpSpPr>
            <p:cNvPr id="4" name="组合 3"/>
            <p:cNvGrpSpPr/>
            <p:nvPr/>
          </p:nvGrpSpPr>
          <p:grpSpPr bwMode="auto">
            <a:xfrm>
              <a:off x="0" y="0"/>
              <a:ext cx="4590" cy="1101"/>
              <a:chOff x="0" y="-118"/>
              <a:chExt cx="2019937" cy="699940"/>
            </a:xfrm>
            <a:grpFill/>
          </p:grpSpPr>
          <p:sp>
            <p:nvSpPr>
              <p:cNvPr id="32" name="Rectangle 7"/>
              <p:cNvSpPr>
                <a:spLocks noChangeArrowheads="1"/>
              </p:cNvSpPr>
              <p:nvPr/>
            </p:nvSpPr>
            <p:spPr bwMode="auto">
              <a:xfrm>
                <a:off x="2054" y="-118"/>
                <a:ext cx="2016442" cy="504656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3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34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31" name="Rectangle 10"/>
            <p:cNvSpPr>
              <a:spLocks noChangeArrowheads="1"/>
            </p:cNvSpPr>
            <p:nvPr/>
          </p:nvSpPr>
          <p:spPr bwMode="auto">
            <a:xfrm>
              <a:off x="154" y="772"/>
              <a:ext cx="4189" cy="695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494813" y="2190118"/>
            <a:ext cx="3801745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据网经社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“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电数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宝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”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（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DATA.100EC.CN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）电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商大数据库显示， 201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9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年我国医药电商交易规模达到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964.3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亿元，同比增长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46.68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%。受疫情影响，医药电商热度上涨，预计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2020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年医药电商交易规模将直逼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2000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亿大关，达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1876.4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亿元，增长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94.58%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。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2014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年至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2018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年医药电商交易分别为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76.3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亿元、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133.4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亿元、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267.8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亿元、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457.7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亿元、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657.4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亿元，增速依次为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66.59%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、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74.83%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、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100.747%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、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70.91%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、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43.63%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，增长速度放缓。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071210F2-E5F0-490F-B56B-01E53EEA8B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7463" y="1767529"/>
            <a:ext cx="7229755" cy="4368294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344023" y="448348"/>
            <a:ext cx="296427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一、行业数据</a:t>
            </a:r>
          </a:p>
          <a:p>
            <a:endParaRPr lang="en-US" altLang="zh-CN" sz="3600" b="1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344023" y="1174485"/>
            <a:ext cx="29722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1.4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医药电商渗透率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28" name="KSO_Shape"/>
          <p:cNvSpPr/>
          <p:nvPr>
            <p:custDataLst>
              <p:tags r:id="rId2"/>
            </p:custDataLst>
          </p:nvPr>
        </p:nvSpPr>
        <p:spPr bwMode="auto">
          <a:xfrm flipH="1">
            <a:off x="10426114" y="5040153"/>
            <a:ext cx="574128" cy="461216"/>
          </a:xfrm>
          <a:custGeom>
            <a:avLst/>
            <a:gdLst>
              <a:gd name="T0" fmla="*/ 2147483646 w 288"/>
              <a:gd name="T1" fmla="*/ 0 h 232"/>
              <a:gd name="T2" fmla="*/ 0 w 288"/>
              <a:gd name="T3" fmla="*/ 2147483646 h 232"/>
              <a:gd name="T4" fmla="*/ 2147483646 w 288"/>
              <a:gd name="T5" fmla="*/ 2147483646 h 232"/>
              <a:gd name="T6" fmla="*/ 2147483646 w 288"/>
              <a:gd name="T7" fmla="*/ 2147483646 h 232"/>
              <a:gd name="T8" fmla="*/ 2147483646 w 288"/>
              <a:gd name="T9" fmla="*/ 2147483646 h 232"/>
              <a:gd name="T10" fmla="*/ 2147483646 w 288"/>
              <a:gd name="T11" fmla="*/ 2147483646 h 232"/>
              <a:gd name="T12" fmla="*/ 2147483646 w 288"/>
              <a:gd name="T13" fmla="*/ 2147483646 h 232"/>
              <a:gd name="T14" fmla="*/ 2147483646 w 288"/>
              <a:gd name="T15" fmla="*/ 0 h 232"/>
              <a:gd name="T16" fmla="*/ 2147483646 w 288"/>
              <a:gd name="T17" fmla="*/ 2147483646 h 232"/>
              <a:gd name="T18" fmla="*/ 2147483646 w 288"/>
              <a:gd name="T19" fmla="*/ 2147483646 h 232"/>
              <a:gd name="T20" fmla="*/ 2147483646 w 288"/>
              <a:gd name="T21" fmla="*/ 2147483646 h 232"/>
              <a:gd name="T22" fmla="*/ 2147483646 w 288"/>
              <a:gd name="T23" fmla="*/ 2147483646 h 232"/>
              <a:gd name="T24" fmla="*/ 2147483646 w 288"/>
              <a:gd name="T25" fmla="*/ 2147483646 h 232"/>
              <a:gd name="T26" fmla="*/ 2147483646 w 288"/>
              <a:gd name="T27" fmla="*/ 2147483646 h 232"/>
              <a:gd name="T28" fmla="*/ 2147483646 w 288"/>
              <a:gd name="T29" fmla="*/ 2147483646 h 232"/>
              <a:gd name="T30" fmla="*/ 2147483646 w 288"/>
              <a:gd name="T31" fmla="*/ 2147483646 h 232"/>
              <a:gd name="T32" fmla="*/ 2147483646 w 288"/>
              <a:gd name="T33" fmla="*/ 2147483646 h 232"/>
              <a:gd name="T34" fmla="*/ 2147483646 w 288"/>
              <a:gd name="T35" fmla="*/ 2147483646 h 232"/>
              <a:gd name="T36" fmla="*/ 2147483646 w 288"/>
              <a:gd name="T37" fmla="*/ 2147483646 h 232"/>
              <a:gd name="T38" fmla="*/ 2147483646 w 288"/>
              <a:gd name="T39" fmla="*/ 2147483646 h 232"/>
              <a:gd name="T40" fmla="*/ 2147483646 w 288"/>
              <a:gd name="T41" fmla="*/ 2147483646 h 232"/>
              <a:gd name="T42" fmla="*/ 2147483646 w 288"/>
              <a:gd name="T43" fmla="*/ 2147483646 h 232"/>
              <a:gd name="T44" fmla="*/ 2147483646 w 288"/>
              <a:gd name="T45" fmla="*/ 2147483646 h 232"/>
              <a:gd name="T46" fmla="*/ 2147483646 w 288"/>
              <a:gd name="T47" fmla="*/ 2147483646 h 232"/>
              <a:gd name="T48" fmla="*/ 2147483646 w 288"/>
              <a:gd name="T49" fmla="*/ 2147483646 h 232"/>
              <a:gd name="T50" fmla="*/ 2147483646 w 288"/>
              <a:gd name="T51" fmla="*/ 2147483646 h 232"/>
              <a:gd name="T52" fmla="*/ 2147483646 w 288"/>
              <a:gd name="T53" fmla="*/ 2147483646 h 232"/>
              <a:gd name="T54" fmla="*/ 2147483646 w 288"/>
              <a:gd name="T55" fmla="*/ 2147483646 h 232"/>
              <a:gd name="T56" fmla="*/ 2147483646 w 288"/>
              <a:gd name="T57" fmla="*/ 2147483646 h 232"/>
              <a:gd name="T58" fmla="*/ 2147483646 w 288"/>
              <a:gd name="T59" fmla="*/ 2147483646 h 232"/>
              <a:gd name="T60" fmla="*/ 2147483646 w 288"/>
              <a:gd name="T61" fmla="*/ 2147483646 h 232"/>
              <a:gd name="T62" fmla="*/ 2147483646 w 288"/>
              <a:gd name="T63" fmla="*/ 2147483646 h 232"/>
              <a:gd name="T64" fmla="*/ 2147483646 w 288"/>
              <a:gd name="T65" fmla="*/ 2147483646 h 232"/>
              <a:gd name="T66" fmla="*/ 2147483646 w 288"/>
              <a:gd name="T67" fmla="*/ 2147483646 h 232"/>
              <a:gd name="T68" fmla="*/ 2147483646 w 288"/>
              <a:gd name="T69" fmla="*/ 2147483646 h 232"/>
              <a:gd name="T70" fmla="*/ 2147483646 w 288"/>
              <a:gd name="T71" fmla="*/ 2147483646 h 232"/>
              <a:gd name="T72" fmla="*/ 2147483646 w 288"/>
              <a:gd name="T73" fmla="*/ 2147483646 h 232"/>
              <a:gd name="T74" fmla="*/ 2147483646 w 288"/>
              <a:gd name="T75" fmla="*/ 2147483646 h 23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288" h="232">
                <a:moveTo>
                  <a:pt x="144" y="0"/>
                </a:moveTo>
                <a:cubicBezTo>
                  <a:pt x="64" y="0"/>
                  <a:pt x="0" y="52"/>
                  <a:pt x="0" y="116"/>
                </a:cubicBezTo>
                <a:cubicBezTo>
                  <a:pt x="0" y="152"/>
                  <a:pt x="14" y="160"/>
                  <a:pt x="33" y="160"/>
                </a:cubicBezTo>
                <a:cubicBezTo>
                  <a:pt x="49" y="160"/>
                  <a:pt x="67" y="154"/>
                  <a:pt x="84" y="154"/>
                </a:cubicBezTo>
                <a:cubicBezTo>
                  <a:pt x="95" y="154"/>
                  <a:pt x="105" y="157"/>
                  <a:pt x="112" y="165"/>
                </a:cubicBezTo>
                <a:cubicBezTo>
                  <a:pt x="135" y="189"/>
                  <a:pt x="64" y="232"/>
                  <a:pt x="144" y="232"/>
                </a:cubicBezTo>
                <a:cubicBezTo>
                  <a:pt x="224" y="232"/>
                  <a:pt x="288" y="180"/>
                  <a:pt x="288" y="116"/>
                </a:cubicBezTo>
                <a:cubicBezTo>
                  <a:pt x="288" y="52"/>
                  <a:pt x="224" y="0"/>
                  <a:pt x="144" y="0"/>
                </a:cubicBezTo>
                <a:close/>
                <a:moveTo>
                  <a:pt x="60" y="104"/>
                </a:moveTo>
                <a:cubicBezTo>
                  <a:pt x="49" y="104"/>
                  <a:pt x="40" y="95"/>
                  <a:pt x="40" y="84"/>
                </a:cubicBezTo>
                <a:cubicBezTo>
                  <a:pt x="40" y="73"/>
                  <a:pt x="49" y="64"/>
                  <a:pt x="60" y="64"/>
                </a:cubicBezTo>
                <a:cubicBezTo>
                  <a:pt x="71" y="64"/>
                  <a:pt x="80" y="73"/>
                  <a:pt x="80" y="84"/>
                </a:cubicBezTo>
                <a:cubicBezTo>
                  <a:pt x="80" y="95"/>
                  <a:pt x="71" y="104"/>
                  <a:pt x="60" y="104"/>
                </a:cubicBezTo>
                <a:close/>
                <a:moveTo>
                  <a:pt x="116" y="64"/>
                </a:moveTo>
                <a:cubicBezTo>
                  <a:pt x="105" y="64"/>
                  <a:pt x="96" y="55"/>
                  <a:pt x="96" y="44"/>
                </a:cubicBezTo>
                <a:cubicBezTo>
                  <a:pt x="96" y="33"/>
                  <a:pt x="105" y="24"/>
                  <a:pt x="116" y="24"/>
                </a:cubicBezTo>
                <a:cubicBezTo>
                  <a:pt x="127" y="24"/>
                  <a:pt x="136" y="33"/>
                  <a:pt x="136" y="44"/>
                </a:cubicBezTo>
                <a:cubicBezTo>
                  <a:pt x="136" y="55"/>
                  <a:pt x="127" y="64"/>
                  <a:pt x="116" y="64"/>
                </a:cubicBezTo>
                <a:close/>
                <a:moveTo>
                  <a:pt x="164" y="216"/>
                </a:moveTo>
                <a:cubicBezTo>
                  <a:pt x="149" y="216"/>
                  <a:pt x="136" y="207"/>
                  <a:pt x="136" y="196"/>
                </a:cubicBezTo>
                <a:cubicBezTo>
                  <a:pt x="136" y="185"/>
                  <a:pt x="149" y="176"/>
                  <a:pt x="164" y="176"/>
                </a:cubicBezTo>
                <a:cubicBezTo>
                  <a:pt x="179" y="176"/>
                  <a:pt x="192" y="185"/>
                  <a:pt x="192" y="196"/>
                </a:cubicBezTo>
                <a:cubicBezTo>
                  <a:pt x="192" y="207"/>
                  <a:pt x="179" y="216"/>
                  <a:pt x="164" y="216"/>
                </a:cubicBezTo>
                <a:close/>
                <a:moveTo>
                  <a:pt x="172" y="64"/>
                </a:moveTo>
                <a:cubicBezTo>
                  <a:pt x="161" y="64"/>
                  <a:pt x="152" y="55"/>
                  <a:pt x="152" y="44"/>
                </a:cubicBezTo>
                <a:cubicBezTo>
                  <a:pt x="152" y="33"/>
                  <a:pt x="161" y="24"/>
                  <a:pt x="172" y="24"/>
                </a:cubicBezTo>
                <a:cubicBezTo>
                  <a:pt x="183" y="24"/>
                  <a:pt x="192" y="33"/>
                  <a:pt x="192" y="44"/>
                </a:cubicBezTo>
                <a:cubicBezTo>
                  <a:pt x="192" y="55"/>
                  <a:pt x="183" y="64"/>
                  <a:pt x="172" y="64"/>
                </a:cubicBezTo>
                <a:close/>
                <a:moveTo>
                  <a:pt x="208" y="76"/>
                </a:moveTo>
                <a:cubicBezTo>
                  <a:pt x="208" y="65"/>
                  <a:pt x="217" y="56"/>
                  <a:pt x="228" y="56"/>
                </a:cubicBezTo>
                <a:cubicBezTo>
                  <a:pt x="239" y="56"/>
                  <a:pt x="248" y="65"/>
                  <a:pt x="248" y="76"/>
                </a:cubicBezTo>
                <a:cubicBezTo>
                  <a:pt x="248" y="87"/>
                  <a:pt x="239" y="96"/>
                  <a:pt x="228" y="96"/>
                </a:cubicBezTo>
                <a:cubicBezTo>
                  <a:pt x="217" y="96"/>
                  <a:pt x="208" y="87"/>
                  <a:pt x="208" y="76"/>
                </a:cubicBezTo>
                <a:close/>
                <a:moveTo>
                  <a:pt x="264" y="132"/>
                </a:moveTo>
                <a:cubicBezTo>
                  <a:pt x="264" y="143"/>
                  <a:pt x="255" y="152"/>
                  <a:pt x="244" y="152"/>
                </a:cubicBezTo>
                <a:cubicBezTo>
                  <a:pt x="233" y="152"/>
                  <a:pt x="224" y="143"/>
                  <a:pt x="224" y="132"/>
                </a:cubicBezTo>
                <a:cubicBezTo>
                  <a:pt x="224" y="121"/>
                  <a:pt x="233" y="112"/>
                  <a:pt x="244" y="112"/>
                </a:cubicBezTo>
                <a:cubicBezTo>
                  <a:pt x="255" y="112"/>
                  <a:pt x="264" y="121"/>
                  <a:pt x="264" y="132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anchor="ctr">
            <a:normAutofit/>
          </a:bodyPr>
          <a:lstStyle/>
          <a:p>
            <a:endParaRPr lang="zh-CN" altLang="en-US"/>
          </a:p>
        </p:txBody>
      </p:sp>
      <p:grpSp>
        <p:nvGrpSpPr>
          <p:cNvPr id="3" name="Group 20"/>
          <p:cNvGrpSpPr/>
          <p:nvPr/>
        </p:nvGrpSpPr>
        <p:grpSpPr bwMode="auto">
          <a:xfrm>
            <a:off x="513162" y="2209451"/>
            <a:ext cx="4209650" cy="3810000"/>
            <a:chOff x="0" y="0"/>
            <a:chExt cx="4590" cy="7727"/>
          </a:xfrm>
          <a:solidFill>
            <a:schemeClr val="accent1">
              <a:lumMod val="75000"/>
            </a:schemeClr>
          </a:solidFill>
        </p:grpSpPr>
        <p:grpSp>
          <p:nvGrpSpPr>
            <p:cNvPr id="4" name="组合 3"/>
            <p:cNvGrpSpPr/>
            <p:nvPr/>
          </p:nvGrpSpPr>
          <p:grpSpPr bwMode="auto">
            <a:xfrm>
              <a:off x="0" y="0"/>
              <a:ext cx="4590" cy="1101"/>
              <a:chOff x="0" y="-118"/>
              <a:chExt cx="2019937" cy="699940"/>
            </a:xfrm>
            <a:grpFill/>
          </p:grpSpPr>
          <p:sp>
            <p:nvSpPr>
              <p:cNvPr id="32" name="Rectangle 7"/>
              <p:cNvSpPr>
                <a:spLocks noChangeArrowheads="1"/>
              </p:cNvSpPr>
              <p:nvPr/>
            </p:nvSpPr>
            <p:spPr bwMode="auto">
              <a:xfrm>
                <a:off x="2054" y="-118"/>
                <a:ext cx="2016442" cy="504656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3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34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31" name="Rectangle 10"/>
            <p:cNvSpPr>
              <a:spLocks noChangeArrowheads="1"/>
            </p:cNvSpPr>
            <p:nvPr/>
          </p:nvSpPr>
          <p:spPr bwMode="auto">
            <a:xfrm>
              <a:off x="154" y="772"/>
              <a:ext cx="4189" cy="695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849357" y="2685001"/>
            <a:ext cx="3232134" cy="2600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据网经社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“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电数宝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”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电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商大数据库显示， 我国医药电商市场渗透率逐年递增，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2019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年市场渗透率为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0.93%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，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2020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年有望突破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1%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，达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1.21%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2014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年至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2018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年医药电商市场渗透率分别为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0.27%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、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0.34%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、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0.52%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、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0.63%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、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0.76%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，占比逐年上升。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F849437E-4F58-4971-A320-CF27D9BB55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0696" y="1715956"/>
            <a:ext cx="6395830" cy="498537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195807414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344023" y="1131305"/>
            <a:ext cx="309880" cy="8299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zh-CN" altLang="en-US" sz="2400" b="1" dirty="0">
              <a:solidFill>
                <a:srgbClr val="0070C0"/>
              </a:solidFill>
            </a:endParaRPr>
          </a:p>
          <a:p>
            <a:endParaRPr lang="zh-CN" altLang="en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" name="Group 20"/>
          <p:cNvGrpSpPr/>
          <p:nvPr/>
        </p:nvGrpSpPr>
        <p:grpSpPr bwMode="auto">
          <a:xfrm>
            <a:off x="7719230" y="1828800"/>
            <a:ext cx="3941398" cy="3455581"/>
            <a:chOff x="0" y="0"/>
            <a:chExt cx="4590" cy="7727"/>
          </a:xfrm>
          <a:solidFill>
            <a:schemeClr val="accent1">
              <a:lumMod val="75000"/>
            </a:schemeClr>
          </a:solidFill>
        </p:grpSpPr>
        <p:grpSp>
          <p:nvGrpSpPr>
            <p:cNvPr id="4" name="组合 3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32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3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34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31" name="Rectangle 10"/>
            <p:cNvSpPr>
              <a:spLocks noChangeArrowheads="1"/>
            </p:cNvSpPr>
            <p:nvPr/>
          </p:nvSpPr>
          <p:spPr bwMode="auto">
            <a:xfrm>
              <a:off x="236" y="772"/>
              <a:ext cx="4107" cy="695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8144532" y="2504883"/>
            <a:ext cx="3109695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据网经社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“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电数宝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”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电商大数据库显示，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2020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年上半年我国医药电商融资数为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2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起，总额为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1.1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亿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元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，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较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2019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年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上半年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15.4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亿元，同比下降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92.85%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。</a:t>
            </a:r>
          </a:p>
          <a:p>
            <a:endParaRPr lang="zh-CN" altLang="en-US" sz="16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sz="16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sz="16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303724" y="1112184"/>
            <a:ext cx="467628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1.5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医药电商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融资总额为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1.1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亿元</a:t>
            </a:r>
            <a:endParaRPr lang="zh-CN" altLang="en-US" sz="2400" b="1" dirty="0" smtClean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sz="24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344023" y="448348"/>
            <a:ext cx="29642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一、行业数据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748989" y="1849725"/>
            <a:ext cx="6652272" cy="404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2071240" y="2057400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3732295" y="3718455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MH_Others_1"/>
          <p:cNvSpPr txBox="1"/>
          <p:nvPr>
            <p:custDataLst>
              <p:tags r:id="rId1"/>
            </p:custDataLst>
          </p:nvPr>
        </p:nvSpPr>
        <p:spPr>
          <a:xfrm>
            <a:off x="1321058" y="2467245"/>
            <a:ext cx="3955467" cy="154307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二</a:t>
            </a:r>
            <a:endParaRPr lang="en-US" altLang="zh-CN" sz="4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用户</a:t>
            </a:r>
            <a:r>
              <a:rPr lang="zh-CN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数据</a:t>
            </a:r>
          </a:p>
        </p:txBody>
      </p:sp>
      <p:sp>
        <p:nvSpPr>
          <p:cNvPr id="7" name="矩形 6"/>
          <p:cNvSpPr/>
          <p:nvPr/>
        </p:nvSpPr>
        <p:spPr>
          <a:xfrm>
            <a:off x="5269502" y="828862"/>
            <a:ext cx="5610225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charset="0"/>
              <a:buChar char=""/>
            </a:pPr>
            <a:endParaRPr lang="en-US" altLang="zh-CN" sz="2800" b="1" dirty="0" smtClean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457200" indent="-457200">
              <a:buFont typeface="Wingdings" panose="05000000000000000000" charset="0"/>
              <a:buChar char=""/>
            </a:pPr>
            <a:endParaRPr lang="en-US" altLang="zh-CN" sz="2800" b="1" dirty="0" smtClean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457200" indent="-457200">
              <a:buFont typeface="Wingdings" panose="05000000000000000000" charset="0"/>
              <a:buChar char=""/>
            </a:pPr>
            <a:r>
              <a:rPr lang="zh-CN" altLang="en-US" sz="24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活跃用户整体数据</a:t>
            </a:r>
            <a:endParaRPr lang="en-US" altLang="zh-CN" sz="2400" b="1" dirty="0" smtClean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marL="457200" indent="-457200">
              <a:buFont typeface="Wingdings" panose="05000000000000000000" charset="0"/>
              <a:buChar char=""/>
            </a:pPr>
            <a:endParaRPr lang="en-US" altLang="zh-CN" sz="2400" b="1" dirty="0" smtClean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marL="457200" indent="-457200">
              <a:buFont typeface="Wingdings" panose="05000000000000000000" charset="0"/>
              <a:buChar char=""/>
            </a:pPr>
            <a:r>
              <a:rPr lang="zh-CN" altLang="en-US" sz="24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活跃用户数据</a:t>
            </a:r>
            <a:r>
              <a:rPr lang="en-US" altLang="zh-CN" sz="24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-1</a:t>
            </a:r>
            <a:r>
              <a:rPr lang="zh-CN" altLang="en-US" sz="24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药网</a:t>
            </a:r>
            <a:endParaRPr lang="en-US" altLang="zh-CN" sz="2400" b="1" dirty="0" smtClean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marL="457200" indent="-457200">
              <a:buFont typeface="Wingdings" panose="05000000000000000000" charset="0"/>
              <a:buChar char=""/>
            </a:pPr>
            <a:endParaRPr lang="en-US" altLang="zh-CN" sz="2400" b="1" dirty="0" smtClean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marL="457200" indent="-457200">
              <a:buFont typeface="Wingdings" panose="05000000000000000000" charset="0"/>
              <a:buChar char=""/>
            </a:pPr>
            <a:r>
              <a:rPr lang="zh-CN" altLang="en-US" sz="24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活跃用户数据</a:t>
            </a:r>
            <a:r>
              <a:rPr lang="en-US" altLang="zh-CN" sz="24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-</a:t>
            </a:r>
            <a:r>
              <a:rPr lang="zh-CN" altLang="en-US" sz="24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康爱多掌上药店</a:t>
            </a:r>
            <a:endParaRPr lang="en-US" altLang="zh-CN" sz="2400" b="1" dirty="0" smtClean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marL="457200" indent="-457200">
              <a:buFont typeface="Wingdings" panose="05000000000000000000" charset="0"/>
              <a:buChar char=""/>
            </a:pPr>
            <a:endParaRPr lang="zh-CN" altLang="en-US" sz="2400" b="1" dirty="0" smtClean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marL="457200" indent="-457200">
              <a:buFont typeface="Wingdings" panose="05000000000000000000" charset="0"/>
              <a:buChar char=""/>
            </a:pPr>
            <a:r>
              <a:rPr lang="zh-CN" altLang="en-US" sz="24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活跃用户数据</a:t>
            </a:r>
            <a:r>
              <a:rPr lang="en-US" altLang="zh-CN" sz="24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-</a:t>
            </a:r>
            <a:r>
              <a:rPr lang="zh-CN" altLang="en-US" sz="24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健客网上药店</a:t>
            </a:r>
            <a:endParaRPr lang="en-US" altLang="zh-CN" sz="2400" b="1" dirty="0" smtClean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marL="457200" indent="-457200"/>
            <a:endParaRPr lang="en-US" altLang="zh-CN" sz="2400" b="1" dirty="0" smtClean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marL="457200" indent="-457200">
              <a:buFont typeface="Wingdings" panose="05000000000000000000" charset="0"/>
              <a:buChar char=""/>
            </a:pPr>
            <a:endParaRPr lang="zh-CN" altLang="en-US" sz="2400" b="1" dirty="0" smtClean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  <a:sym typeface="宋体" panose="02010600030101010101" pitchFamily="2" charset="-122"/>
            </a:endParaRPr>
          </a:p>
          <a:p>
            <a:pPr marL="457200" indent="-457200">
              <a:buFont typeface="Wingdings" panose="05000000000000000000" charset="0"/>
              <a:buChar char=""/>
            </a:pPr>
            <a:endParaRPr lang="zh-CN" altLang="en-US" sz="2400" b="1" dirty="0" smtClean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  <a:sym typeface="宋体" panose="02010600030101010101" pitchFamily="2" charset="-122"/>
            </a:endParaRPr>
          </a:p>
          <a:p>
            <a:pPr marL="457200" indent="-457200">
              <a:buFont typeface="Wingdings" panose="05000000000000000000" charset="0"/>
              <a:buChar char=""/>
            </a:pPr>
            <a:endParaRPr lang="en-US" altLang="zh-CN" sz="2400" b="1" dirty="0" smtClean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indent="0">
              <a:buFont typeface="Wingdings" panose="05000000000000000000" charset="0"/>
              <a:buNone/>
            </a:pPr>
            <a:endParaRPr lang="zh-CN" altLang="en-US" sz="2400" b="1" dirty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321445" y="211281"/>
            <a:ext cx="29642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二、</a:t>
            </a:r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用户数据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162401" y="1007604"/>
            <a:ext cx="916629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2.1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医药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电商活跃用户均涨：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1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药网活跃人数达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148.45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万人 居榜首</a:t>
            </a:r>
          </a:p>
          <a:p>
            <a:endParaRPr lang="zh-CN" altLang="en-US" sz="2400" b="1" dirty="0" smtClean="0">
              <a:solidFill>
                <a:schemeClr val="accent1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210" y="2346698"/>
            <a:ext cx="6685029" cy="2172148"/>
          </a:xfrm>
          <a:prstGeom prst="rect">
            <a:avLst/>
          </a:prstGeom>
        </p:spPr>
      </p:pic>
      <p:grpSp>
        <p:nvGrpSpPr>
          <p:cNvPr id="9" name="Group 20"/>
          <p:cNvGrpSpPr/>
          <p:nvPr/>
        </p:nvGrpSpPr>
        <p:grpSpPr bwMode="auto">
          <a:xfrm>
            <a:off x="7591634" y="1733112"/>
            <a:ext cx="3941398" cy="3753293"/>
            <a:chOff x="0" y="0"/>
            <a:chExt cx="4590" cy="7727"/>
          </a:xfrm>
          <a:solidFill>
            <a:schemeClr val="accent1">
              <a:lumMod val="75000"/>
            </a:schemeClr>
          </a:solidFill>
        </p:grpSpPr>
        <p:grpSp>
          <p:nvGrpSpPr>
            <p:cNvPr id="10" name="组合 3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12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3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14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236" y="772"/>
              <a:ext cx="4107" cy="695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15" name="矩形 2"/>
          <p:cNvSpPr/>
          <p:nvPr/>
        </p:nvSpPr>
        <p:spPr>
          <a:xfrm>
            <a:off x="7942507" y="2196531"/>
            <a:ext cx="3109695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据网经社“电数宝”电商大数据库显示，截止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2020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年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6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月医药电商活跃人数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TOP3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分别为：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药网、康爱多、健客网。</a:t>
            </a:r>
          </a:p>
          <a:p>
            <a:endParaRPr lang="zh-CN" altLang="en-US" sz="1400" b="1" dirty="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从月活人数来看，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药网稳居第一，月活数达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148.45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万人，康爱多、健客网分别为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98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万人、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3.66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万人。</a:t>
            </a:r>
          </a:p>
          <a:p>
            <a:endParaRPr lang="zh-CN" altLang="en-US" sz="1400" b="1" dirty="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注：为便于统计，本报告月活指标均选取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2020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年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6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月份。</a:t>
            </a:r>
          </a:p>
          <a:p>
            <a:endParaRPr lang="zh-CN" altLang="en-US" sz="16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sz="16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sz="16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344023" y="448348"/>
            <a:ext cx="29642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二、</a:t>
            </a:r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用户数据</a:t>
            </a:r>
            <a:endParaRPr lang="en-US" altLang="zh-CN" sz="3600" b="1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344022" y="1174486"/>
            <a:ext cx="91772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2.2  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药网：活跃人数为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148.45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万人 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31-35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岁使用最多</a:t>
            </a:r>
            <a:endParaRPr lang="zh-CN" altLang="en-US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28" name="KSO_Shape"/>
          <p:cNvSpPr/>
          <p:nvPr>
            <p:custDataLst>
              <p:tags r:id="rId2"/>
            </p:custDataLst>
          </p:nvPr>
        </p:nvSpPr>
        <p:spPr bwMode="auto">
          <a:xfrm flipH="1">
            <a:off x="10426114" y="5040153"/>
            <a:ext cx="574128" cy="461216"/>
          </a:xfrm>
          <a:custGeom>
            <a:avLst/>
            <a:gdLst>
              <a:gd name="T0" fmla="*/ 2147483646 w 288"/>
              <a:gd name="T1" fmla="*/ 0 h 232"/>
              <a:gd name="T2" fmla="*/ 0 w 288"/>
              <a:gd name="T3" fmla="*/ 2147483646 h 232"/>
              <a:gd name="T4" fmla="*/ 2147483646 w 288"/>
              <a:gd name="T5" fmla="*/ 2147483646 h 232"/>
              <a:gd name="T6" fmla="*/ 2147483646 w 288"/>
              <a:gd name="T7" fmla="*/ 2147483646 h 232"/>
              <a:gd name="T8" fmla="*/ 2147483646 w 288"/>
              <a:gd name="T9" fmla="*/ 2147483646 h 232"/>
              <a:gd name="T10" fmla="*/ 2147483646 w 288"/>
              <a:gd name="T11" fmla="*/ 2147483646 h 232"/>
              <a:gd name="T12" fmla="*/ 2147483646 w 288"/>
              <a:gd name="T13" fmla="*/ 2147483646 h 232"/>
              <a:gd name="T14" fmla="*/ 2147483646 w 288"/>
              <a:gd name="T15" fmla="*/ 0 h 232"/>
              <a:gd name="T16" fmla="*/ 2147483646 w 288"/>
              <a:gd name="T17" fmla="*/ 2147483646 h 232"/>
              <a:gd name="T18" fmla="*/ 2147483646 w 288"/>
              <a:gd name="T19" fmla="*/ 2147483646 h 232"/>
              <a:gd name="T20" fmla="*/ 2147483646 w 288"/>
              <a:gd name="T21" fmla="*/ 2147483646 h 232"/>
              <a:gd name="T22" fmla="*/ 2147483646 w 288"/>
              <a:gd name="T23" fmla="*/ 2147483646 h 232"/>
              <a:gd name="T24" fmla="*/ 2147483646 w 288"/>
              <a:gd name="T25" fmla="*/ 2147483646 h 232"/>
              <a:gd name="T26" fmla="*/ 2147483646 w 288"/>
              <a:gd name="T27" fmla="*/ 2147483646 h 232"/>
              <a:gd name="T28" fmla="*/ 2147483646 w 288"/>
              <a:gd name="T29" fmla="*/ 2147483646 h 232"/>
              <a:gd name="T30" fmla="*/ 2147483646 w 288"/>
              <a:gd name="T31" fmla="*/ 2147483646 h 232"/>
              <a:gd name="T32" fmla="*/ 2147483646 w 288"/>
              <a:gd name="T33" fmla="*/ 2147483646 h 232"/>
              <a:gd name="T34" fmla="*/ 2147483646 w 288"/>
              <a:gd name="T35" fmla="*/ 2147483646 h 232"/>
              <a:gd name="T36" fmla="*/ 2147483646 w 288"/>
              <a:gd name="T37" fmla="*/ 2147483646 h 232"/>
              <a:gd name="T38" fmla="*/ 2147483646 w 288"/>
              <a:gd name="T39" fmla="*/ 2147483646 h 232"/>
              <a:gd name="T40" fmla="*/ 2147483646 w 288"/>
              <a:gd name="T41" fmla="*/ 2147483646 h 232"/>
              <a:gd name="T42" fmla="*/ 2147483646 w 288"/>
              <a:gd name="T43" fmla="*/ 2147483646 h 232"/>
              <a:gd name="T44" fmla="*/ 2147483646 w 288"/>
              <a:gd name="T45" fmla="*/ 2147483646 h 232"/>
              <a:gd name="T46" fmla="*/ 2147483646 w 288"/>
              <a:gd name="T47" fmla="*/ 2147483646 h 232"/>
              <a:gd name="T48" fmla="*/ 2147483646 w 288"/>
              <a:gd name="T49" fmla="*/ 2147483646 h 232"/>
              <a:gd name="T50" fmla="*/ 2147483646 w 288"/>
              <a:gd name="T51" fmla="*/ 2147483646 h 232"/>
              <a:gd name="T52" fmla="*/ 2147483646 w 288"/>
              <a:gd name="T53" fmla="*/ 2147483646 h 232"/>
              <a:gd name="T54" fmla="*/ 2147483646 w 288"/>
              <a:gd name="T55" fmla="*/ 2147483646 h 232"/>
              <a:gd name="T56" fmla="*/ 2147483646 w 288"/>
              <a:gd name="T57" fmla="*/ 2147483646 h 232"/>
              <a:gd name="T58" fmla="*/ 2147483646 w 288"/>
              <a:gd name="T59" fmla="*/ 2147483646 h 232"/>
              <a:gd name="T60" fmla="*/ 2147483646 w 288"/>
              <a:gd name="T61" fmla="*/ 2147483646 h 232"/>
              <a:gd name="T62" fmla="*/ 2147483646 w 288"/>
              <a:gd name="T63" fmla="*/ 2147483646 h 232"/>
              <a:gd name="T64" fmla="*/ 2147483646 w 288"/>
              <a:gd name="T65" fmla="*/ 2147483646 h 232"/>
              <a:gd name="T66" fmla="*/ 2147483646 w 288"/>
              <a:gd name="T67" fmla="*/ 2147483646 h 232"/>
              <a:gd name="T68" fmla="*/ 2147483646 w 288"/>
              <a:gd name="T69" fmla="*/ 2147483646 h 232"/>
              <a:gd name="T70" fmla="*/ 2147483646 w 288"/>
              <a:gd name="T71" fmla="*/ 2147483646 h 232"/>
              <a:gd name="T72" fmla="*/ 2147483646 w 288"/>
              <a:gd name="T73" fmla="*/ 2147483646 h 232"/>
              <a:gd name="T74" fmla="*/ 2147483646 w 288"/>
              <a:gd name="T75" fmla="*/ 2147483646 h 23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288" h="232">
                <a:moveTo>
                  <a:pt x="144" y="0"/>
                </a:moveTo>
                <a:cubicBezTo>
                  <a:pt x="64" y="0"/>
                  <a:pt x="0" y="52"/>
                  <a:pt x="0" y="116"/>
                </a:cubicBezTo>
                <a:cubicBezTo>
                  <a:pt x="0" y="152"/>
                  <a:pt x="14" y="160"/>
                  <a:pt x="33" y="160"/>
                </a:cubicBezTo>
                <a:cubicBezTo>
                  <a:pt x="49" y="160"/>
                  <a:pt x="67" y="154"/>
                  <a:pt x="84" y="154"/>
                </a:cubicBezTo>
                <a:cubicBezTo>
                  <a:pt x="95" y="154"/>
                  <a:pt x="105" y="157"/>
                  <a:pt x="112" y="165"/>
                </a:cubicBezTo>
                <a:cubicBezTo>
                  <a:pt x="135" y="189"/>
                  <a:pt x="64" y="232"/>
                  <a:pt x="144" y="232"/>
                </a:cubicBezTo>
                <a:cubicBezTo>
                  <a:pt x="224" y="232"/>
                  <a:pt x="288" y="180"/>
                  <a:pt x="288" y="116"/>
                </a:cubicBezTo>
                <a:cubicBezTo>
                  <a:pt x="288" y="52"/>
                  <a:pt x="224" y="0"/>
                  <a:pt x="144" y="0"/>
                </a:cubicBezTo>
                <a:close/>
                <a:moveTo>
                  <a:pt x="60" y="104"/>
                </a:moveTo>
                <a:cubicBezTo>
                  <a:pt x="49" y="104"/>
                  <a:pt x="40" y="95"/>
                  <a:pt x="40" y="84"/>
                </a:cubicBezTo>
                <a:cubicBezTo>
                  <a:pt x="40" y="73"/>
                  <a:pt x="49" y="64"/>
                  <a:pt x="60" y="64"/>
                </a:cubicBezTo>
                <a:cubicBezTo>
                  <a:pt x="71" y="64"/>
                  <a:pt x="80" y="73"/>
                  <a:pt x="80" y="84"/>
                </a:cubicBezTo>
                <a:cubicBezTo>
                  <a:pt x="80" y="95"/>
                  <a:pt x="71" y="104"/>
                  <a:pt x="60" y="104"/>
                </a:cubicBezTo>
                <a:close/>
                <a:moveTo>
                  <a:pt x="116" y="64"/>
                </a:moveTo>
                <a:cubicBezTo>
                  <a:pt x="105" y="64"/>
                  <a:pt x="96" y="55"/>
                  <a:pt x="96" y="44"/>
                </a:cubicBezTo>
                <a:cubicBezTo>
                  <a:pt x="96" y="33"/>
                  <a:pt x="105" y="24"/>
                  <a:pt x="116" y="24"/>
                </a:cubicBezTo>
                <a:cubicBezTo>
                  <a:pt x="127" y="24"/>
                  <a:pt x="136" y="33"/>
                  <a:pt x="136" y="44"/>
                </a:cubicBezTo>
                <a:cubicBezTo>
                  <a:pt x="136" y="55"/>
                  <a:pt x="127" y="64"/>
                  <a:pt x="116" y="64"/>
                </a:cubicBezTo>
                <a:close/>
                <a:moveTo>
                  <a:pt x="164" y="216"/>
                </a:moveTo>
                <a:cubicBezTo>
                  <a:pt x="149" y="216"/>
                  <a:pt x="136" y="207"/>
                  <a:pt x="136" y="196"/>
                </a:cubicBezTo>
                <a:cubicBezTo>
                  <a:pt x="136" y="185"/>
                  <a:pt x="149" y="176"/>
                  <a:pt x="164" y="176"/>
                </a:cubicBezTo>
                <a:cubicBezTo>
                  <a:pt x="179" y="176"/>
                  <a:pt x="192" y="185"/>
                  <a:pt x="192" y="196"/>
                </a:cubicBezTo>
                <a:cubicBezTo>
                  <a:pt x="192" y="207"/>
                  <a:pt x="179" y="216"/>
                  <a:pt x="164" y="216"/>
                </a:cubicBezTo>
                <a:close/>
                <a:moveTo>
                  <a:pt x="172" y="64"/>
                </a:moveTo>
                <a:cubicBezTo>
                  <a:pt x="161" y="64"/>
                  <a:pt x="152" y="55"/>
                  <a:pt x="152" y="44"/>
                </a:cubicBezTo>
                <a:cubicBezTo>
                  <a:pt x="152" y="33"/>
                  <a:pt x="161" y="24"/>
                  <a:pt x="172" y="24"/>
                </a:cubicBezTo>
                <a:cubicBezTo>
                  <a:pt x="183" y="24"/>
                  <a:pt x="192" y="33"/>
                  <a:pt x="192" y="44"/>
                </a:cubicBezTo>
                <a:cubicBezTo>
                  <a:pt x="192" y="55"/>
                  <a:pt x="183" y="64"/>
                  <a:pt x="172" y="64"/>
                </a:cubicBezTo>
                <a:close/>
                <a:moveTo>
                  <a:pt x="208" y="76"/>
                </a:moveTo>
                <a:cubicBezTo>
                  <a:pt x="208" y="65"/>
                  <a:pt x="217" y="56"/>
                  <a:pt x="228" y="56"/>
                </a:cubicBezTo>
                <a:cubicBezTo>
                  <a:pt x="239" y="56"/>
                  <a:pt x="248" y="65"/>
                  <a:pt x="248" y="76"/>
                </a:cubicBezTo>
                <a:cubicBezTo>
                  <a:pt x="248" y="87"/>
                  <a:pt x="239" y="96"/>
                  <a:pt x="228" y="96"/>
                </a:cubicBezTo>
                <a:cubicBezTo>
                  <a:pt x="217" y="96"/>
                  <a:pt x="208" y="87"/>
                  <a:pt x="208" y="76"/>
                </a:cubicBezTo>
                <a:close/>
                <a:moveTo>
                  <a:pt x="264" y="132"/>
                </a:moveTo>
                <a:cubicBezTo>
                  <a:pt x="264" y="143"/>
                  <a:pt x="255" y="152"/>
                  <a:pt x="244" y="152"/>
                </a:cubicBezTo>
                <a:cubicBezTo>
                  <a:pt x="233" y="152"/>
                  <a:pt x="224" y="143"/>
                  <a:pt x="224" y="132"/>
                </a:cubicBezTo>
                <a:cubicBezTo>
                  <a:pt x="224" y="121"/>
                  <a:pt x="233" y="112"/>
                  <a:pt x="244" y="112"/>
                </a:cubicBezTo>
                <a:cubicBezTo>
                  <a:pt x="255" y="112"/>
                  <a:pt x="264" y="121"/>
                  <a:pt x="264" y="132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anchor="ctr">
            <a:normAutofit/>
          </a:bodyPr>
          <a:lstStyle/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63855" y="6184900"/>
            <a:ext cx="4842510" cy="3067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注：为便于统计，本报告活跃用户指标选取</a:t>
            </a:r>
            <a:r>
              <a:rPr lang="en-US" altLang="zh-CN" sz="1400" b="1" dirty="0" smtClean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2020</a:t>
            </a:r>
            <a:r>
              <a:rPr lang="zh-CN" altLang="en-US" sz="1400" b="1" dirty="0" smtClean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</a:t>
            </a:r>
            <a:r>
              <a:rPr lang="en-US" altLang="zh-CN" sz="1400" b="1" dirty="0" smtClean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6</a:t>
            </a:r>
            <a:r>
              <a:rPr lang="zh-CN" altLang="en-US" sz="1400" b="1" dirty="0" smtClean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月份</a:t>
            </a:r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0659" y="1826649"/>
            <a:ext cx="5650177" cy="393240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851" y="1828887"/>
            <a:ext cx="5608226" cy="392857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344023" y="448348"/>
            <a:ext cx="29642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二、</a:t>
            </a:r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用户数据</a:t>
            </a:r>
            <a:endParaRPr lang="en-US" altLang="zh-CN" sz="3600" b="1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344022" y="1174486"/>
            <a:ext cx="91772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2.3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康爱多掌上药店：活跃人数为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9.8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万人 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25-30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岁使用最多</a:t>
            </a:r>
            <a:endParaRPr lang="zh-CN" altLang="en-US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28" name="KSO_Shape"/>
          <p:cNvSpPr/>
          <p:nvPr>
            <p:custDataLst>
              <p:tags r:id="rId2"/>
            </p:custDataLst>
          </p:nvPr>
        </p:nvSpPr>
        <p:spPr bwMode="auto">
          <a:xfrm flipH="1">
            <a:off x="10426114" y="5040153"/>
            <a:ext cx="574128" cy="461216"/>
          </a:xfrm>
          <a:custGeom>
            <a:avLst/>
            <a:gdLst>
              <a:gd name="T0" fmla="*/ 2147483646 w 288"/>
              <a:gd name="T1" fmla="*/ 0 h 232"/>
              <a:gd name="T2" fmla="*/ 0 w 288"/>
              <a:gd name="T3" fmla="*/ 2147483646 h 232"/>
              <a:gd name="T4" fmla="*/ 2147483646 w 288"/>
              <a:gd name="T5" fmla="*/ 2147483646 h 232"/>
              <a:gd name="T6" fmla="*/ 2147483646 w 288"/>
              <a:gd name="T7" fmla="*/ 2147483646 h 232"/>
              <a:gd name="T8" fmla="*/ 2147483646 w 288"/>
              <a:gd name="T9" fmla="*/ 2147483646 h 232"/>
              <a:gd name="T10" fmla="*/ 2147483646 w 288"/>
              <a:gd name="T11" fmla="*/ 2147483646 h 232"/>
              <a:gd name="T12" fmla="*/ 2147483646 w 288"/>
              <a:gd name="T13" fmla="*/ 2147483646 h 232"/>
              <a:gd name="T14" fmla="*/ 2147483646 w 288"/>
              <a:gd name="T15" fmla="*/ 0 h 232"/>
              <a:gd name="T16" fmla="*/ 2147483646 w 288"/>
              <a:gd name="T17" fmla="*/ 2147483646 h 232"/>
              <a:gd name="T18" fmla="*/ 2147483646 w 288"/>
              <a:gd name="T19" fmla="*/ 2147483646 h 232"/>
              <a:gd name="T20" fmla="*/ 2147483646 w 288"/>
              <a:gd name="T21" fmla="*/ 2147483646 h 232"/>
              <a:gd name="T22" fmla="*/ 2147483646 w 288"/>
              <a:gd name="T23" fmla="*/ 2147483646 h 232"/>
              <a:gd name="T24" fmla="*/ 2147483646 w 288"/>
              <a:gd name="T25" fmla="*/ 2147483646 h 232"/>
              <a:gd name="T26" fmla="*/ 2147483646 w 288"/>
              <a:gd name="T27" fmla="*/ 2147483646 h 232"/>
              <a:gd name="T28" fmla="*/ 2147483646 w 288"/>
              <a:gd name="T29" fmla="*/ 2147483646 h 232"/>
              <a:gd name="T30" fmla="*/ 2147483646 w 288"/>
              <a:gd name="T31" fmla="*/ 2147483646 h 232"/>
              <a:gd name="T32" fmla="*/ 2147483646 w 288"/>
              <a:gd name="T33" fmla="*/ 2147483646 h 232"/>
              <a:gd name="T34" fmla="*/ 2147483646 w 288"/>
              <a:gd name="T35" fmla="*/ 2147483646 h 232"/>
              <a:gd name="T36" fmla="*/ 2147483646 w 288"/>
              <a:gd name="T37" fmla="*/ 2147483646 h 232"/>
              <a:gd name="T38" fmla="*/ 2147483646 w 288"/>
              <a:gd name="T39" fmla="*/ 2147483646 h 232"/>
              <a:gd name="T40" fmla="*/ 2147483646 w 288"/>
              <a:gd name="T41" fmla="*/ 2147483646 h 232"/>
              <a:gd name="T42" fmla="*/ 2147483646 w 288"/>
              <a:gd name="T43" fmla="*/ 2147483646 h 232"/>
              <a:gd name="T44" fmla="*/ 2147483646 w 288"/>
              <a:gd name="T45" fmla="*/ 2147483646 h 232"/>
              <a:gd name="T46" fmla="*/ 2147483646 w 288"/>
              <a:gd name="T47" fmla="*/ 2147483646 h 232"/>
              <a:gd name="T48" fmla="*/ 2147483646 w 288"/>
              <a:gd name="T49" fmla="*/ 2147483646 h 232"/>
              <a:gd name="T50" fmla="*/ 2147483646 w 288"/>
              <a:gd name="T51" fmla="*/ 2147483646 h 232"/>
              <a:gd name="T52" fmla="*/ 2147483646 w 288"/>
              <a:gd name="T53" fmla="*/ 2147483646 h 232"/>
              <a:gd name="T54" fmla="*/ 2147483646 w 288"/>
              <a:gd name="T55" fmla="*/ 2147483646 h 232"/>
              <a:gd name="T56" fmla="*/ 2147483646 w 288"/>
              <a:gd name="T57" fmla="*/ 2147483646 h 232"/>
              <a:gd name="T58" fmla="*/ 2147483646 w 288"/>
              <a:gd name="T59" fmla="*/ 2147483646 h 232"/>
              <a:gd name="T60" fmla="*/ 2147483646 w 288"/>
              <a:gd name="T61" fmla="*/ 2147483646 h 232"/>
              <a:gd name="T62" fmla="*/ 2147483646 w 288"/>
              <a:gd name="T63" fmla="*/ 2147483646 h 232"/>
              <a:gd name="T64" fmla="*/ 2147483646 w 288"/>
              <a:gd name="T65" fmla="*/ 2147483646 h 232"/>
              <a:gd name="T66" fmla="*/ 2147483646 w 288"/>
              <a:gd name="T67" fmla="*/ 2147483646 h 232"/>
              <a:gd name="T68" fmla="*/ 2147483646 w 288"/>
              <a:gd name="T69" fmla="*/ 2147483646 h 232"/>
              <a:gd name="T70" fmla="*/ 2147483646 w 288"/>
              <a:gd name="T71" fmla="*/ 2147483646 h 232"/>
              <a:gd name="T72" fmla="*/ 2147483646 w 288"/>
              <a:gd name="T73" fmla="*/ 2147483646 h 232"/>
              <a:gd name="T74" fmla="*/ 2147483646 w 288"/>
              <a:gd name="T75" fmla="*/ 2147483646 h 23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288" h="232">
                <a:moveTo>
                  <a:pt x="144" y="0"/>
                </a:moveTo>
                <a:cubicBezTo>
                  <a:pt x="64" y="0"/>
                  <a:pt x="0" y="52"/>
                  <a:pt x="0" y="116"/>
                </a:cubicBezTo>
                <a:cubicBezTo>
                  <a:pt x="0" y="152"/>
                  <a:pt x="14" y="160"/>
                  <a:pt x="33" y="160"/>
                </a:cubicBezTo>
                <a:cubicBezTo>
                  <a:pt x="49" y="160"/>
                  <a:pt x="67" y="154"/>
                  <a:pt x="84" y="154"/>
                </a:cubicBezTo>
                <a:cubicBezTo>
                  <a:pt x="95" y="154"/>
                  <a:pt x="105" y="157"/>
                  <a:pt x="112" y="165"/>
                </a:cubicBezTo>
                <a:cubicBezTo>
                  <a:pt x="135" y="189"/>
                  <a:pt x="64" y="232"/>
                  <a:pt x="144" y="232"/>
                </a:cubicBezTo>
                <a:cubicBezTo>
                  <a:pt x="224" y="232"/>
                  <a:pt x="288" y="180"/>
                  <a:pt x="288" y="116"/>
                </a:cubicBezTo>
                <a:cubicBezTo>
                  <a:pt x="288" y="52"/>
                  <a:pt x="224" y="0"/>
                  <a:pt x="144" y="0"/>
                </a:cubicBezTo>
                <a:close/>
                <a:moveTo>
                  <a:pt x="60" y="104"/>
                </a:moveTo>
                <a:cubicBezTo>
                  <a:pt x="49" y="104"/>
                  <a:pt x="40" y="95"/>
                  <a:pt x="40" y="84"/>
                </a:cubicBezTo>
                <a:cubicBezTo>
                  <a:pt x="40" y="73"/>
                  <a:pt x="49" y="64"/>
                  <a:pt x="60" y="64"/>
                </a:cubicBezTo>
                <a:cubicBezTo>
                  <a:pt x="71" y="64"/>
                  <a:pt x="80" y="73"/>
                  <a:pt x="80" y="84"/>
                </a:cubicBezTo>
                <a:cubicBezTo>
                  <a:pt x="80" y="95"/>
                  <a:pt x="71" y="104"/>
                  <a:pt x="60" y="104"/>
                </a:cubicBezTo>
                <a:close/>
                <a:moveTo>
                  <a:pt x="116" y="64"/>
                </a:moveTo>
                <a:cubicBezTo>
                  <a:pt x="105" y="64"/>
                  <a:pt x="96" y="55"/>
                  <a:pt x="96" y="44"/>
                </a:cubicBezTo>
                <a:cubicBezTo>
                  <a:pt x="96" y="33"/>
                  <a:pt x="105" y="24"/>
                  <a:pt x="116" y="24"/>
                </a:cubicBezTo>
                <a:cubicBezTo>
                  <a:pt x="127" y="24"/>
                  <a:pt x="136" y="33"/>
                  <a:pt x="136" y="44"/>
                </a:cubicBezTo>
                <a:cubicBezTo>
                  <a:pt x="136" y="55"/>
                  <a:pt x="127" y="64"/>
                  <a:pt x="116" y="64"/>
                </a:cubicBezTo>
                <a:close/>
                <a:moveTo>
                  <a:pt x="164" y="216"/>
                </a:moveTo>
                <a:cubicBezTo>
                  <a:pt x="149" y="216"/>
                  <a:pt x="136" y="207"/>
                  <a:pt x="136" y="196"/>
                </a:cubicBezTo>
                <a:cubicBezTo>
                  <a:pt x="136" y="185"/>
                  <a:pt x="149" y="176"/>
                  <a:pt x="164" y="176"/>
                </a:cubicBezTo>
                <a:cubicBezTo>
                  <a:pt x="179" y="176"/>
                  <a:pt x="192" y="185"/>
                  <a:pt x="192" y="196"/>
                </a:cubicBezTo>
                <a:cubicBezTo>
                  <a:pt x="192" y="207"/>
                  <a:pt x="179" y="216"/>
                  <a:pt x="164" y="216"/>
                </a:cubicBezTo>
                <a:close/>
                <a:moveTo>
                  <a:pt x="172" y="64"/>
                </a:moveTo>
                <a:cubicBezTo>
                  <a:pt x="161" y="64"/>
                  <a:pt x="152" y="55"/>
                  <a:pt x="152" y="44"/>
                </a:cubicBezTo>
                <a:cubicBezTo>
                  <a:pt x="152" y="33"/>
                  <a:pt x="161" y="24"/>
                  <a:pt x="172" y="24"/>
                </a:cubicBezTo>
                <a:cubicBezTo>
                  <a:pt x="183" y="24"/>
                  <a:pt x="192" y="33"/>
                  <a:pt x="192" y="44"/>
                </a:cubicBezTo>
                <a:cubicBezTo>
                  <a:pt x="192" y="55"/>
                  <a:pt x="183" y="64"/>
                  <a:pt x="172" y="64"/>
                </a:cubicBezTo>
                <a:close/>
                <a:moveTo>
                  <a:pt x="208" y="76"/>
                </a:moveTo>
                <a:cubicBezTo>
                  <a:pt x="208" y="65"/>
                  <a:pt x="217" y="56"/>
                  <a:pt x="228" y="56"/>
                </a:cubicBezTo>
                <a:cubicBezTo>
                  <a:pt x="239" y="56"/>
                  <a:pt x="248" y="65"/>
                  <a:pt x="248" y="76"/>
                </a:cubicBezTo>
                <a:cubicBezTo>
                  <a:pt x="248" y="87"/>
                  <a:pt x="239" y="96"/>
                  <a:pt x="228" y="96"/>
                </a:cubicBezTo>
                <a:cubicBezTo>
                  <a:pt x="217" y="96"/>
                  <a:pt x="208" y="87"/>
                  <a:pt x="208" y="76"/>
                </a:cubicBezTo>
                <a:close/>
                <a:moveTo>
                  <a:pt x="264" y="132"/>
                </a:moveTo>
                <a:cubicBezTo>
                  <a:pt x="264" y="143"/>
                  <a:pt x="255" y="152"/>
                  <a:pt x="244" y="152"/>
                </a:cubicBezTo>
                <a:cubicBezTo>
                  <a:pt x="233" y="152"/>
                  <a:pt x="224" y="143"/>
                  <a:pt x="224" y="132"/>
                </a:cubicBezTo>
                <a:cubicBezTo>
                  <a:pt x="224" y="121"/>
                  <a:pt x="233" y="112"/>
                  <a:pt x="244" y="112"/>
                </a:cubicBezTo>
                <a:cubicBezTo>
                  <a:pt x="255" y="112"/>
                  <a:pt x="264" y="121"/>
                  <a:pt x="264" y="132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anchor="ctr">
            <a:normAutofit/>
          </a:bodyPr>
          <a:lstStyle/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63855" y="6184900"/>
            <a:ext cx="4842510" cy="3067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注：为便于统计，本报告活跃用户指标选取</a:t>
            </a:r>
            <a:r>
              <a:rPr lang="en-US" altLang="zh-CN" sz="1400" b="1" dirty="0" smtClean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2020</a:t>
            </a:r>
            <a:r>
              <a:rPr lang="zh-CN" altLang="en-US" sz="1400" b="1" dirty="0" smtClean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</a:t>
            </a:r>
            <a:r>
              <a:rPr lang="en-US" altLang="zh-CN" sz="1400" b="1" dirty="0" smtClean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6</a:t>
            </a:r>
            <a:r>
              <a:rPr lang="zh-CN" altLang="en-US" sz="1400" b="1" dirty="0" smtClean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月份</a:t>
            </a:r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1879" y="1825934"/>
            <a:ext cx="5687737" cy="39338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187" y="1833500"/>
            <a:ext cx="5645554" cy="3919344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344023" y="448348"/>
            <a:ext cx="29642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二、</a:t>
            </a:r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用户数据</a:t>
            </a:r>
            <a:endParaRPr lang="en-US" altLang="zh-CN" sz="3600" b="1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344023" y="1174485"/>
            <a:ext cx="82397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2.4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健客网上药店：活跃人数为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3.66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万人 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25-30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岁使用最多</a:t>
            </a:r>
            <a:endParaRPr lang="zh-CN" altLang="en-US" sz="2400" b="1" dirty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28" name="KSO_Shape"/>
          <p:cNvSpPr/>
          <p:nvPr>
            <p:custDataLst>
              <p:tags r:id="rId2"/>
            </p:custDataLst>
          </p:nvPr>
        </p:nvSpPr>
        <p:spPr bwMode="auto">
          <a:xfrm flipH="1">
            <a:off x="10426114" y="5040153"/>
            <a:ext cx="574128" cy="461216"/>
          </a:xfrm>
          <a:custGeom>
            <a:avLst/>
            <a:gdLst>
              <a:gd name="T0" fmla="*/ 2147483646 w 288"/>
              <a:gd name="T1" fmla="*/ 0 h 232"/>
              <a:gd name="T2" fmla="*/ 0 w 288"/>
              <a:gd name="T3" fmla="*/ 2147483646 h 232"/>
              <a:gd name="T4" fmla="*/ 2147483646 w 288"/>
              <a:gd name="T5" fmla="*/ 2147483646 h 232"/>
              <a:gd name="T6" fmla="*/ 2147483646 w 288"/>
              <a:gd name="T7" fmla="*/ 2147483646 h 232"/>
              <a:gd name="T8" fmla="*/ 2147483646 w 288"/>
              <a:gd name="T9" fmla="*/ 2147483646 h 232"/>
              <a:gd name="T10" fmla="*/ 2147483646 w 288"/>
              <a:gd name="T11" fmla="*/ 2147483646 h 232"/>
              <a:gd name="T12" fmla="*/ 2147483646 w 288"/>
              <a:gd name="T13" fmla="*/ 2147483646 h 232"/>
              <a:gd name="T14" fmla="*/ 2147483646 w 288"/>
              <a:gd name="T15" fmla="*/ 0 h 232"/>
              <a:gd name="T16" fmla="*/ 2147483646 w 288"/>
              <a:gd name="T17" fmla="*/ 2147483646 h 232"/>
              <a:gd name="T18" fmla="*/ 2147483646 w 288"/>
              <a:gd name="T19" fmla="*/ 2147483646 h 232"/>
              <a:gd name="T20" fmla="*/ 2147483646 w 288"/>
              <a:gd name="T21" fmla="*/ 2147483646 h 232"/>
              <a:gd name="T22" fmla="*/ 2147483646 w 288"/>
              <a:gd name="T23" fmla="*/ 2147483646 h 232"/>
              <a:gd name="T24" fmla="*/ 2147483646 w 288"/>
              <a:gd name="T25" fmla="*/ 2147483646 h 232"/>
              <a:gd name="T26" fmla="*/ 2147483646 w 288"/>
              <a:gd name="T27" fmla="*/ 2147483646 h 232"/>
              <a:gd name="T28" fmla="*/ 2147483646 w 288"/>
              <a:gd name="T29" fmla="*/ 2147483646 h 232"/>
              <a:gd name="T30" fmla="*/ 2147483646 w 288"/>
              <a:gd name="T31" fmla="*/ 2147483646 h 232"/>
              <a:gd name="T32" fmla="*/ 2147483646 w 288"/>
              <a:gd name="T33" fmla="*/ 2147483646 h 232"/>
              <a:gd name="T34" fmla="*/ 2147483646 w 288"/>
              <a:gd name="T35" fmla="*/ 2147483646 h 232"/>
              <a:gd name="T36" fmla="*/ 2147483646 w 288"/>
              <a:gd name="T37" fmla="*/ 2147483646 h 232"/>
              <a:gd name="T38" fmla="*/ 2147483646 w 288"/>
              <a:gd name="T39" fmla="*/ 2147483646 h 232"/>
              <a:gd name="T40" fmla="*/ 2147483646 w 288"/>
              <a:gd name="T41" fmla="*/ 2147483646 h 232"/>
              <a:gd name="T42" fmla="*/ 2147483646 w 288"/>
              <a:gd name="T43" fmla="*/ 2147483646 h 232"/>
              <a:gd name="T44" fmla="*/ 2147483646 w 288"/>
              <a:gd name="T45" fmla="*/ 2147483646 h 232"/>
              <a:gd name="T46" fmla="*/ 2147483646 w 288"/>
              <a:gd name="T47" fmla="*/ 2147483646 h 232"/>
              <a:gd name="T48" fmla="*/ 2147483646 w 288"/>
              <a:gd name="T49" fmla="*/ 2147483646 h 232"/>
              <a:gd name="T50" fmla="*/ 2147483646 w 288"/>
              <a:gd name="T51" fmla="*/ 2147483646 h 232"/>
              <a:gd name="T52" fmla="*/ 2147483646 w 288"/>
              <a:gd name="T53" fmla="*/ 2147483646 h 232"/>
              <a:gd name="T54" fmla="*/ 2147483646 w 288"/>
              <a:gd name="T55" fmla="*/ 2147483646 h 232"/>
              <a:gd name="T56" fmla="*/ 2147483646 w 288"/>
              <a:gd name="T57" fmla="*/ 2147483646 h 232"/>
              <a:gd name="T58" fmla="*/ 2147483646 w 288"/>
              <a:gd name="T59" fmla="*/ 2147483646 h 232"/>
              <a:gd name="T60" fmla="*/ 2147483646 w 288"/>
              <a:gd name="T61" fmla="*/ 2147483646 h 232"/>
              <a:gd name="T62" fmla="*/ 2147483646 w 288"/>
              <a:gd name="T63" fmla="*/ 2147483646 h 232"/>
              <a:gd name="T64" fmla="*/ 2147483646 w 288"/>
              <a:gd name="T65" fmla="*/ 2147483646 h 232"/>
              <a:gd name="T66" fmla="*/ 2147483646 w 288"/>
              <a:gd name="T67" fmla="*/ 2147483646 h 232"/>
              <a:gd name="T68" fmla="*/ 2147483646 w 288"/>
              <a:gd name="T69" fmla="*/ 2147483646 h 232"/>
              <a:gd name="T70" fmla="*/ 2147483646 w 288"/>
              <a:gd name="T71" fmla="*/ 2147483646 h 232"/>
              <a:gd name="T72" fmla="*/ 2147483646 w 288"/>
              <a:gd name="T73" fmla="*/ 2147483646 h 232"/>
              <a:gd name="T74" fmla="*/ 2147483646 w 288"/>
              <a:gd name="T75" fmla="*/ 2147483646 h 23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288" h="232">
                <a:moveTo>
                  <a:pt x="144" y="0"/>
                </a:moveTo>
                <a:cubicBezTo>
                  <a:pt x="64" y="0"/>
                  <a:pt x="0" y="52"/>
                  <a:pt x="0" y="116"/>
                </a:cubicBezTo>
                <a:cubicBezTo>
                  <a:pt x="0" y="152"/>
                  <a:pt x="14" y="160"/>
                  <a:pt x="33" y="160"/>
                </a:cubicBezTo>
                <a:cubicBezTo>
                  <a:pt x="49" y="160"/>
                  <a:pt x="67" y="154"/>
                  <a:pt x="84" y="154"/>
                </a:cubicBezTo>
                <a:cubicBezTo>
                  <a:pt x="95" y="154"/>
                  <a:pt x="105" y="157"/>
                  <a:pt x="112" y="165"/>
                </a:cubicBezTo>
                <a:cubicBezTo>
                  <a:pt x="135" y="189"/>
                  <a:pt x="64" y="232"/>
                  <a:pt x="144" y="232"/>
                </a:cubicBezTo>
                <a:cubicBezTo>
                  <a:pt x="224" y="232"/>
                  <a:pt x="288" y="180"/>
                  <a:pt x="288" y="116"/>
                </a:cubicBezTo>
                <a:cubicBezTo>
                  <a:pt x="288" y="52"/>
                  <a:pt x="224" y="0"/>
                  <a:pt x="144" y="0"/>
                </a:cubicBezTo>
                <a:close/>
                <a:moveTo>
                  <a:pt x="60" y="104"/>
                </a:moveTo>
                <a:cubicBezTo>
                  <a:pt x="49" y="104"/>
                  <a:pt x="40" y="95"/>
                  <a:pt x="40" y="84"/>
                </a:cubicBezTo>
                <a:cubicBezTo>
                  <a:pt x="40" y="73"/>
                  <a:pt x="49" y="64"/>
                  <a:pt x="60" y="64"/>
                </a:cubicBezTo>
                <a:cubicBezTo>
                  <a:pt x="71" y="64"/>
                  <a:pt x="80" y="73"/>
                  <a:pt x="80" y="84"/>
                </a:cubicBezTo>
                <a:cubicBezTo>
                  <a:pt x="80" y="95"/>
                  <a:pt x="71" y="104"/>
                  <a:pt x="60" y="104"/>
                </a:cubicBezTo>
                <a:close/>
                <a:moveTo>
                  <a:pt x="116" y="64"/>
                </a:moveTo>
                <a:cubicBezTo>
                  <a:pt x="105" y="64"/>
                  <a:pt x="96" y="55"/>
                  <a:pt x="96" y="44"/>
                </a:cubicBezTo>
                <a:cubicBezTo>
                  <a:pt x="96" y="33"/>
                  <a:pt x="105" y="24"/>
                  <a:pt x="116" y="24"/>
                </a:cubicBezTo>
                <a:cubicBezTo>
                  <a:pt x="127" y="24"/>
                  <a:pt x="136" y="33"/>
                  <a:pt x="136" y="44"/>
                </a:cubicBezTo>
                <a:cubicBezTo>
                  <a:pt x="136" y="55"/>
                  <a:pt x="127" y="64"/>
                  <a:pt x="116" y="64"/>
                </a:cubicBezTo>
                <a:close/>
                <a:moveTo>
                  <a:pt x="164" y="216"/>
                </a:moveTo>
                <a:cubicBezTo>
                  <a:pt x="149" y="216"/>
                  <a:pt x="136" y="207"/>
                  <a:pt x="136" y="196"/>
                </a:cubicBezTo>
                <a:cubicBezTo>
                  <a:pt x="136" y="185"/>
                  <a:pt x="149" y="176"/>
                  <a:pt x="164" y="176"/>
                </a:cubicBezTo>
                <a:cubicBezTo>
                  <a:pt x="179" y="176"/>
                  <a:pt x="192" y="185"/>
                  <a:pt x="192" y="196"/>
                </a:cubicBezTo>
                <a:cubicBezTo>
                  <a:pt x="192" y="207"/>
                  <a:pt x="179" y="216"/>
                  <a:pt x="164" y="216"/>
                </a:cubicBezTo>
                <a:close/>
                <a:moveTo>
                  <a:pt x="172" y="64"/>
                </a:moveTo>
                <a:cubicBezTo>
                  <a:pt x="161" y="64"/>
                  <a:pt x="152" y="55"/>
                  <a:pt x="152" y="44"/>
                </a:cubicBezTo>
                <a:cubicBezTo>
                  <a:pt x="152" y="33"/>
                  <a:pt x="161" y="24"/>
                  <a:pt x="172" y="24"/>
                </a:cubicBezTo>
                <a:cubicBezTo>
                  <a:pt x="183" y="24"/>
                  <a:pt x="192" y="33"/>
                  <a:pt x="192" y="44"/>
                </a:cubicBezTo>
                <a:cubicBezTo>
                  <a:pt x="192" y="55"/>
                  <a:pt x="183" y="64"/>
                  <a:pt x="172" y="64"/>
                </a:cubicBezTo>
                <a:close/>
                <a:moveTo>
                  <a:pt x="208" y="76"/>
                </a:moveTo>
                <a:cubicBezTo>
                  <a:pt x="208" y="65"/>
                  <a:pt x="217" y="56"/>
                  <a:pt x="228" y="56"/>
                </a:cubicBezTo>
                <a:cubicBezTo>
                  <a:pt x="239" y="56"/>
                  <a:pt x="248" y="65"/>
                  <a:pt x="248" y="76"/>
                </a:cubicBezTo>
                <a:cubicBezTo>
                  <a:pt x="248" y="87"/>
                  <a:pt x="239" y="96"/>
                  <a:pt x="228" y="96"/>
                </a:cubicBezTo>
                <a:cubicBezTo>
                  <a:pt x="217" y="96"/>
                  <a:pt x="208" y="87"/>
                  <a:pt x="208" y="76"/>
                </a:cubicBezTo>
                <a:close/>
                <a:moveTo>
                  <a:pt x="264" y="132"/>
                </a:moveTo>
                <a:cubicBezTo>
                  <a:pt x="264" y="143"/>
                  <a:pt x="255" y="152"/>
                  <a:pt x="244" y="152"/>
                </a:cubicBezTo>
                <a:cubicBezTo>
                  <a:pt x="233" y="152"/>
                  <a:pt x="224" y="143"/>
                  <a:pt x="224" y="132"/>
                </a:cubicBezTo>
                <a:cubicBezTo>
                  <a:pt x="224" y="121"/>
                  <a:pt x="233" y="112"/>
                  <a:pt x="244" y="112"/>
                </a:cubicBezTo>
                <a:cubicBezTo>
                  <a:pt x="255" y="112"/>
                  <a:pt x="264" y="121"/>
                  <a:pt x="264" y="132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anchor="ctr">
            <a:normAutofit/>
          </a:bodyPr>
          <a:lstStyle/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63855" y="6184900"/>
            <a:ext cx="4842510" cy="3067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注：为便于统计，本报告活跃用户指标选取</a:t>
            </a:r>
            <a:r>
              <a:rPr lang="en-US" altLang="zh-CN" sz="1400" b="1" dirty="0" smtClean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2020</a:t>
            </a:r>
            <a:r>
              <a:rPr lang="zh-CN" altLang="en-US" sz="1400" b="1" dirty="0" smtClean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</a:t>
            </a:r>
            <a:r>
              <a:rPr lang="en-US" altLang="zh-CN" sz="1400" b="1" dirty="0" smtClean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6</a:t>
            </a:r>
            <a:r>
              <a:rPr lang="zh-CN" altLang="en-US" sz="1400" b="1" dirty="0" smtClean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月份</a:t>
            </a:r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9007" y="1821017"/>
            <a:ext cx="5673480" cy="394367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762" y="1831007"/>
            <a:ext cx="5632404" cy="3924331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1728330" y="2226735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3389385" y="3887790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MH_Others_1"/>
          <p:cNvSpPr txBox="1"/>
          <p:nvPr>
            <p:custDataLst>
              <p:tags r:id="rId1"/>
            </p:custDataLst>
          </p:nvPr>
        </p:nvSpPr>
        <p:spPr>
          <a:xfrm>
            <a:off x="956892" y="2338881"/>
            <a:ext cx="3955467" cy="154307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三</a:t>
            </a:r>
            <a:endParaRPr lang="en-US" altLang="zh-CN" sz="4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规</a:t>
            </a:r>
            <a:r>
              <a:rPr lang="zh-CN" alt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上数据</a:t>
            </a:r>
            <a:endParaRPr lang="zh-CN" alt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58"/>
          <p:cNvSpPr txBox="1"/>
          <p:nvPr/>
        </p:nvSpPr>
        <p:spPr>
          <a:xfrm>
            <a:off x="4934727" y="1103160"/>
            <a:ext cx="5131435" cy="352711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l" eaLnBrk="1" hangingPunct="1">
              <a:lnSpc>
                <a:spcPct val="110000"/>
              </a:lnSpc>
              <a:buFont typeface="Wingdings" panose="05000000000000000000" pitchFamily="2" charset="2"/>
              <a:buNone/>
            </a:pPr>
            <a:endParaRPr lang="zh-CN" altLang="en-US" sz="2400" b="1" dirty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indent="-285750" algn="l" eaLnBrk="1" hangingPunct="1">
              <a:lnSpc>
                <a:spcPct val="110000"/>
              </a:lnSpc>
              <a:buFont typeface="Wingdings" panose="05000000000000000000" pitchFamily="2" charset="2"/>
              <a:buChar char="l"/>
            </a:pPr>
            <a:endParaRPr lang="en-US" altLang="zh-CN" sz="2400" b="1" dirty="0" smtClean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indent="-285750" algn="l" eaLnBrk="1" hangingPunct="1">
              <a:lnSpc>
                <a:spcPct val="110000"/>
              </a:lnSpc>
              <a:buFont typeface="Wingdings" panose="05000000000000000000" pitchFamily="2" charset="2"/>
              <a:buChar char="l"/>
            </a:pPr>
            <a:endParaRPr lang="en-US" altLang="zh-CN" sz="2400" b="1" dirty="0" smtClean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n"/>
            </a:pPr>
            <a:r>
              <a:rPr lang="en-US" altLang="zh-CN" sz="24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</a:t>
            </a:r>
            <a:r>
              <a:rPr lang="zh-CN" altLang="en-US" sz="24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药网财报数据</a:t>
            </a:r>
            <a:endParaRPr lang="en-US" altLang="zh-CN" sz="2400" b="1" dirty="0" smtClean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n"/>
            </a:pPr>
            <a:r>
              <a:rPr lang="zh-CN" altLang="en-US" sz="24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医药电商</a:t>
            </a:r>
            <a:r>
              <a:rPr lang="en-US" altLang="zh-CN" sz="24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“</a:t>
            </a:r>
            <a:r>
              <a:rPr lang="zh-CN" altLang="en-US" sz="24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千里马</a:t>
            </a:r>
            <a:r>
              <a:rPr lang="en-US" altLang="zh-CN" sz="24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”</a:t>
            </a:r>
            <a:r>
              <a:rPr lang="zh-CN" altLang="en-US" sz="24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数据</a:t>
            </a:r>
            <a:endParaRPr lang="en-US" altLang="zh-CN" sz="2400" b="1" dirty="0" smtClean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200000"/>
              </a:lnSpc>
            </a:pPr>
            <a:endParaRPr lang="en-US" altLang="zh-CN" sz="2400" b="1" dirty="0" smtClean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321445" y="211281"/>
            <a:ext cx="2964274" cy="7571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三、</a:t>
            </a:r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规上数据</a:t>
            </a:r>
            <a:endParaRPr lang="zh-CN" altLang="zh-CN" sz="3600" b="1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313050" y="911907"/>
            <a:ext cx="28184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3.1 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药网财报数据</a:t>
            </a:r>
            <a:endParaRPr lang="zh-CN" altLang="en-US" sz="2400" b="1" dirty="0" smtClean="0">
              <a:solidFill>
                <a:schemeClr val="accent1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9" name="Rectangle 10"/>
          <p:cNvSpPr>
            <a:spLocks noChangeArrowheads="1"/>
          </p:cNvSpPr>
          <p:nvPr/>
        </p:nvSpPr>
        <p:spPr bwMode="auto">
          <a:xfrm>
            <a:off x="638810" y="5711395"/>
            <a:ext cx="10647680" cy="81082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170" tIns="46990" rIns="90170" bIns="46990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1600" dirty="0">
              <a:solidFill>
                <a:srgbClr val="FF99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52475" y="5529996"/>
            <a:ext cx="1036510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sz="14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据网经社“电数宝” 电商大数据库显示， 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药网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Q3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净营收为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23.6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亿元，同比增长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112.8 %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。净亏损为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1.086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亿元，而去年同期净亏损为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1.233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亿元。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691" y="1646667"/>
            <a:ext cx="5912353" cy="358593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6884" y="1647063"/>
            <a:ext cx="5872367" cy="35735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椭圆 50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AutoShape 2" descr="http://img0.imgtn.bdimg.com/it/u=2162780498,294483088&amp;fm=27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AutoShape 7" descr="http://img4.imgtn.bdimg.com/it/u=2721805024,68536086&amp;fm=27&amp;gp=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AutoShape 9" descr="http://img4.imgtn.bdimg.com/it/u=2721805024,68536086&amp;fm=27&amp;gp=0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1296636" y="949322"/>
            <a:ext cx="54505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3.2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五家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千里马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总估值达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150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亿元 </a:t>
            </a:r>
            <a:endParaRPr lang="zh-CN" altLang="en-US" sz="24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305947" y="271503"/>
            <a:ext cx="2964274" cy="7571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三、</a:t>
            </a:r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规上数据</a:t>
            </a:r>
            <a:endParaRPr lang="zh-CN" altLang="zh-CN" sz="3600" b="1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" name="Group 20"/>
          <p:cNvGrpSpPr/>
          <p:nvPr/>
        </p:nvGrpSpPr>
        <p:grpSpPr bwMode="auto">
          <a:xfrm>
            <a:off x="364132" y="1637414"/>
            <a:ext cx="4369981" cy="4242404"/>
            <a:chOff x="0" y="0"/>
            <a:chExt cx="4590" cy="6875"/>
          </a:xfrm>
          <a:solidFill>
            <a:schemeClr val="accent1">
              <a:lumMod val="75000"/>
            </a:schemeClr>
          </a:solidFill>
        </p:grpSpPr>
        <p:grpSp>
          <p:nvGrpSpPr>
            <p:cNvPr id="4" name="组合 7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16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20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15" name="Rectangle 10"/>
            <p:cNvSpPr>
              <a:spLocks noChangeArrowheads="1"/>
            </p:cNvSpPr>
            <p:nvPr/>
          </p:nvSpPr>
          <p:spPr bwMode="auto">
            <a:xfrm>
              <a:off x="154" y="772"/>
              <a:ext cx="4189" cy="610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628634" y="1649116"/>
            <a:ext cx="367886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据网经社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“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电数宝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”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电商大数据库显示，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2020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年上半年医药电商千里马五家，分别为众友健康（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50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亿元）、健客（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39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亿元）、叮当快药（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36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亿元）、国药在线（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15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亿元）、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360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好药（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10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亿元），总估值为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150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亿元。</a:t>
            </a:r>
            <a:endParaRPr lang="zh-CN" altLang="en-US" sz="1400" b="1" dirty="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从所在地分部来看，北京最多占二家，兰州、上海与广州各占一家。</a:t>
            </a:r>
            <a:endParaRPr lang="en-US" altLang="zh-CN" sz="1400" b="1" dirty="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从成立时间来看，集中在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2007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至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2015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年。时间最长的成立十三年，最短的为五年。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zh-CN" altLang="en-US" sz="1400" b="1" dirty="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898" y="2266214"/>
            <a:ext cx="6436212" cy="2862186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1694463" y="2226735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3355518" y="3887790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MH_Others_1"/>
          <p:cNvSpPr txBox="1"/>
          <p:nvPr>
            <p:custDataLst>
              <p:tags r:id="rId1"/>
            </p:custDataLst>
          </p:nvPr>
        </p:nvSpPr>
        <p:spPr>
          <a:xfrm>
            <a:off x="856773" y="2395326"/>
            <a:ext cx="3955467" cy="154307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四</a:t>
            </a:r>
            <a:endParaRPr lang="en-US" altLang="zh-CN" sz="4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评级</a:t>
            </a:r>
            <a:r>
              <a:rPr lang="zh-CN" alt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数据</a:t>
            </a:r>
            <a:endParaRPr lang="zh-CN" alt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" name="TextBox 58"/>
          <p:cNvSpPr txBox="1">
            <a:spLocks noChangeArrowheads="1"/>
          </p:cNvSpPr>
          <p:nvPr/>
        </p:nvSpPr>
        <p:spPr bwMode="auto">
          <a:xfrm>
            <a:off x="4909627" y="1948964"/>
            <a:ext cx="5860641" cy="32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285750" indent="-285750">
              <a:lnSpc>
                <a:spcPct val="120000"/>
              </a:lnSpc>
              <a:spcBef>
                <a:spcPct val="0"/>
              </a:spcBef>
              <a:buFont typeface="Wingdings" panose="05000000000000000000" pitchFamily="2" charset="2"/>
              <a:buChar char="l"/>
              <a:defRPr>
                <a:solidFill>
                  <a:srgbClr val="FCFCFC"/>
                </a:solidFill>
                <a:latin typeface="微软雅黑 Light" panose="02010600030101010101" pitchFamily="34" charset="-122"/>
                <a:ea typeface="微软雅黑 Light" panose="02010600030101010101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2"/>
                </a:solidFill>
                <a:latin typeface="Arial" panose="020B0604020202020204" pitchFamily="34" charset="0"/>
                <a:ea typeface="仿宋_GB2312" panose="02010609030101010101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buNone/>
            </a:pPr>
            <a:endParaRPr lang="zh-CN" altLang="en-US" sz="2400" b="1" dirty="0" smtClean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n"/>
            </a:pPr>
            <a:r>
              <a:rPr lang="zh-CN" altLang="en-US" sz="24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医药电商五大“乱象”</a:t>
            </a:r>
            <a:endParaRPr lang="en-US" altLang="zh-CN" sz="2400" b="1" dirty="0" smtClean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n"/>
            </a:pPr>
            <a:r>
              <a:rPr lang="zh-CN" altLang="en-US" sz="24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医药电商综合评级案例</a:t>
            </a:r>
            <a:endParaRPr lang="en-US" altLang="zh-CN" sz="2400" b="1" dirty="0" smtClean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>
              <a:lnSpc>
                <a:spcPct val="200000"/>
              </a:lnSpc>
              <a:buNone/>
            </a:pPr>
            <a:endParaRPr lang="en-US" altLang="zh-CN" sz="2000" b="1" dirty="0" smtClean="0">
              <a:solidFill>
                <a:schemeClr val="tx1"/>
              </a:solidFill>
              <a:ea typeface="微软雅黑 Light" panose="02010600030101010101"/>
              <a:cs typeface="+mn-ea"/>
              <a:sym typeface="+mn-ea"/>
            </a:endParaRPr>
          </a:p>
          <a:p>
            <a:pPr marL="0" lvl="0" indent="0" algn="l">
              <a:lnSpc>
                <a:spcPct val="120000"/>
              </a:lnSpc>
              <a:buFont typeface="Wingdings" panose="05000000000000000000" charset="0"/>
              <a:buNone/>
            </a:pPr>
            <a:endParaRPr lang="en-US" altLang="zh-CN" sz="2000" b="1" dirty="0" smtClean="0">
              <a:solidFill>
                <a:schemeClr val="tx1"/>
              </a:solidFill>
              <a:ea typeface="微软雅黑 Light" panose="02010600030101010101"/>
              <a:cs typeface="+mn-ea"/>
              <a:sym typeface="+mn-ea"/>
            </a:endParaRPr>
          </a:p>
          <a:p>
            <a:pPr marL="0" lvl="0" indent="0" algn="l">
              <a:lnSpc>
                <a:spcPct val="120000"/>
              </a:lnSpc>
              <a:buFont typeface="Wingdings" panose="05000000000000000000" charset="0"/>
              <a:buNone/>
            </a:pPr>
            <a:endParaRPr lang="zh-CN" altLang="zh-CN" sz="2000" b="1" dirty="0" smtClean="0">
              <a:solidFill>
                <a:schemeClr val="tx1"/>
              </a:solidFill>
              <a:ea typeface="微软雅黑 Light" panose="02010600030101010101"/>
              <a:cs typeface="+mn-ea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333390" y="416451"/>
            <a:ext cx="2964274" cy="7571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四、</a:t>
            </a:r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评级数据</a:t>
            </a:r>
            <a:endParaRPr lang="zh-CN" altLang="zh-CN" sz="3600" b="1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112133" y="1253166"/>
            <a:ext cx="43955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4.1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医药</a:t>
            </a:r>
            <a:r>
              <a:rPr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电商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五大 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“</a:t>
            </a:r>
            <a:r>
              <a:rPr 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乱象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”</a:t>
            </a:r>
          </a:p>
        </p:txBody>
      </p:sp>
      <p:grpSp>
        <p:nvGrpSpPr>
          <p:cNvPr id="3" name="Group 20"/>
          <p:cNvGrpSpPr/>
          <p:nvPr/>
        </p:nvGrpSpPr>
        <p:grpSpPr bwMode="auto">
          <a:xfrm>
            <a:off x="311150" y="2203768"/>
            <a:ext cx="4726305" cy="3569712"/>
            <a:chOff x="0" y="0"/>
            <a:chExt cx="4590" cy="7727"/>
          </a:xfrm>
          <a:solidFill>
            <a:schemeClr val="accent1">
              <a:lumMod val="75000"/>
            </a:schemeClr>
          </a:solidFill>
        </p:grpSpPr>
        <p:grpSp>
          <p:nvGrpSpPr>
            <p:cNvPr id="4" name="组合 3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32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3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34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31" name="Rectangle 10"/>
            <p:cNvSpPr>
              <a:spLocks noChangeArrowheads="1"/>
            </p:cNvSpPr>
            <p:nvPr/>
          </p:nvSpPr>
          <p:spPr bwMode="auto">
            <a:xfrm>
              <a:off x="154" y="772"/>
              <a:ext cx="4189" cy="695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592364" y="2480446"/>
            <a:ext cx="4047490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据网经社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“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电诉宝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”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（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315.100EC.CN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）数据表明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，</a:t>
            </a:r>
            <a:r>
              <a:rPr 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20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20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上半年医药</a:t>
            </a:r>
            <a:r>
              <a:rPr 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电商被投诉问题主要聚焦在：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退款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问题、发货问题、商品质量、网络售假、网络欺诈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等</a:t>
            </a:r>
            <a:r>
              <a:rPr 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。</a:t>
            </a:r>
            <a:endParaRPr lang="en-US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据“电诉宝”数据表明，涉及投诉较多的医药电商有：平安好医生、健康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724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、健客网、荷兰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DOD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药房、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药网、国药网、药房网、德国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BA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保镖药房等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8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家。</a:t>
            </a:r>
            <a:endParaRPr 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pic>
        <p:nvPicPr>
          <p:cNvPr id="5" name="图片 4" descr="微词云 (6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0383" y="1462087"/>
            <a:ext cx="6000514" cy="4606653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344023" y="1131305"/>
            <a:ext cx="309880" cy="8299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zh-CN" altLang="en-US" sz="2400" b="1" dirty="0">
              <a:solidFill>
                <a:srgbClr val="0070C0"/>
              </a:solidFill>
            </a:endParaRPr>
          </a:p>
          <a:p>
            <a:endParaRPr lang="zh-CN" altLang="en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335622" y="1011374"/>
            <a:ext cx="343715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4.2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典型案例一：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药网</a:t>
            </a:r>
          </a:p>
          <a:p>
            <a:endParaRPr lang="en-US" altLang="zh-CN" sz="24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474569" y="1792026"/>
            <a:ext cx="8880742" cy="4210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矩形 18"/>
          <p:cNvSpPr/>
          <p:nvPr/>
        </p:nvSpPr>
        <p:spPr>
          <a:xfrm>
            <a:off x="1328525" y="237636"/>
            <a:ext cx="2964274" cy="7571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四、</a:t>
            </a:r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评级数据</a:t>
            </a:r>
            <a:endParaRPr lang="zh-CN" altLang="zh-CN" sz="3600" b="1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519920" y="6118556"/>
            <a:ext cx="6558206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相关链接：</a:t>
            </a:r>
            <a:r>
              <a:rPr lang="en-US" altLang="zh-CN" sz="1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1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hlinkClick r:id="rId3"/>
              </a:rPr>
              <a:t>http://www.100ec.cn/Index/complain_search.html?company=1</a:t>
            </a:r>
            <a:r>
              <a:rPr lang="zh-CN" altLang="en-US" sz="1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药网</a:t>
            </a:r>
          </a:p>
          <a:p>
            <a:endParaRPr lang="en-US" altLang="zh-CN" sz="24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344023" y="1131305"/>
            <a:ext cx="309880" cy="8299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zh-CN" altLang="en-US" sz="2400" b="1" dirty="0">
              <a:solidFill>
                <a:srgbClr val="0070C0"/>
              </a:solidFill>
            </a:endParaRPr>
          </a:p>
          <a:p>
            <a:endParaRPr lang="zh-CN" altLang="en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335622" y="1011374"/>
            <a:ext cx="359104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4.2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典型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案例二：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健客网</a:t>
            </a:r>
          </a:p>
          <a:p>
            <a:endParaRPr lang="en-US" altLang="zh-CN" sz="24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403099" y="1662875"/>
            <a:ext cx="8981153" cy="4214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矩形 18"/>
          <p:cNvSpPr/>
          <p:nvPr/>
        </p:nvSpPr>
        <p:spPr>
          <a:xfrm>
            <a:off x="1328525" y="237636"/>
            <a:ext cx="2964274" cy="7571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四、</a:t>
            </a:r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评级数据</a:t>
            </a:r>
            <a:endParaRPr lang="zh-CN" altLang="zh-CN" sz="3600" b="1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519920" y="6065391"/>
            <a:ext cx="6647974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相关链接：</a:t>
            </a:r>
            <a:r>
              <a:rPr lang="en-US" altLang="zh-CN" sz="1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1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hlinkClick r:id="rId3"/>
              </a:rPr>
              <a:t>http://www.100ec.cn/Index/complain_search.html?company=</a:t>
            </a:r>
            <a:r>
              <a:rPr lang="zh-CN" altLang="en-US" sz="1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hlinkClick r:id="rId3"/>
              </a:rPr>
              <a:t>大搜车</a:t>
            </a:r>
            <a:endParaRPr lang="zh-CN" altLang="en-US" sz="1400" b="1" dirty="0" smtClean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sz="24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344023" y="1131305"/>
            <a:ext cx="309880" cy="8299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zh-CN" altLang="en-US" sz="2400" b="1" dirty="0">
              <a:solidFill>
                <a:srgbClr val="0070C0"/>
              </a:solidFill>
            </a:endParaRPr>
          </a:p>
          <a:p>
            <a:endParaRPr lang="zh-CN" altLang="en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335622" y="1011374"/>
            <a:ext cx="374814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4.2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典型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案例三：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健康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724</a:t>
            </a:r>
            <a:endParaRPr lang="zh-CN" altLang="en-US" sz="2400" b="1" dirty="0" smtClean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sz="24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456181" y="1730337"/>
            <a:ext cx="8917519" cy="4312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矩形 18"/>
          <p:cNvSpPr/>
          <p:nvPr/>
        </p:nvSpPr>
        <p:spPr>
          <a:xfrm>
            <a:off x="1328525" y="237636"/>
            <a:ext cx="2964274" cy="7571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四、</a:t>
            </a:r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评级数据</a:t>
            </a:r>
            <a:endParaRPr lang="zh-CN" altLang="zh-CN" sz="3600" b="1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519920" y="6065391"/>
            <a:ext cx="6737742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相关链接：</a:t>
            </a:r>
            <a:r>
              <a:rPr lang="en-US" altLang="zh-CN" sz="1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1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hlinkClick r:id="rId3"/>
              </a:rPr>
              <a:t>http://www.100ec.cn/Index/complain_search.html?company</a:t>
            </a:r>
            <a:r>
              <a:rPr lang="en-US" altLang="zh-CN" sz="1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=</a:t>
            </a:r>
            <a:r>
              <a:rPr lang="zh-CN" altLang="en-US" sz="1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健康</a:t>
            </a:r>
            <a:r>
              <a:rPr lang="en-US" altLang="zh-CN" sz="1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724</a:t>
            </a:r>
            <a:endParaRPr lang="zh-CN" altLang="en-US" sz="1400" b="1" dirty="0" smtClean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sz="24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662204" y="448348"/>
            <a:ext cx="2348720" cy="6093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8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五、</a:t>
            </a:r>
            <a:r>
              <a:rPr lang="zh-CN" altLang="en-US" sz="28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报告附录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344023" y="1169976"/>
            <a:ext cx="2542171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5.1 </a:t>
            </a:r>
            <a:r>
              <a:rPr lang="en-US" altLang="zh-CN" sz="2400" b="1" dirty="0" err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关于我们</a:t>
            </a:r>
            <a:endParaRPr lang="zh-CN" altLang="en-US" sz="24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1" name="图片 20" descr="C:\Users\Administrator\Desktop\ppt内容\关于我们.jpg关于我们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456757" y="1106723"/>
            <a:ext cx="3465195" cy="5329555"/>
          </a:xfrm>
          <a:prstGeom prst="rect">
            <a:avLst/>
          </a:prstGeom>
        </p:spPr>
      </p:pic>
      <p:sp>
        <p:nvSpPr>
          <p:cNvPr id="8" name="TextBox 30"/>
          <p:cNvSpPr txBox="1"/>
          <p:nvPr/>
        </p:nvSpPr>
        <p:spPr>
          <a:xfrm>
            <a:off x="543559" y="1957070"/>
            <a:ext cx="7605017" cy="46905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144145" indent="385445" fontAlgn="auto">
              <a:lnSpc>
                <a:spcPct val="120000"/>
              </a:lnSpc>
            </a:pPr>
            <a:r>
              <a:rPr lang="zh-CN" altLang="en-US" sz="1600" b="1" kern="200" dirty="0">
                <a:latin typeface="黑体" panose="02010609060101010101" pitchFamily="49" charset="-122"/>
                <a:ea typeface="黑体" panose="02010609060101010101" pitchFamily="49" charset="-122"/>
                <a:cs typeface="方正兰亭粗黑简体" panose="02000000000000000000" charset="-122"/>
              </a:rPr>
              <a:t>网经社公司是中国电商行业的“</a:t>
            </a:r>
            <a:r>
              <a:rPr lang="en-US" altLang="zh-CN" b="1" i="1" kern="2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Bloomberg</a:t>
            </a:r>
            <a:r>
              <a:rPr lang="en-US" altLang="zh-CN" sz="1600" b="1" kern="200" dirty="0">
                <a:latin typeface="黑体" panose="02010609060101010101" pitchFamily="49" charset="-122"/>
                <a:ea typeface="黑体" panose="02010609060101010101" pitchFamily="49" charset="-122"/>
                <a:cs typeface="方正兰亭粗黑简体" panose="02000000000000000000" charset="-122"/>
              </a:rPr>
              <a:t>”</a:t>
            </a:r>
            <a:r>
              <a:rPr lang="zh-CN" altLang="en-US" sz="1600" b="1" kern="200" dirty="0">
                <a:latin typeface="黑体" panose="02010609060101010101" pitchFamily="49" charset="-122"/>
                <a:ea typeface="黑体" panose="02010609060101010101" pitchFamily="49" charset="-122"/>
                <a:cs typeface="方正兰亭粗黑简体" panose="02000000000000000000" charset="-122"/>
              </a:rPr>
              <a:t>。运营</a:t>
            </a:r>
            <a:r>
              <a:rPr lang="zh-CN" altLang="en-US" b="1" i="1" kern="2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网经社</a:t>
            </a:r>
            <a:r>
              <a:rPr lang="en-US" altLang="zh-CN" b="1" i="1" kern="2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www100EC.cn(</a:t>
            </a:r>
            <a:r>
              <a:rPr lang="zh-CN" altLang="en-US" b="1" i="1" kern="2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电商门户</a:t>
            </a:r>
            <a:r>
              <a:rPr lang="en-US" altLang="zh-CN" b="1" i="1" kern="2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r>
              <a:rPr lang="zh-CN" altLang="en-US" b="1" i="1" kern="200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、网经社电子商务</a:t>
            </a:r>
            <a:r>
              <a:rPr lang="zh-CN" altLang="en-US" b="1" i="1" kern="2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研究中心</a:t>
            </a:r>
            <a:r>
              <a:rPr lang="en-US" altLang="zh-CN" b="1" i="1" kern="2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b="1" i="1" kern="2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智库</a:t>
            </a:r>
            <a:r>
              <a:rPr lang="en-US" altLang="zh-CN" b="1" i="1" kern="2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r>
              <a:rPr lang="zh-CN" altLang="en-US" b="1" i="1" kern="2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、电数宝</a:t>
            </a:r>
            <a:r>
              <a:rPr lang="en-US" altLang="zh-CN" b="1" i="1" kern="2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(DT)</a:t>
            </a:r>
            <a:r>
              <a:rPr lang="zh-CN" altLang="en-US" b="1" i="1" kern="2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、电融宝</a:t>
            </a:r>
            <a:r>
              <a:rPr lang="en-US" altLang="zh-CN" b="1" i="1" kern="2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(FA)</a:t>
            </a:r>
            <a:r>
              <a:rPr lang="zh-CN" altLang="en-US" b="1" i="1" kern="2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、电诉宝</a:t>
            </a:r>
            <a:r>
              <a:rPr lang="en-US" altLang="zh-CN" b="1" i="1" kern="2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(315)</a:t>
            </a:r>
            <a:r>
              <a:rPr lang="zh-CN" altLang="en-US" sz="1600" b="1" kern="200" dirty="0">
                <a:latin typeface="黑体" panose="02010609060101010101" pitchFamily="49" charset="-122"/>
                <a:ea typeface="黑体" panose="02010609060101010101" pitchFamily="49" charset="-122"/>
                <a:cs typeface="方正兰亭粗黑简体" panose="02000000000000000000" charset="-122"/>
              </a:rPr>
              <a:t>等子平台，面向电商提供媒体</a:t>
            </a:r>
            <a:r>
              <a:rPr lang="en-US" altLang="zh-CN" sz="1600" b="1" kern="200" dirty="0">
                <a:latin typeface="黑体" panose="02010609060101010101" pitchFamily="49" charset="-122"/>
                <a:ea typeface="黑体" panose="02010609060101010101" pitchFamily="49" charset="-122"/>
                <a:cs typeface="方正兰亭粗黑简体" panose="02000000000000000000" charset="-122"/>
              </a:rPr>
              <a:t>/</a:t>
            </a:r>
            <a:r>
              <a:rPr lang="zh-CN" altLang="en-US" sz="1600" b="1" kern="200" dirty="0">
                <a:latin typeface="黑体" panose="02010609060101010101" pitchFamily="49" charset="-122"/>
                <a:ea typeface="黑体" panose="02010609060101010101" pitchFamily="49" charset="-122"/>
                <a:cs typeface="方正兰亭粗黑简体" panose="02000000000000000000" charset="-122"/>
              </a:rPr>
              <a:t>智库</a:t>
            </a:r>
            <a:r>
              <a:rPr lang="en-US" altLang="zh-CN" sz="1600" b="1" kern="200" dirty="0">
                <a:latin typeface="黑体" panose="02010609060101010101" pitchFamily="49" charset="-122"/>
                <a:ea typeface="黑体" panose="02010609060101010101" pitchFamily="49" charset="-122"/>
                <a:cs typeface="方正兰亭粗黑简体" panose="02000000000000000000" charset="-122"/>
              </a:rPr>
              <a:t>/</a:t>
            </a:r>
            <a:r>
              <a:rPr lang="zh-CN" altLang="en-US" sz="1600" b="1" kern="200" dirty="0">
                <a:latin typeface="黑体" panose="02010609060101010101" pitchFamily="49" charset="-122"/>
                <a:ea typeface="黑体" panose="02010609060101010101" pitchFamily="49" charset="-122"/>
                <a:cs typeface="方正兰亭粗黑简体" panose="02000000000000000000" charset="-122"/>
              </a:rPr>
              <a:t>平台三大系列、</a:t>
            </a:r>
            <a:r>
              <a:rPr lang="en-US" altLang="zh-CN" sz="1600" b="1" kern="200" dirty="0">
                <a:latin typeface="黑体" panose="02010609060101010101" pitchFamily="49" charset="-122"/>
                <a:ea typeface="黑体" panose="02010609060101010101" pitchFamily="49" charset="-122"/>
                <a:cs typeface="方正兰亭粗黑简体" panose="02000000000000000000" charset="-122"/>
              </a:rPr>
              <a:t>20</a:t>
            </a:r>
            <a:r>
              <a:rPr lang="zh-CN" altLang="en-US" sz="1600" b="1" kern="200" dirty="0">
                <a:latin typeface="黑体" panose="02010609060101010101" pitchFamily="49" charset="-122"/>
                <a:ea typeface="黑体" panose="02010609060101010101" pitchFamily="49" charset="-122"/>
                <a:cs typeface="方正兰亭粗黑简体" panose="02000000000000000000" charset="-122"/>
              </a:rPr>
              <a:t>余项专业产品服务。</a:t>
            </a:r>
          </a:p>
          <a:p>
            <a:pPr marL="144145" indent="385445" fontAlgn="auto">
              <a:lnSpc>
                <a:spcPct val="120000"/>
              </a:lnSpc>
            </a:pPr>
            <a:endParaRPr lang="zh-CN" altLang="en-US" sz="1600" b="1" kern="200" dirty="0">
              <a:latin typeface="黑体" panose="02010609060101010101" pitchFamily="49" charset="-122"/>
              <a:ea typeface="黑体" panose="02010609060101010101" pitchFamily="49" charset="-122"/>
              <a:cs typeface="方正兰亭粗黑简体" panose="02000000000000000000" charset="-122"/>
            </a:endParaRPr>
          </a:p>
          <a:p>
            <a:pPr marL="144145" indent="385445">
              <a:lnSpc>
                <a:spcPct val="120000"/>
              </a:lnSpc>
            </a:pPr>
            <a:r>
              <a:rPr lang="zh-CN" altLang="en-US" sz="1600" b="1" kern="200" dirty="0">
                <a:latin typeface="黑体" panose="02010609060101010101" pitchFamily="49" charset="-122"/>
                <a:ea typeface="黑体" panose="02010609060101010101" pitchFamily="49" charset="-122"/>
                <a:cs typeface="方正兰亭粗黑简体" panose="02000000000000000000" charset="-122"/>
              </a:rPr>
              <a:t>网经社网站（100EC.CN）旗下拥有</a:t>
            </a:r>
            <a:r>
              <a:rPr lang="zh-CN" altLang="en-US" b="1" i="1" kern="2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100多个</a:t>
            </a:r>
            <a:r>
              <a:rPr lang="zh-CN" altLang="en-US" sz="1600" b="1" kern="200" dirty="0">
                <a:latin typeface="黑体" panose="02010609060101010101" pitchFamily="49" charset="-122"/>
                <a:ea typeface="黑体" panose="02010609060101010101" pitchFamily="49" charset="-122"/>
                <a:cs typeface="方正兰亭粗黑简体" panose="02000000000000000000" charset="-122"/>
              </a:rPr>
              <a:t>电商细分频道、平台、分站</a:t>
            </a:r>
            <a:r>
              <a:rPr lang="zh-CN" altLang="en-US" sz="1600" b="1" kern="200" dirty="0">
                <a:latin typeface="黑体" panose="02010609060101010101" pitchFamily="49" charset="-122"/>
                <a:ea typeface="黑体" panose="02010609060101010101" pitchFamily="49" charset="-122"/>
              </a:rPr>
              <a:t>，365天/12小时滚动</a:t>
            </a:r>
            <a:r>
              <a:rPr lang="zh-CN" altLang="en-US" sz="1600" b="1" kern="200" dirty="0">
                <a:latin typeface="黑体" panose="02010609060101010101" pitchFamily="49" charset="-122"/>
                <a:ea typeface="黑体" panose="02010609060101010101" pitchFamily="49" charset="-122"/>
                <a:cs typeface="方正兰亭粗黑简体" panose="02000000000000000000" charset="-122"/>
              </a:rPr>
              <a:t>发布国内外电商资讯，为全国电商用户提供全面、及时、专业的资讯，是国内首屈一指的电商门户入口。</a:t>
            </a:r>
          </a:p>
          <a:p>
            <a:pPr marL="144145" indent="385445" fontAlgn="auto">
              <a:lnSpc>
                <a:spcPct val="120000"/>
              </a:lnSpc>
            </a:pPr>
            <a:endParaRPr lang="zh-CN" altLang="en-US" sz="1600" b="1" kern="500" dirty="0">
              <a:solidFill>
                <a:schemeClr val="bg1"/>
              </a:solidFill>
              <a:uFillTx/>
              <a:latin typeface="黑体" panose="02010609060101010101" pitchFamily="49" charset="-122"/>
              <a:ea typeface="黑体" panose="02010609060101010101" pitchFamily="49" charset="-122"/>
              <a:cs typeface="方正兰亭粗黑简体" panose="02000000000000000000" charset="-122"/>
            </a:endParaRPr>
          </a:p>
          <a:p>
            <a:pPr marL="144145" indent="385445">
              <a:lnSpc>
                <a:spcPct val="120000"/>
              </a:lnSpc>
            </a:pPr>
            <a:r>
              <a:rPr lang="zh-CN" altLang="en-US" sz="1600" b="1" kern="200" dirty="0">
                <a:latin typeface="黑体" panose="02010609060101010101" pitchFamily="49" charset="-122"/>
                <a:ea typeface="黑体" panose="02010609060101010101" pitchFamily="49" charset="-122"/>
                <a:cs typeface="方正兰亭粗黑简体" panose="02000000000000000000" charset="-122"/>
              </a:rPr>
              <a:t>公司总部位于杭州，</a:t>
            </a:r>
            <a:r>
              <a:rPr lang="zh-CN" altLang="en-US" sz="1600" b="1" kern="200" dirty="0">
                <a:latin typeface="黑体" panose="02010609060101010101" pitchFamily="49" charset="-122"/>
                <a:ea typeface="黑体" panose="02010609060101010101" pitchFamily="49" charset="-122"/>
              </a:rPr>
              <a:t>系国内</a:t>
            </a:r>
            <a:r>
              <a:rPr lang="zh-CN" altLang="en-US" b="1" i="1" kern="2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唯一拥有A股上市</a:t>
            </a:r>
            <a:r>
              <a:rPr lang="zh-CN" altLang="en-US" sz="1600" b="1" kern="200" dirty="0">
                <a:latin typeface="黑体" panose="02010609060101010101" pitchFamily="49" charset="-122"/>
                <a:ea typeface="黑体" panose="02010609060101010101" pitchFamily="49" charset="-122"/>
                <a:cs typeface="方正兰亭粗黑简体" panose="02000000000000000000" charset="-122"/>
              </a:rPr>
              <a:t>公司背景的服务电商产业链的第三方媒体、智库和平台，母公司在全国</a:t>
            </a:r>
            <a:r>
              <a:rPr lang="zh-CN" altLang="en-US" b="1" i="1" kern="2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拥有30个分支机构，员工1000余人，市值近百亿</a:t>
            </a:r>
            <a:r>
              <a:rPr lang="zh-CN" altLang="en-US" sz="1600" b="1" kern="200" dirty="0">
                <a:latin typeface="黑体" panose="02010609060101010101" pitchFamily="49" charset="-122"/>
                <a:ea typeface="黑体" panose="02010609060101010101" pitchFamily="49" charset="-122"/>
                <a:cs typeface="方正兰亭粗黑简体" panose="02000000000000000000" charset="-122"/>
              </a:rPr>
              <a:t>，实力雄厚，是我国电商行业的见证者与推动者。</a:t>
            </a:r>
          </a:p>
          <a:p>
            <a:pPr marL="144145" indent="385445">
              <a:lnSpc>
                <a:spcPct val="120000"/>
              </a:lnSpc>
            </a:pPr>
            <a:endParaRPr lang="zh-CN" altLang="en-US" sz="1600" b="1" kern="2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方正兰亭粗黑简体" panose="02000000000000000000" charset="-122"/>
            </a:endParaRPr>
          </a:p>
          <a:p>
            <a:pPr marL="144145" indent="385445">
              <a:lnSpc>
                <a:spcPct val="120000"/>
              </a:lnSpc>
            </a:pPr>
            <a:r>
              <a:rPr lang="zh-CN" altLang="en-US" sz="1600" b="1" kern="200" dirty="0">
                <a:latin typeface="黑体" panose="02010609060101010101" pitchFamily="49" charset="-122"/>
                <a:ea typeface="黑体" panose="02010609060101010101" pitchFamily="49" charset="-122"/>
                <a:cs typeface="方正兰亭粗黑简体" panose="02000000000000000000" charset="-122"/>
              </a:rPr>
              <a:t>网经社在工信部、公安机关网站合法备案运行，服务客户除覆盖各大电商上市公司、独角兽等“头部平台”和创业者外，还包括国家和各地政府部门，有口皆碑。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8" name="图片 47" descr="服务领域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414" y="802005"/>
            <a:ext cx="10414782" cy="58597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8" name="图片 47" descr="服务领域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170" y="802005"/>
            <a:ext cx="10415270" cy="58597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椭圆 12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1341120" y="314325"/>
            <a:ext cx="92011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5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.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产品服务</a:t>
            </a:r>
          </a:p>
        </p:txBody>
      </p:sp>
      <p:pic>
        <p:nvPicPr>
          <p:cNvPr id="16" name="图片 15" descr="产品服务体系"/>
          <p:cNvPicPr>
            <a:picLocks noChangeAspect="1"/>
          </p:cNvPicPr>
          <p:nvPr/>
        </p:nvPicPr>
        <p:blipFill>
          <a:blip r:embed="rId2"/>
          <a:srcRect l="5560" t="2951" r="4802" b="-2867"/>
          <a:stretch>
            <a:fillRect/>
          </a:stretch>
        </p:blipFill>
        <p:spPr>
          <a:xfrm>
            <a:off x="2286656" y="821055"/>
            <a:ext cx="9744710" cy="603694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9725" y="2834461"/>
            <a:ext cx="1874189" cy="1882866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68057" y="4863548"/>
            <a:ext cx="23175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/>
              <a:t>扫描二维码</a:t>
            </a:r>
            <a:endParaRPr lang="en-US" altLang="zh-CN" sz="1400" b="1" dirty="0"/>
          </a:p>
          <a:p>
            <a:pPr algn="ctr"/>
            <a:r>
              <a:rPr lang="zh-CN" altLang="en-US" sz="1400" b="1" dirty="0"/>
              <a:t>下载网经社产品服务资源书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椭圆 11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226820" y="314325"/>
            <a:ext cx="92011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5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.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3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投融资服务</a:t>
            </a:r>
          </a:p>
        </p:txBody>
      </p:sp>
      <p:pic>
        <p:nvPicPr>
          <p:cNvPr id="15" name="图片 14" descr="电融宝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5504" y="1040463"/>
            <a:ext cx="9944100" cy="559435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9898" y="3094484"/>
            <a:ext cx="1757451" cy="1709737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0" y="4827947"/>
            <a:ext cx="231752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/>
              <a:t>扫描二维码</a:t>
            </a:r>
            <a:endParaRPr lang="en-US" altLang="zh-CN" sz="1400" b="1" dirty="0"/>
          </a:p>
          <a:p>
            <a:pPr algn="ctr"/>
            <a:r>
              <a:rPr lang="zh-CN" altLang="en-US" sz="1400" b="1" dirty="0"/>
              <a:t>进入网经社“电融宝”</a:t>
            </a:r>
            <a:endParaRPr lang="en-US" altLang="zh-CN" sz="1400" b="1" dirty="0"/>
          </a:p>
          <a:p>
            <a:pPr algn="ctr"/>
            <a:r>
              <a:rPr lang="zh-CN" altLang="en-US" sz="1400" b="1" dirty="0"/>
              <a:t>瓜分</a:t>
            </a:r>
            <a:r>
              <a:rPr lang="en-US" altLang="zh-CN" sz="1400" b="1" dirty="0"/>
              <a:t>6</a:t>
            </a:r>
            <a:r>
              <a:rPr lang="zh-CN" altLang="en-US" sz="1400" b="1" dirty="0"/>
              <a:t>万亿资金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9"/>
          <p:cNvGrpSpPr/>
          <p:nvPr/>
        </p:nvGrpSpPr>
        <p:grpSpPr>
          <a:xfrm>
            <a:off x="-4445" y="5812155"/>
            <a:ext cx="12208510" cy="1047750"/>
            <a:chOff x="-7" y="8866"/>
            <a:chExt cx="19226" cy="1950"/>
          </a:xfrm>
        </p:grpSpPr>
        <p:pic>
          <p:nvPicPr>
            <p:cNvPr id="11" name="图片 10" descr="0"/>
            <p:cNvPicPr>
              <a:picLocks noChangeAspect="1"/>
            </p:cNvPicPr>
            <p:nvPr/>
          </p:nvPicPr>
          <p:blipFill>
            <a:blip r:embed="rId2"/>
            <a:srcRect r="-389"/>
            <a:stretch>
              <a:fillRect/>
            </a:stretch>
          </p:blipFill>
          <p:spPr>
            <a:xfrm>
              <a:off x="14343" y="8888"/>
              <a:ext cx="4876" cy="1928"/>
            </a:xfrm>
            <a:prstGeom prst="rect">
              <a:avLst/>
            </a:prstGeom>
          </p:spPr>
        </p:pic>
        <p:pic>
          <p:nvPicPr>
            <p:cNvPr id="12" name="图片 11" descr="1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9657" y="8879"/>
              <a:ext cx="4706" cy="1928"/>
            </a:xfrm>
            <a:prstGeom prst="rect">
              <a:avLst/>
            </a:prstGeom>
          </p:spPr>
        </p:pic>
        <p:pic>
          <p:nvPicPr>
            <p:cNvPr id="13" name="图片 12" descr="2"/>
            <p:cNvPicPr>
              <a:picLocks noChangeAspect="1"/>
            </p:cNvPicPr>
            <p:nvPr/>
          </p:nvPicPr>
          <p:blipFill>
            <a:blip r:embed="rId4"/>
            <a:srcRect r="-1341"/>
            <a:stretch>
              <a:fillRect/>
            </a:stretch>
          </p:blipFill>
          <p:spPr>
            <a:xfrm>
              <a:off x="4813" y="8879"/>
              <a:ext cx="4932" cy="1928"/>
            </a:xfrm>
            <a:prstGeom prst="rect">
              <a:avLst/>
            </a:prstGeom>
          </p:spPr>
        </p:pic>
        <p:pic>
          <p:nvPicPr>
            <p:cNvPr id="14" name="图片 13" descr="3"/>
            <p:cNvPicPr>
              <a:picLocks noChangeAspect="1"/>
            </p:cNvPicPr>
            <p:nvPr/>
          </p:nvPicPr>
          <p:blipFill>
            <a:blip r:embed="rId5"/>
            <a:srcRect r="-673"/>
            <a:stretch>
              <a:fillRect/>
            </a:stretch>
          </p:blipFill>
          <p:spPr>
            <a:xfrm>
              <a:off x="-7" y="8866"/>
              <a:ext cx="4876" cy="1928"/>
            </a:xfrm>
            <a:prstGeom prst="rect">
              <a:avLst/>
            </a:prstGeom>
          </p:spPr>
        </p:pic>
      </p:grpSp>
      <p:pic>
        <p:nvPicPr>
          <p:cNvPr id="21" name="图片 20" descr="151"/>
          <p:cNvPicPr>
            <a:picLocks noChangeAspect="1"/>
          </p:cNvPicPr>
          <p:nvPr/>
        </p:nvPicPr>
        <p:blipFill>
          <a:blip r:embed="rId6"/>
          <a:srcRect t="-4008"/>
          <a:stretch>
            <a:fillRect/>
          </a:stretch>
        </p:blipFill>
        <p:spPr>
          <a:xfrm>
            <a:off x="1619885" y="1036955"/>
            <a:ext cx="8959850" cy="1728470"/>
          </a:xfrm>
          <a:prstGeom prst="rect">
            <a:avLst/>
          </a:prstGeom>
        </p:spPr>
      </p:pic>
      <p:pic>
        <p:nvPicPr>
          <p:cNvPr id="22" name="图片 21" descr="152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610360" y="2343150"/>
            <a:ext cx="8955405" cy="1731645"/>
          </a:xfrm>
          <a:prstGeom prst="rect">
            <a:avLst/>
          </a:prstGeom>
        </p:spPr>
      </p:pic>
      <p:sp>
        <p:nvSpPr>
          <p:cNvPr id="23" name="圆角矩形 39"/>
          <p:cNvSpPr/>
          <p:nvPr/>
        </p:nvSpPr>
        <p:spPr>
          <a:xfrm>
            <a:off x="4073525" y="4432299"/>
            <a:ext cx="4229100" cy="511175"/>
          </a:xfrm>
          <a:prstGeom prst="roundRect">
            <a:avLst/>
          </a:prstGeom>
          <a:gradFill>
            <a:gsLst>
              <a:gs pos="0">
                <a:srgbClr val="08C6E5"/>
              </a:gs>
              <a:gs pos="100000">
                <a:srgbClr val="001EA2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</a:t>
            </a:r>
            <a:r>
              <a:rPr lang="en-US" altLang="zh-CN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10000+</a:t>
            </a:r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电商融资数据库</a:t>
            </a:r>
          </a:p>
        </p:txBody>
      </p:sp>
      <p:sp>
        <p:nvSpPr>
          <p:cNvPr id="24" name="圆角矩形 41"/>
          <p:cNvSpPr/>
          <p:nvPr/>
        </p:nvSpPr>
        <p:spPr>
          <a:xfrm>
            <a:off x="62230" y="2116455"/>
            <a:ext cx="1493520" cy="915035"/>
          </a:xfrm>
          <a:prstGeom prst="roundRect">
            <a:avLst/>
          </a:prstGeom>
          <a:gradFill>
            <a:gsLst>
              <a:gs pos="0">
                <a:srgbClr val="08C6E5"/>
              </a:gs>
              <a:gs pos="100000">
                <a:srgbClr val="001EA2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万</a:t>
            </a:r>
            <a:r>
              <a:rPr lang="en-US" altLang="zh-CN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</a:p>
          <a:p>
            <a:pPr algn="ctr"/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创业公司项目库</a:t>
            </a:r>
          </a:p>
        </p:txBody>
      </p:sp>
      <p:sp>
        <p:nvSpPr>
          <p:cNvPr id="25" name="圆角矩形 46"/>
          <p:cNvSpPr/>
          <p:nvPr/>
        </p:nvSpPr>
        <p:spPr>
          <a:xfrm>
            <a:off x="10665941" y="2116455"/>
            <a:ext cx="1493520" cy="915035"/>
          </a:xfrm>
          <a:prstGeom prst="roundRect">
            <a:avLst/>
          </a:prstGeom>
          <a:gradFill>
            <a:gsLst>
              <a:gs pos="0">
                <a:srgbClr val="08C6E5"/>
              </a:gs>
              <a:gs pos="100000">
                <a:srgbClr val="001EA2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20000+</a:t>
            </a:r>
          </a:p>
          <a:p>
            <a:pPr algn="ctr"/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投融资方数据库</a:t>
            </a:r>
          </a:p>
        </p:txBody>
      </p:sp>
      <p:sp>
        <p:nvSpPr>
          <p:cNvPr id="26" name="矩形 25"/>
          <p:cNvSpPr/>
          <p:nvPr/>
        </p:nvSpPr>
        <p:spPr>
          <a:xfrm>
            <a:off x="4597400" y="5995670"/>
            <a:ext cx="2997200" cy="68199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zh-CN" sz="3200" b="1" dirty="0">
                <a:ln>
                  <a:noFill/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投融沙龙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6"/>
          <p:cNvSpPr txBox="1"/>
          <p:nvPr/>
        </p:nvSpPr>
        <p:spPr>
          <a:xfrm>
            <a:off x="538480" y="1940560"/>
            <a:ext cx="7984490" cy="400109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报告主编</a:t>
            </a:r>
            <a:endParaRPr lang="zh-CN" altLang="en-US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0"/>
            <a:endParaRPr lang="zh-CN" altLang="en-US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0"/>
            <a:r>
              <a:rPr lang="zh-CN" altLang="en-US" sz="14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莫岱青</a:t>
            </a:r>
          </a:p>
          <a:p>
            <a:pPr lvl="0"/>
            <a:r>
              <a:rPr lang="zh-CN" altLang="en-US" sz="14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网经社电子商务研究中心网络零售部主任、高级分析师</a:t>
            </a:r>
            <a:endParaRPr lang="zh-CN" altLang="en-US" b="1" dirty="0">
              <a:solidFill>
                <a:srgbClr val="00206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0"/>
            <a:endParaRPr lang="zh-CN" altLang="en-US" b="1" dirty="0">
              <a:solidFill>
                <a:srgbClr val="00206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0"/>
            <a:r>
              <a:rPr lang="zh-CN" altLang="en-US" sz="14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【研究领域】：</a:t>
            </a:r>
            <a:r>
              <a:rPr lang="zh-CN" altLang="en-US" sz="1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实物消费品零售电商领域，包括综合电商、进口跨境电商、农村电商、社交电商、网红电商、社区电商、医药电商、生鲜电商、新零售、奢侈品电商、汽车电商、母婴电商、二手电商、导购电商、美妆电商、酒水电商、电商服务商</a:t>
            </a:r>
          </a:p>
          <a:p>
            <a:pPr lvl="0"/>
            <a:endParaRPr lang="zh-CN" altLang="en-US" sz="14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lvl="0"/>
            <a:endParaRPr lang="zh-CN" altLang="en-US" sz="14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lvl="0"/>
            <a:r>
              <a:rPr lang="zh-CN" altLang="en-US" sz="14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【专栏】：</a:t>
            </a:r>
            <a:r>
              <a:rPr lang="zh-CN" altLang="en-US" sz="14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  <a:hlinkClick r:id="rId2"/>
              </a:rPr>
              <a:t>www.100ec.cn/expert--527.html </a:t>
            </a:r>
            <a:endParaRPr lang="zh-CN" altLang="en-US" sz="14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lvl="0"/>
            <a:endParaRPr lang="zh-CN" altLang="en-US" sz="14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0"/>
            <a:r>
              <a:rPr lang="zh-CN" altLang="en-US" sz="14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【电话】：0571-88218286  【E-mail】：</a:t>
            </a:r>
            <a:r>
              <a:rPr lang="en-US" altLang="x-none" sz="1400" b="1" dirty="0">
                <a:solidFill>
                  <a:schemeClr val="tx1"/>
                </a:solidFill>
                <a:cs typeface="+mn-ea"/>
              </a:rPr>
              <a:t>B2C@NetSun.com</a:t>
            </a:r>
          </a:p>
          <a:p>
            <a:pPr lvl="0"/>
            <a:endParaRPr lang="en-US" altLang="x-none" sz="14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  <a:p>
            <a:pPr lvl="0"/>
            <a:endParaRPr lang="zh-CN" altLang="en-US" sz="1400" b="1" dirty="0">
              <a:solidFill>
                <a:srgbClr val="00206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0"/>
            <a:endParaRPr lang="zh-CN" altLang="en-US" dirty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0"/>
            <a:r>
              <a:rPr lang="zh-CN" altLang="en-US" dirty="0">
                <a:solidFill>
                  <a:srgbClr val="00206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　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7250" y="1223645"/>
            <a:ext cx="2390775" cy="44018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  <a:scene3d>
            <a:camera prst="perspectiveFront"/>
            <a:lightRig rig="threePt" dir="t"/>
          </a:scene3d>
        </p:spPr>
      </p:pic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344023" y="448348"/>
            <a:ext cx="20377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报告附录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344023" y="1169976"/>
            <a:ext cx="2542171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err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联系我们</a:t>
            </a:r>
            <a:endParaRPr lang="zh-CN" altLang="en-US" sz="2000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402955" y="5720715"/>
            <a:ext cx="2540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400" b="1">
                <a:latin typeface="黑体" panose="02010609060101010101" pitchFamily="49" charset="-122"/>
                <a:ea typeface="黑体" panose="02010609060101010101" pitchFamily="49" charset="-122"/>
              </a:rPr>
              <a:t>扫描二维码联系分析师（备注姓名、公司、职位、目的）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7282" cy="6858000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5219700" y="2681605"/>
            <a:ext cx="6286500" cy="2553335"/>
          </a:xfrm>
          <a:prstGeom prst="rect">
            <a:avLst/>
          </a:prstGeom>
          <a:noFill/>
          <a:ln>
            <a:noFill/>
          </a:ln>
          <a:effectLst>
            <a:outerShdw blurRad="50800" dist="63500" dir="5400000" algn="ctr" rotWithShape="0">
              <a:srgbClr val="000000">
                <a:alpha val="43000"/>
              </a:srgbClr>
            </a:outerShdw>
            <a:reflection stA="45000" endPos="19000" dist="50800" dir="5400000" sy="-100000" algn="bl" rotWithShape="0"/>
          </a:effectLst>
        </p:spPr>
        <p:txBody>
          <a:bodyPr wrap="square" rtlCol="0" anchor="t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CN" altLang="en-US" sz="8000" b="1" dirty="0">
                <a:solidFill>
                  <a:schemeClr val="accent4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携手并进</a:t>
            </a:r>
          </a:p>
          <a:p>
            <a:pPr algn="ctr"/>
            <a:endParaRPr lang="zh-CN" altLang="en-US" sz="8000" b="1" dirty="0">
              <a:solidFill>
                <a:schemeClr val="accent4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06095" y="2681605"/>
            <a:ext cx="6286500" cy="2554545"/>
          </a:xfrm>
          <a:prstGeom prst="rect">
            <a:avLst/>
          </a:prstGeom>
          <a:noFill/>
          <a:ln>
            <a:noFill/>
          </a:ln>
          <a:effectLst>
            <a:outerShdw blurRad="50800" dist="63500" dir="5400000" algn="ctr" rotWithShape="0">
              <a:srgbClr val="000000">
                <a:alpha val="43000"/>
              </a:srgbClr>
            </a:outerShdw>
            <a:reflection stA="45000" endPos="19000" dist="50800" dir="5400000" sy="-100000" algn="bl" rotWithShape="0"/>
          </a:effectLst>
        </p:spPr>
        <p:txBody>
          <a:bodyPr wrap="square" rtlCol="0" anchor="t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CN" altLang="en-US" sz="8000" b="1" dirty="0">
                <a:solidFill>
                  <a:schemeClr val="accent4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精诚合作</a:t>
            </a:r>
          </a:p>
          <a:p>
            <a:pPr algn="ctr"/>
            <a:endParaRPr lang="zh-CN" altLang="en-US" sz="8000" b="1" dirty="0">
              <a:solidFill>
                <a:schemeClr val="accent4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30141854"/>
  <p:tag name="MH_LIBRARY" val="CONTENTS"/>
  <p:tag name="MH_TYPE" val="OTHERS"/>
  <p:tag name="ID" val="54583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30141854"/>
  <p:tag name="MH_LIBRARY" val="CONTENTS"/>
  <p:tag name="MH_TYPE" val="OTHERS"/>
  <p:tag name="ID" val="54583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30141854"/>
  <p:tag name="MH_LIBRARY" val="CONTENTS"/>
  <p:tag name="MH_TYPE" val="OTHERS"/>
  <p:tag name="ID" val="54583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numdgm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i"/>
  <p:tag name="KSO_WM_UNIT_INDEX" val="1_7"/>
  <p:tag name="KSO_WM_UNIT_ID" val="diagram758_4*l_i*1_7"/>
  <p:tag name="KSO_WM_UNIT_CLEAR" val="1"/>
  <p:tag name="KSO_WM_UNIT_LAYERLEVEL" val="1_1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numdgm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i"/>
  <p:tag name="KSO_WM_UNIT_INDEX" val="1_7"/>
  <p:tag name="KSO_WM_UNIT_ID" val="diagram758_4*l_i*1_7"/>
  <p:tag name="KSO_WM_UNIT_CLEAR" val="1"/>
  <p:tag name="KSO_WM_UNIT_LAYERLEVEL" val="1_1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30141854"/>
  <p:tag name="MH_LIBRARY" val="CONTENTS"/>
  <p:tag name="MH_TYPE" val="OTHERS"/>
  <p:tag name="ID" val="54583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numdgm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i"/>
  <p:tag name="KSO_WM_UNIT_INDEX" val="1_7"/>
  <p:tag name="KSO_WM_UNIT_ID" val="diagram758_4*l_i*1_7"/>
  <p:tag name="KSO_WM_UNIT_CLEAR" val="1"/>
  <p:tag name="KSO_WM_UNIT_LAYERLEVEL" val="1_1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numdgm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i"/>
  <p:tag name="KSO_WM_UNIT_INDEX" val="1_7"/>
  <p:tag name="KSO_WM_UNIT_ID" val="diagram758_4*l_i*1_7"/>
  <p:tag name="KSO_WM_UNIT_CLEAR" val="1"/>
  <p:tag name="KSO_WM_UNIT_LAYERLEVEL" val="1_1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numdgm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i"/>
  <p:tag name="KSO_WM_UNIT_INDEX" val="1_7"/>
  <p:tag name="KSO_WM_UNIT_ID" val="diagram758_4*l_i*1_7"/>
  <p:tag name="KSO_WM_UNIT_CLEAR" val="1"/>
  <p:tag name="KSO_WM_UNIT_LAYERLEVEL" val="1_1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30141854"/>
  <p:tag name="MH_LIBRARY" val="CONTENTS"/>
  <p:tag name="MH_TYPE" val="OTHERS"/>
  <p:tag name="ID" val="54583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timelin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30141854"/>
  <p:tag name="MH_LIBRARY" val="CONTENTS"/>
  <p:tag name="MH_TYPE" val="OTHERS"/>
  <p:tag name="ID" val="545839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1546</TotalTime>
  <Words>3392</Words>
  <Application>WPS 演示</Application>
  <PresentationFormat>自定义</PresentationFormat>
  <Paragraphs>674</Paragraphs>
  <Slides>33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46" baseType="lpstr">
      <vt:lpstr>Arial</vt:lpstr>
      <vt:lpstr>宋体</vt:lpstr>
      <vt:lpstr>等线</vt:lpstr>
      <vt:lpstr>黑体</vt:lpstr>
      <vt:lpstr>等线 Light</vt:lpstr>
      <vt:lpstr>Calibri</vt:lpstr>
      <vt:lpstr>仿宋</vt:lpstr>
      <vt:lpstr>Times New Roman</vt:lpstr>
      <vt:lpstr>微软雅黑 Light</vt:lpstr>
      <vt:lpstr>Wingdings</vt:lpstr>
      <vt:lpstr>方正兰亭粗黑简体</vt:lpstr>
      <vt:lpstr>微软雅黑</vt:lpstr>
      <vt:lpstr>Office 主题​​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  <vt:lpstr>幻灯片 31</vt:lpstr>
      <vt:lpstr>幻灯片 32</vt:lpstr>
      <vt:lpstr>幻灯片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江杰</dc:creator>
  <cp:lastModifiedBy>admin</cp:lastModifiedBy>
  <cp:revision>1316</cp:revision>
  <dcterms:created xsi:type="dcterms:W3CDTF">2016-01-19T08:46:00Z</dcterms:created>
  <dcterms:modified xsi:type="dcterms:W3CDTF">2020-12-15T10:15:00Z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2</vt:lpwstr>
  </property>
  <property fmtid="{D5CDD505-2E9C-101B-9397-08002B2CF9AE}" pid="3" name="KSOProductBuildVer">
    <vt:lpwstr>2052-10.1.0.7224</vt:lpwstr>
  </property>
</Properties>
</file>