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1"/>
  </p:notesMasterIdLst>
  <p:sldIdLst>
    <p:sldId id="1106" r:id="rId2"/>
    <p:sldId id="1030" r:id="rId3"/>
    <p:sldId id="1031" r:id="rId4"/>
    <p:sldId id="1032" r:id="rId5"/>
    <p:sldId id="1033" r:id="rId6"/>
    <p:sldId id="1034" r:id="rId7"/>
    <p:sldId id="263" r:id="rId8"/>
    <p:sldId id="1927" r:id="rId9"/>
    <p:sldId id="1986" r:id="rId10"/>
    <p:sldId id="1732" r:id="rId11"/>
    <p:sldId id="1833" r:id="rId12"/>
    <p:sldId id="1957" r:id="rId13"/>
    <p:sldId id="1928" r:id="rId14"/>
    <p:sldId id="1930" r:id="rId15"/>
    <p:sldId id="1984" r:id="rId16"/>
    <p:sldId id="1987" r:id="rId17"/>
    <p:sldId id="1684" r:id="rId18"/>
    <p:sldId id="1836" r:id="rId19"/>
    <p:sldId id="1837" r:id="rId20"/>
    <p:sldId id="1042" r:id="rId21"/>
    <p:sldId id="1859" r:id="rId22"/>
    <p:sldId id="1876" r:id="rId23"/>
    <p:sldId id="1877" r:id="rId24"/>
    <p:sldId id="1878" r:id="rId25"/>
    <p:sldId id="1692" r:id="rId26"/>
    <p:sldId id="1880" r:id="rId27"/>
    <p:sldId id="1881" r:id="rId28"/>
    <p:sldId id="1882" r:id="rId29"/>
    <p:sldId id="1883" r:id="rId30"/>
    <p:sldId id="1884" r:id="rId31"/>
    <p:sldId id="1885" r:id="rId32"/>
    <p:sldId id="1057" r:id="rId33"/>
    <p:sldId id="1058" r:id="rId34"/>
    <p:sldId id="1059" r:id="rId35"/>
    <p:sldId id="1060" r:id="rId36"/>
    <p:sldId id="1061" r:id="rId37"/>
    <p:sldId id="1062" r:id="rId38"/>
    <p:sldId id="1990" r:id="rId39"/>
    <p:sldId id="1065" r:id="rId40"/>
  </p:sldIdLst>
  <p:sldSz cx="12192000" cy="6858000"/>
  <p:notesSz cx="6858000" cy="9144000"/>
  <p:embeddedFontLst>
    <p:embeddedFont>
      <p:font typeface="Calibri" panose="020F0502020204030204" pitchFamily="34" charset="0"/>
      <p:regular r:id="rId42"/>
      <p:bold r:id="rId43"/>
      <p:italic r:id="rId44"/>
      <p:boldItalic r:id="rId45"/>
    </p:embeddedFont>
    <p:embeddedFont>
      <p:font typeface="等线" panose="02010600030101010101" pitchFamily="2" charset="-122"/>
      <p:regular r:id="rId46"/>
      <p:bold r:id="rId47"/>
    </p:embeddedFont>
    <p:embeddedFont>
      <p:font typeface="等线 Light" panose="02010600030101010101" pitchFamily="2" charset="-122"/>
      <p:regular r:id="rId48"/>
    </p:embeddedFont>
    <p:embeddedFont>
      <p:font typeface="仿宋" panose="02010609060101010101" pitchFamily="49" charset="-122"/>
      <p:regular r:id="rId49"/>
    </p:embeddedFont>
    <p:embeddedFont>
      <p:font typeface="黑体" panose="02010609060101010101" pitchFamily="49" charset="-122"/>
      <p:regular r:id="rId50"/>
    </p:embeddedFont>
    <p:embeddedFont>
      <p:font typeface="微软雅黑" panose="020B0503020204020204" pitchFamily="34" charset="-122"/>
      <p:regular r:id="rId51"/>
      <p:bold r:id="rId52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68">
          <p15:clr>
            <a:srgbClr val="A4A3A4"/>
          </p15:clr>
        </p15:guide>
        <p15:guide id="2" pos="375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9FFC"/>
    <a:srgbClr val="48A2A0"/>
    <a:srgbClr val="6C92C0"/>
    <a:srgbClr val="B0C4DD"/>
    <a:srgbClr val="A4D6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62" autoAdjust="0"/>
    <p:restoredTop sz="98510" autoAdjust="0"/>
  </p:normalViewPr>
  <p:slideViewPr>
    <p:cSldViewPr snapToGrid="0" showGuides="1">
      <p:cViewPr varScale="1">
        <p:scale>
          <a:sx n="88" d="100"/>
          <a:sy n="88" d="100"/>
        </p:scale>
        <p:origin x="276" y="96"/>
      </p:cViewPr>
      <p:guideLst>
        <p:guide orient="horz" pos="2368"/>
        <p:guide pos="375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50" Type="http://schemas.openxmlformats.org/officeDocument/2006/relationships/font" Target="fonts/font9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4.fntdata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52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10.fntdata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09EA2A-4C48-4C61-B30A-DAB1A3E93B21}" type="datetimeFigureOut">
              <a:rPr lang="zh-CN" altLang="en-US" smtClean="0"/>
              <a:pPr/>
              <a:t>2020/12/8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B31000-9408-426B-B873-D4C066E48AF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B31000-9408-426B-B873-D4C066E48AF8}" type="slidenum">
              <a:rPr lang="zh-CN" altLang="en-US" smtClean="0"/>
              <a:pPr/>
              <a:t>39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125538"/>
            <a:ext cx="5376672" cy="500221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05728" y="1125538"/>
            <a:ext cx="5376672" cy="500221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2020/12/8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97485"/>
            <a:ext cx="10515600" cy="1325563"/>
          </a:xfrm>
          <a:prstGeom prst="rect">
            <a:avLst/>
          </a:prstGeom>
        </p:spPr>
        <p:txBody>
          <a:bodyPr anchor="b" anchorCtr="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702435"/>
            <a:ext cx="10515600" cy="4474845"/>
          </a:xfrm>
          <a:prstGeom prst="rect">
            <a:avLst/>
          </a:prstGeom>
        </p:spPr>
        <p:txBody>
          <a:bodyPr/>
          <a:lstStyle>
            <a:lvl2pPr>
              <a:defRPr/>
            </a:lvl2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2020/12/8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2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2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2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3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.pn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hyperlink" Target="http://www.100ec.cn/expert--527.html" TargetMode="Externa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2204690-E890-419F-ADC1-F2F7718FB7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sp>
        <p:nvSpPr>
          <p:cNvPr id="7" name="TextBox 18"/>
          <p:cNvSpPr txBox="1"/>
          <p:nvPr/>
        </p:nvSpPr>
        <p:spPr>
          <a:xfrm>
            <a:off x="1380980" y="2465070"/>
            <a:ext cx="98401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rgbClr val="019FFC"/>
                </a:solidFill>
              </a:rPr>
              <a:t>2020</a:t>
            </a:r>
            <a:r>
              <a:rPr lang="zh-CN" altLang="en-US" sz="4400" b="1" dirty="0">
                <a:solidFill>
                  <a:srgbClr val="019FFC"/>
                </a:solidFill>
              </a:rPr>
              <a:t>年（上）中国二手电商数据报告</a:t>
            </a:r>
            <a:endParaRPr lang="zh-CN" altLang="en-US" sz="4400" dirty="0">
              <a:solidFill>
                <a:srgbClr val="019FFC"/>
              </a:solidFill>
            </a:endParaRPr>
          </a:p>
        </p:txBody>
      </p:sp>
      <p:sp>
        <p:nvSpPr>
          <p:cNvPr id="9" name="TextBox 20"/>
          <p:cNvSpPr txBox="1"/>
          <p:nvPr/>
        </p:nvSpPr>
        <p:spPr>
          <a:xfrm>
            <a:off x="4485240" y="4516958"/>
            <a:ext cx="5415998" cy="1144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19FFC"/>
                </a:solidFill>
              </a:rPr>
              <a:t>报告编制：网经社电子商务研究中心</a:t>
            </a:r>
            <a:endParaRPr lang="en-US" altLang="zh-CN" sz="2400" b="1" dirty="0">
              <a:solidFill>
                <a:srgbClr val="019FFC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19FFC"/>
                </a:solidFill>
              </a:rPr>
              <a:t>发布日期：</a:t>
            </a:r>
            <a:r>
              <a:rPr lang="en-US" altLang="zh-CN" sz="2400" b="1" dirty="0">
                <a:solidFill>
                  <a:srgbClr val="019FFC"/>
                </a:solidFill>
              </a:rPr>
              <a:t>2020</a:t>
            </a:r>
            <a:r>
              <a:rPr lang="zh-CN" altLang="en-US" sz="2400" b="1" dirty="0">
                <a:solidFill>
                  <a:srgbClr val="019FFC"/>
                </a:solidFill>
              </a:rPr>
              <a:t>年</a:t>
            </a:r>
            <a:r>
              <a:rPr lang="en-US" altLang="zh-CN" sz="2400" b="1" dirty="0">
                <a:solidFill>
                  <a:srgbClr val="019FFC"/>
                </a:solidFill>
              </a:rPr>
              <a:t>12</a:t>
            </a:r>
            <a:r>
              <a:rPr lang="zh-CN" altLang="en-US" sz="2400" b="1" dirty="0">
                <a:solidFill>
                  <a:srgbClr val="019FFC"/>
                </a:solidFill>
              </a:rPr>
              <a:t>月</a:t>
            </a:r>
            <a:r>
              <a:rPr lang="en-US" altLang="zh-CN" sz="2400" b="1" dirty="0">
                <a:solidFill>
                  <a:srgbClr val="019FFC"/>
                </a:solidFill>
              </a:rPr>
              <a:t>8</a:t>
            </a:r>
            <a:r>
              <a:rPr lang="zh-CN" altLang="en-US" sz="2400" b="1" dirty="0">
                <a:solidFill>
                  <a:srgbClr val="019FFC"/>
                </a:solidFill>
              </a:rPr>
              <a:t>日</a:t>
            </a:r>
            <a:endParaRPr lang="en-US" altLang="zh-CN" sz="2400" b="1" dirty="0">
              <a:solidFill>
                <a:srgbClr val="019FFC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2654" y="4291598"/>
            <a:ext cx="1738103" cy="178613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椭圆 23"/>
          <p:cNvSpPr/>
          <p:nvPr/>
        </p:nvSpPr>
        <p:spPr>
          <a:xfrm>
            <a:off x="4758074" y="753893"/>
            <a:ext cx="713428" cy="713428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2255415" y="4148747"/>
            <a:ext cx="191910" cy="191910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1561522" y="3422965"/>
            <a:ext cx="952500" cy="95250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675563" y="3514494"/>
            <a:ext cx="74676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01</a:t>
            </a:r>
            <a:endParaRPr lang="zh-CN" altLang="en-US" sz="4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41913" y="4529455"/>
            <a:ext cx="26238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</a:t>
            </a:r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、本报告相关知识产权归发布方所有，</a:t>
            </a:r>
            <a:r>
              <a:rPr lang="zh-CN" altLang="en-US" sz="16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任何企业、机构、媒体等单位及个人引用本报告数据、内容，均请注明：</a:t>
            </a:r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“根据网经社电子商务研究中心发布的</a:t>
            </a:r>
            <a:r>
              <a:rPr lang="en-US" altLang="zh-CN" sz="1600" dirty="0">
                <a:latin typeface="黑体" panose="02010609060101010101" pitchFamily="49" charset="-122"/>
                <a:ea typeface="黑体" panose="02010609060101010101" pitchFamily="49" charset="-122"/>
              </a:rPr>
              <a:t>《2020</a:t>
            </a:r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年（上）中国二手电商数据报告</a:t>
            </a:r>
            <a:r>
              <a:rPr lang="en-US" altLang="zh-CN" sz="1600" dirty="0">
                <a:latin typeface="黑体" panose="02010609060101010101" pitchFamily="49" charset="-122"/>
                <a:ea typeface="黑体" panose="02010609060101010101" pitchFamily="49" charset="-122"/>
              </a:rPr>
              <a:t>》”</a:t>
            </a:r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，不得篡改报告内容。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780929" y="4540250"/>
            <a:ext cx="214503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b="1" dirty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1600" b="1" dirty="0">
                <a:latin typeface="黑体" panose="02010609060101010101" pitchFamily="49" charset="-122"/>
                <a:ea typeface="黑体" panose="02010609060101010101" pitchFamily="49" charset="-122"/>
              </a:rPr>
              <a:t>、风险提示：</a:t>
            </a:r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本报告仅为参考研究资料，不构成投资、决策等任何建议，由此带来的风险请慎重考虑，网经社不承担因使用本报告信息而产生的任何责任。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6214953" y="4575276"/>
            <a:ext cx="2016104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、报告涉及金额单位除特殊标注外，均默认为人民币；本报告数据除特殊说明外，一般不含港澳台。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8664608" y="4588611"/>
            <a:ext cx="28854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en-US" altLang="zh-CN" sz="1600" kern="0" dirty="0"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lang="zh-CN" altLang="en-US" sz="1600" kern="0" dirty="0">
                <a:latin typeface="黑体" panose="02010609060101010101" pitchFamily="49" charset="-122"/>
                <a:ea typeface="黑体" panose="02010609060101010101" pitchFamily="49" charset="-122"/>
              </a:rPr>
              <a:t>、数据来源：网经社“电数宝”</a:t>
            </a:r>
            <a:r>
              <a:rPr lang="en-US" altLang="zh-CN" sz="1600" kern="0" dirty="0">
                <a:latin typeface="黑体" panose="02010609060101010101" pitchFamily="49" charset="-122"/>
                <a:ea typeface="黑体" panose="02010609060101010101" pitchFamily="49" charset="-122"/>
              </a:rPr>
              <a:t>(DATA.100EC.CN</a:t>
            </a:r>
            <a:r>
              <a:rPr lang="zh-CN" altLang="en-US" sz="1600" kern="0" dirty="0">
                <a:latin typeface="黑体" panose="02010609060101010101" pitchFamily="49" charset="-122"/>
                <a:ea typeface="黑体" panose="02010609060101010101" pitchFamily="49" charset="-122"/>
              </a:rPr>
              <a:t>）。</a:t>
            </a:r>
          </a:p>
        </p:txBody>
      </p:sp>
      <p:sp>
        <p:nvSpPr>
          <p:cNvPr id="23" name="椭圆 22"/>
          <p:cNvSpPr/>
          <p:nvPr/>
        </p:nvSpPr>
        <p:spPr>
          <a:xfrm>
            <a:off x="4869180" y="664744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MH_Others_1"/>
          <p:cNvSpPr txBox="1"/>
          <p:nvPr>
            <p:custDataLst>
              <p:tags r:id="rId1"/>
            </p:custDataLst>
          </p:nvPr>
        </p:nvSpPr>
        <p:spPr>
          <a:xfrm>
            <a:off x="4160902" y="1467321"/>
            <a:ext cx="3955467" cy="84793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报告声明</a:t>
            </a:r>
          </a:p>
        </p:txBody>
      </p:sp>
      <p:sp>
        <p:nvSpPr>
          <p:cNvPr id="9" name="椭圆 8"/>
          <p:cNvSpPr/>
          <p:nvPr/>
        </p:nvSpPr>
        <p:spPr>
          <a:xfrm>
            <a:off x="4281438" y="3441700"/>
            <a:ext cx="952500" cy="952500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4384308" y="3533229"/>
            <a:ext cx="74676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02</a:t>
            </a:r>
            <a:endParaRPr lang="zh-CN" altLang="en-US" sz="4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4989478" y="4148747"/>
            <a:ext cx="191910" cy="19191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6775579" y="3441700"/>
            <a:ext cx="952500" cy="95250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6849626" y="3533229"/>
            <a:ext cx="74676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03</a:t>
            </a:r>
            <a:endParaRPr lang="zh-CN" altLang="en-US" sz="4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7516801" y="4148747"/>
            <a:ext cx="191910" cy="191910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9190697" y="3416616"/>
            <a:ext cx="952500" cy="952500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9293567" y="3508145"/>
            <a:ext cx="74676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04</a:t>
            </a:r>
            <a:endParaRPr lang="zh-CN" altLang="en-US" sz="4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9906003" y="4148747"/>
            <a:ext cx="191910" cy="19191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椭圆 23"/>
          <p:cNvSpPr/>
          <p:nvPr/>
        </p:nvSpPr>
        <p:spPr>
          <a:xfrm>
            <a:off x="1244537" y="2582693"/>
            <a:ext cx="713428" cy="713428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4093960" y="1267095"/>
            <a:ext cx="7358168" cy="1011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4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5</a:t>
            </a:r>
            <a:r>
              <a:rPr lang="zh-CN" altLang="en-US" sz="14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、发布渠道：</a:t>
            </a:r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（</a:t>
            </a: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</a:t>
            </a:r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）网经社</a:t>
            </a: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WWW.100EC.CN</a:t>
            </a:r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电商门户网站及</a:t>
            </a: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《</a:t>
            </a:r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电商周刊</a:t>
            </a: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》EDM</a:t>
            </a:r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订阅用户（覆盖数百万电商行业用户）；（</a:t>
            </a: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2</a:t>
            </a:r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）网经社入驻自媒体平台（覆盖数千万电商相关群体）；（</a:t>
            </a: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3</a:t>
            </a:r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）</a:t>
            </a: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3000+</a:t>
            </a:r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实名认证的记者库媒体采用（覆盖数亿级电商用户受众）。</a:t>
            </a:r>
            <a:endParaRPr lang="zh-CN" altLang="en-US" sz="1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094480" y="3295551"/>
            <a:ext cx="7096125" cy="3646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4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6</a:t>
            </a:r>
            <a:r>
              <a:rPr lang="zh-CN" altLang="en-US" sz="14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、联系我们：</a:t>
            </a: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FA</a:t>
            </a:r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@netsun.com。我们专注报道、研究、服务于“泛电商”，重点关注：</a:t>
            </a:r>
            <a:r>
              <a:rPr lang="zh-CN" altLang="en-US" sz="14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零售电商、大宗电商、跨境电商、三农电商、服务电商</a:t>
            </a:r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、共享经济、电商物流、电商金融等细分领域，十年如一日专注推动制造业、零售业、服务业、农业、物流业、进出口、金融业的互联网化，推动新制造、新零售、新贸易、新服务、新金融、新物流、新农业、新消费等新型经济生态圈的建立。</a:t>
            </a:r>
          </a:p>
          <a:p>
            <a:pPr algn="just">
              <a:lnSpc>
                <a:spcPct val="150000"/>
              </a:lnSpc>
            </a:pPr>
            <a:endParaRPr lang="zh-CN" altLang="en-US" sz="1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欢迎各电商及相关机构，开展个性化定制，包括不限于：</a:t>
            </a:r>
            <a:r>
              <a:rPr lang="zh-CN" altLang="en-US" sz="14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平台年度用户画像与大数据报告、公司案例研究专题研究报告、公司与竞对研究分析投资价值、平台合规性审查报告，以及公司所在细分行业关于平台模式、物流网络、金融科技、用户体验、财务分析、投融资、行业影响力、用户满意度、用户体验评测、平台界面与功能服务评测</a:t>
            </a:r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等细分维度平台大数据报告或行业报告。</a:t>
            </a:r>
            <a:endParaRPr lang="zh-CN" altLang="en-US" sz="1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1355643" y="2493544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MH_Others_1"/>
          <p:cNvSpPr txBox="1"/>
          <p:nvPr>
            <p:custDataLst>
              <p:tags r:id="rId1"/>
            </p:custDataLst>
          </p:nvPr>
        </p:nvSpPr>
        <p:spPr>
          <a:xfrm>
            <a:off x="604729" y="3300809"/>
            <a:ext cx="3955467" cy="84793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anose="020B0604020202020204" pitchFamily="34" charset="0"/>
              </a:rPr>
              <a:t>报告声明</a:t>
            </a:r>
          </a:p>
        </p:txBody>
      </p:sp>
      <p:sp>
        <p:nvSpPr>
          <p:cNvPr id="9" name="椭圆 8"/>
          <p:cNvSpPr/>
          <p:nvPr/>
        </p:nvSpPr>
        <p:spPr>
          <a:xfrm>
            <a:off x="7269998" y="278107"/>
            <a:ext cx="952500" cy="952500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7188008" y="369570"/>
            <a:ext cx="11164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</a:rPr>
              <a:t>05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8007248" y="905144"/>
            <a:ext cx="191910" cy="19191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7269998" y="2343051"/>
            <a:ext cx="952500" cy="95250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7339177" y="2447915"/>
            <a:ext cx="80983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</a:rPr>
              <a:t>06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7987774" y="3099041"/>
            <a:ext cx="191910" cy="191910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椭圆 31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Group 17"/>
          <p:cNvGrpSpPr/>
          <p:nvPr/>
        </p:nvGrpSpPr>
        <p:grpSpPr bwMode="auto">
          <a:xfrm>
            <a:off x="1595437" y="262485"/>
            <a:ext cx="9001125" cy="649076"/>
            <a:chOff x="0" y="0"/>
            <a:chExt cx="10429" cy="1235"/>
          </a:xfrm>
          <a:solidFill>
            <a:schemeClr val="accent1">
              <a:lumMod val="50000"/>
            </a:schemeClr>
          </a:solidFill>
        </p:grpSpPr>
        <p:sp>
          <p:nvSpPr>
            <p:cNvPr id="52" name="任意多边形 23"/>
            <p:cNvSpPr/>
            <p:nvPr/>
          </p:nvSpPr>
          <p:spPr bwMode="auto">
            <a:xfrm rot="10800000">
              <a:off x="0" y="219"/>
              <a:ext cx="1928" cy="1017"/>
            </a:xfrm>
            <a:custGeom>
              <a:avLst/>
              <a:gdLst>
                <a:gd name="T0" fmla="*/ 0 w 21600"/>
                <a:gd name="T1" fmla="*/ 0 h 21600"/>
                <a:gd name="T2" fmla="*/ 1928 w 21600"/>
                <a:gd name="T3" fmla="*/ 0 h 21600"/>
                <a:gd name="T4" fmla="*/ 1208 w 21600"/>
                <a:gd name="T5" fmla="*/ 509 h 21600"/>
                <a:gd name="T6" fmla="*/ 1839 w 21600"/>
                <a:gd name="T7" fmla="*/ 954 h 21600"/>
                <a:gd name="T8" fmla="*/ 1928 w 21600"/>
                <a:gd name="T9" fmla="*/ 1017 h 21600"/>
                <a:gd name="T10" fmla="*/ 0 w 21600"/>
                <a:gd name="T11" fmla="*/ 1017 h 21600"/>
                <a:gd name="T12" fmla="*/ 0 w 21600"/>
                <a:gd name="T13" fmla="*/ 0 h 216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13539" y="10809"/>
                  </a:lnTo>
                  <a:lnTo>
                    <a:pt x="20599" y="2026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任意多边形 23"/>
            <p:cNvSpPr/>
            <p:nvPr/>
          </p:nvSpPr>
          <p:spPr bwMode="auto">
            <a:xfrm>
              <a:off x="8501" y="201"/>
              <a:ext cx="1928" cy="1017"/>
            </a:xfrm>
            <a:custGeom>
              <a:avLst/>
              <a:gdLst>
                <a:gd name="T0" fmla="*/ 0 w 21600"/>
                <a:gd name="T1" fmla="*/ 0 h 21600"/>
                <a:gd name="T2" fmla="*/ 1928 w 21600"/>
                <a:gd name="T3" fmla="*/ 0 h 21600"/>
                <a:gd name="T4" fmla="*/ 1208 w 21600"/>
                <a:gd name="T5" fmla="*/ 509 h 21600"/>
                <a:gd name="T6" fmla="*/ 1839 w 21600"/>
                <a:gd name="T7" fmla="*/ 954 h 21600"/>
                <a:gd name="T8" fmla="*/ 1928 w 21600"/>
                <a:gd name="T9" fmla="*/ 1017 h 21600"/>
                <a:gd name="T10" fmla="*/ 0 w 21600"/>
                <a:gd name="T11" fmla="*/ 1017 h 21600"/>
                <a:gd name="T12" fmla="*/ 0 w 21600"/>
                <a:gd name="T13" fmla="*/ 0 h 216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13539" y="10809"/>
                  </a:lnTo>
                  <a:lnTo>
                    <a:pt x="20599" y="2026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Rectangle 20"/>
            <p:cNvSpPr>
              <a:spLocks noChangeArrowheads="1"/>
            </p:cNvSpPr>
            <p:nvPr/>
          </p:nvSpPr>
          <p:spPr bwMode="auto">
            <a:xfrm>
              <a:off x="1584" y="0"/>
              <a:ext cx="7258" cy="1021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 dirty="0"/>
            </a:p>
          </p:txBody>
        </p:sp>
        <p:sp>
          <p:nvSpPr>
            <p:cNvPr id="55" name="任意多边形 28"/>
            <p:cNvSpPr/>
            <p:nvPr/>
          </p:nvSpPr>
          <p:spPr bwMode="auto">
            <a:xfrm>
              <a:off x="8500" y="1013"/>
              <a:ext cx="345" cy="203"/>
            </a:xfrm>
            <a:custGeom>
              <a:avLst/>
              <a:gdLst>
                <a:gd name="T0" fmla="*/ 345 w 21600"/>
                <a:gd name="T1" fmla="*/ 0 h 21600"/>
                <a:gd name="T2" fmla="*/ 0 w 21600"/>
                <a:gd name="T3" fmla="*/ 203 h 21600"/>
                <a:gd name="T4" fmla="*/ 0 w 21600"/>
                <a:gd name="T5" fmla="*/ 8 h 21600"/>
                <a:gd name="T6" fmla="*/ 345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0" y="21600"/>
                  </a:lnTo>
                  <a:lnTo>
                    <a:pt x="0" y="851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任意多边形 32"/>
            <p:cNvSpPr/>
            <p:nvPr/>
          </p:nvSpPr>
          <p:spPr bwMode="auto">
            <a:xfrm>
              <a:off x="1579" y="1028"/>
              <a:ext cx="345" cy="207"/>
            </a:xfrm>
            <a:custGeom>
              <a:avLst/>
              <a:gdLst>
                <a:gd name="T0" fmla="*/ 0 w 21600"/>
                <a:gd name="T1" fmla="*/ 0 h 21600"/>
                <a:gd name="T2" fmla="*/ 345 w 21600"/>
                <a:gd name="T3" fmla="*/ 0 h 21600"/>
                <a:gd name="T4" fmla="*/ 345 w 21600"/>
                <a:gd name="T5" fmla="*/ 207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" name="Line 23"/>
            <p:cNvSpPr>
              <a:spLocks noChangeShapeType="1"/>
            </p:cNvSpPr>
            <p:nvPr/>
          </p:nvSpPr>
          <p:spPr bwMode="auto">
            <a:xfrm>
              <a:off x="160" y="302"/>
              <a:ext cx="1414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Line 24"/>
            <p:cNvSpPr>
              <a:spLocks noChangeShapeType="1"/>
            </p:cNvSpPr>
            <p:nvPr/>
          </p:nvSpPr>
          <p:spPr bwMode="auto">
            <a:xfrm>
              <a:off x="160" y="1132"/>
              <a:ext cx="1414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Line 25"/>
            <p:cNvSpPr>
              <a:spLocks noChangeShapeType="1"/>
            </p:cNvSpPr>
            <p:nvPr/>
          </p:nvSpPr>
          <p:spPr bwMode="auto">
            <a:xfrm>
              <a:off x="1579" y="101"/>
              <a:ext cx="7251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Line 26"/>
            <p:cNvSpPr>
              <a:spLocks noChangeShapeType="1"/>
            </p:cNvSpPr>
            <p:nvPr/>
          </p:nvSpPr>
          <p:spPr bwMode="auto">
            <a:xfrm>
              <a:off x="8836" y="278"/>
              <a:ext cx="1414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Line 27"/>
            <p:cNvSpPr>
              <a:spLocks noChangeShapeType="1"/>
            </p:cNvSpPr>
            <p:nvPr/>
          </p:nvSpPr>
          <p:spPr bwMode="auto">
            <a:xfrm>
              <a:off x="8681" y="1132"/>
              <a:ext cx="1608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" name="Line 28"/>
            <p:cNvSpPr>
              <a:spLocks noChangeShapeType="1"/>
            </p:cNvSpPr>
            <p:nvPr/>
          </p:nvSpPr>
          <p:spPr bwMode="auto">
            <a:xfrm>
              <a:off x="1627" y="905"/>
              <a:ext cx="7251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63" name="矩形 62"/>
          <p:cNvSpPr/>
          <p:nvPr/>
        </p:nvSpPr>
        <p:spPr>
          <a:xfrm>
            <a:off x="3323250" y="342442"/>
            <a:ext cx="61237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2019-2020</a:t>
            </a:r>
            <a:r>
              <a:rPr lang="zh-CN" altLang="en-US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年度网经社电子商务研究中心报告发布计划</a:t>
            </a:r>
          </a:p>
        </p:txBody>
      </p:sp>
      <p:sp>
        <p:nvSpPr>
          <p:cNvPr id="20" name="矩形 19"/>
          <p:cNvSpPr/>
          <p:nvPr/>
        </p:nvSpPr>
        <p:spPr>
          <a:xfrm>
            <a:off x="127489" y="1207265"/>
            <a:ext cx="1811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b="1" dirty="0">
                <a:latin typeface="Calibri" panose="020F0502020204030204" charset="0"/>
                <a:ea typeface="宋体" panose="02010600030101010101" pitchFamily="2" charset="-122"/>
                <a:cs typeface="仿宋" panose="02010609060101010101" pitchFamily="49" charset="-122"/>
              </a:rPr>
              <a:t>【电商行业类】</a:t>
            </a:r>
            <a:endParaRPr lang="zh-CN" altLang="zh-CN" sz="1200" dirty="0"/>
          </a:p>
        </p:txBody>
      </p:sp>
      <p:sp>
        <p:nvSpPr>
          <p:cNvPr id="24" name="矩形 23"/>
          <p:cNvSpPr/>
          <p:nvPr/>
        </p:nvSpPr>
        <p:spPr>
          <a:xfrm>
            <a:off x="6385133" y="1297201"/>
            <a:ext cx="1811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b="1" dirty="0">
                <a:latin typeface="Calibri" panose="020F0502020204030204" charset="0"/>
                <a:ea typeface="宋体" panose="02010600030101010101" pitchFamily="2" charset="-122"/>
              </a:rPr>
              <a:t>【零售电商类】</a:t>
            </a:r>
            <a:endParaRPr lang="zh-CN" altLang="en-US" b="1" dirty="0">
              <a:latin typeface="Calibri" panose="020F0502020204030204" charset="0"/>
              <a:ea typeface="宋体" panose="02010600030101010101" pitchFamily="2" charset="-122"/>
            </a:endParaRPr>
          </a:p>
        </p:txBody>
      </p:sp>
      <p:graphicFrame>
        <p:nvGraphicFramePr>
          <p:cNvPr id="35" name="表格 34"/>
          <p:cNvGraphicFramePr>
            <a:graphicFrameLocks noGrp="1"/>
          </p:cNvGraphicFramePr>
          <p:nvPr/>
        </p:nvGraphicFramePr>
        <p:xfrm>
          <a:off x="256829" y="1720881"/>
          <a:ext cx="5506991" cy="29119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05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27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22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25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935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59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报告名称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年度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半年度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季度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月度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79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年全球电子商务数据报告》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79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年度中国电子商务市场监测数据报告》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79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年度中国电商人才状况调查数据报告》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79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年度中国电商上市公司数据报告》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79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年新上市</a:t>
                      </a:r>
                      <a:r>
                        <a:rPr lang="en-US" sz="1200" kern="100">
                          <a:effectLst/>
                        </a:rPr>
                        <a:t>17</a:t>
                      </a:r>
                      <a:r>
                        <a:rPr lang="zh-CN" sz="1200" kern="100">
                          <a:effectLst/>
                        </a:rPr>
                        <a:t>家电商公司数据报告》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79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年度中国新三板挂牌电商公司数据报告》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79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年度中国泛电商“独角兽”数据报告》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79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en-US" sz="1200" kern="100" dirty="0">
                          <a:effectLst/>
                        </a:rPr>
                        <a:t>2019</a:t>
                      </a:r>
                      <a:r>
                        <a:rPr lang="zh-CN" sz="1200" kern="100" dirty="0">
                          <a:effectLst/>
                        </a:rPr>
                        <a:t>年度中国泛电商“千里马”数据报告》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79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en-US" sz="1200" kern="100" dirty="0">
                          <a:effectLst/>
                        </a:rPr>
                        <a:t>2020</a:t>
                      </a:r>
                      <a:r>
                        <a:rPr lang="zh-CN" sz="1200" kern="100" dirty="0">
                          <a:effectLst/>
                        </a:rPr>
                        <a:t>年中国</a:t>
                      </a:r>
                      <a:r>
                        <a:rPr lang="zh-CN" altLang="en-US" sz="1200" kern="100" dirty="0">
                          <a:effectLst/>
                        </a:rPr>
                        <a:t>电商</a:t>
                      </a:r>
                      <a:r>
                        <a:rPr lang="en-US" altLang="zh-CN" sz="1200" kern="100" dirty="0">
                          <a:effectLst/>
                        </a:rPr>
                        <a:t>APP</a:t>
                      </a:r>
                      <a:r>
                        <a:rPr lang="zh-CN" altLang="en-US" sz="1200" kern="100" dirty="0">
                          <a:effectLst/>
                        </a:rPr>
                        <a:t>月活</a:t>
                      </a:r>
                      <a:r>
                        <a:rPr lang="zh-CN" sz="1200" kern="100" dirty="0">
                          <a:effectLst/>
                        </a:rPr>
                        <a:t>数据报告》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79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2020</a:t>
                      </a:r>
                      <a:r>
                        <a:rPr lang="zh-CN" sz="1200" kern="100">
                          <a:effectLst/>
                        </a:rPr>
                        <a:t>中国互联网</a:t>
                      </a:r>
                      <a:r>
                        <a:rPr lang="en-US" sz="1200" kern="100">
                          <a:effectLst/>
                        </a:rPr>
                        <a:t>(</a:t>
                      </a:r>
                      <a:r>
                        <a:rPr lang="zh-CN" sz="1200" kern="100">
                          <a:effectLst/>
                        </a:rPr>
                        <a:t>电商</a:t>
                      </a:r>
                      <a:r>
                        <a:rPr lang="en-US" sz="1200" kern="100">
                          <a:effectLst/>
                        </a:rPr>
                        <a:t>)</a:t>
                      </a:r>
                      <a:r>
                        <a:rPr lang="zh-CN" sz="1200" kern="100">
                          <a:effectLst/>
                        </a:rPr>
                        <a:t>行业战“疫”成果报告》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临时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79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en-US" sz="1200" kern="100" dirty="0">
                          <a:effectLst/>
                        </a:rPr>
                        <a:t>2020</a:t>
                      </a:r>
                      <a:r>
                        <a:rPr lang="zh-CN" sz="1200" kern="100" dirty="0">
                          <a:effectLst/>
                        </a:rPr>
                        <a:t>中国</a:t>
                      </a:r>
                      <a:r>
                        <a:rPr lang="zh-CN" altLang="en-US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互联网</a:t>
                      </a:r>
                      <a:r>
                        <a:rPr lang="en-US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zh-CN" altLang="en-US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电商</a:t>
                      </a:r>
                      <a:r>
                        <a:rPr lang="en-US" sz="1200" kern="100" dirty="0">
                          <a:effectLst/>
                        </a:rPr>
                        <a:t>)</a:t>
                      </a:r>
                      <a:r>
                        <a:rPr lang="zh-CN" sz="1200" kern="100" dirty="0">
                          <a:effectLst/>
                        </a:rPr>
                        <a:t>行业</a:t>
                      </a:r>
                      <a:r>
                        <a:rPr lang="zh-CN" altLang="en-US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战“疫”政策</a:t>
                      </a:r>
                      <a:r>
                        <a:rPr lang="zh-CN" sz="1200" kern="100" dirty="0">
                          <a:effectLst/>
                        </a:rPr>
                        <a:t>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临时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79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CN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《2020</a:t>
                      </a:r>
                      <a:r>
                        <a:rPr lang="zh-CN" altLang="en-US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中国互联网</a:t>
                      </a:r>
                      <a:r>
                        <a:rPr lang="en-US" altLang="zh-CN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zh-CN" altLang="en-US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电商</a:t>
                      </a:r>
                      <a:r>
                        <a:rPr lang="en-US" altLang="zh-CN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zh-CN" altLang="en-US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行业战“疫”分析报告</a:t>
                      </a:r>
                      <a:r>
                        <a:rPr lang="en-US" altLang="zh-CN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》</a:t>
                      </a:r>
                      <a:endParaRPr lang="zh-CN" altLang="en-US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zh-CN" sz="1200" kern="100" dirty="0">
                          <a:effectLst/>
                        </a:rPr>
                        <a:t>临时</a:t>
                      </a:r>
                      <a:endParaRPr lang="zh-CN" alt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graphicFrame>
        <p:nvGraphicFramePr>
          <p:cNvPr id="36" name="表格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0659523"/>
              </p:ext>
            </p:extLst>
          </p:nvPr>
        </p:nvGraphicFramePr>
        <p:xfrm>
          <a:off x="6557520" y="1666534"/>
          <a:ext cx="5506991" cy="49336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707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34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37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40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949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68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报告名称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年度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半年度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季度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月度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年度中国零售电商市场监测数据报告》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en-US" sz="1200" kern="100" dirty="0">
                          <a:effectLst/>
                        </a:rPr>
                        <a:t>2019</a:t>
                      </a:r>
                      <a:r>
                        <a:rPr lang="zh-CN" sz="1200" kern="100" dirty="0">
                          <a:effectLst/>
                        </a:rPr>
                        <a:t>年度中国</a:t>
                      </a:r>
                      <a:r>
                        <a:rPr lang="zh-CN" altLang="en-US" sz="1200" kern="100" dirty="0">
                          <a:effectLst/>
                        </a:rPr>
                        <a:t>社交</a:t>
                      </a:r>
                      <a:r>
                        <a:rPr lang="zh-CN" sz="1200" kern="100" dirty="0">
                          <a:effectLst/>
                        </a:rPr>
                        <a:t>电商发展报告》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年度中国二手电商市场数据报告》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年度中国农村电商市场数据报告》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en-US" sz="1200" kern="100" dirty="0">
                          <a:effectLst/>
                        </a:rPr>
                        <a:t>2019</a:t>
                      </a:r>
                      <a:r>
                        <a:rPr lang="zh-CN" sz="1200" kern="100" dirty="0">
                          <a:effectLst/>
                        </a:rPr>
                        <a:t>年度中国生鲜电商市场数据报告》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年度中国汽车电商市场数据报告》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年度中国医药电商市场数据报告》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年度中国导购电商市场数据报告》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年度中国二手车电商市场数据报告》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年度中国社区团购市场数据报告》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en-US" sz="1200" kern="100" dirty="0">
                          <a:effectLst/>
                        </a:rPr>
                        <a:t>2019</a:t>
                      </a:r>
                      <a:r>
                        <a:rPr lang="zh-CN" sz="1200" kern="100" dirty="0">
                          <a:effectLst/>
                        </a:rPr>
                        <a:t>年度中国家电电商市场数据报告》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年度中国美妆电商市场数据报告》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年度中国奢侈品电商市场数据报告》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年度中国母婴电商市场数据报告》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年度中国食品电商市场数据报告》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en-US" sz="1200" kern="100" dirty="0">
                          <a:effectLst/>
                        </a:rPr>
                        <a:t>2019</a:t>
                      </a:r>
                      <a:r>
                        <a:rPr lang="zh-CN" sz="1200" kern="100" dirty="0">
                          <a:effectLst/>
                        </a:rPr>
                        <a:t>年度中国家居建材电商市场数据报告》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881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CN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《2019</a:t>
                      </a:r>
                      <a:r>
                        <a:rPr lang="zh-CN" altLang="en-US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年度中国服装电商市场数据报告</a:t>
                      </a:r>
                      <a:r>
                        <a:rPr lang="en-US" altLang="zh-CN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》</a:t>
                      </a:r>
                      <a:endParaRPr lang="zh-CN" altLang="en-US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</a:rPr>
                        <a:t>√</a:t>
                      </a:r>
                      <a:endParaRPr lang="zh-CN" alt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en-US" sz="1200" kern="100" dirty="0">
                          <a:effectLst/>
                        </a:rPr>
                        <a:t>2020</a:t>
                      </a:r>
                      <a:r>
                        <a:rPr lang="zh-CN" sz="1200" kern="100" dirty="0">
                          <a:effectLst/>
                        </a:rPr>
                        <a:t>年“</a:t>
                      </a:r>
                      <a:r>
                        <a:rPr lang="en-US" sz="1200" kern="100" dirty="0">
                          <a:effectLst/>
                        </a:rPr>
                        <a:t>618</a:t>
                      </a:r>
                      <a:r>
                        <a:rPr lang="zh-CN" sz="1200" kern="100" dirty="0">
                          <a:effectLst/>
                        </a:rPr>
                        <a:t>”电商消费评级数据报告》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√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4454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zh-CN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《</a:t>
                      </a:r>
                      <a:r>
                        <a:rPr lang="en-US" altLang="zh-CN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2020</a:t>
                      </a:r>
                      <a:r>
                        <a:rPr lang="zh-CN" altLang="zh-CN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年“双</a:t>
                      </a:r>
                      <a:r>
                        <a:rPr lang="en-US" altLang="zh-CN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r>
                        <a:rPr lang="zh-CN" altLang="zh-CN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”电商消费评级数据报告》</a:t>
                      </a:r>
                      <a:endParaRPr lang="zh-CN" altLang="en-US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</a:rPr>
                        <a:t>√</a:t>
                      </a:r>
                      <a:endParaRPr lang="zh-CN" alt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sp>
        <p:nvSpPr>
          <p:cNvPr id="50" name="矩形 49"/>
          <p:cNvSpPr/>
          <p:nvPr/>
        </p:nvSpPr>
        <p:spPr>
          <a:xfrm>
            <a:off x="127489" y="4615263"/>
            <a:ext cx="1811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b="1" dirty="0">
                <a:latin typeface="Calibri" panose="020F0502020204030204" charset="0"/>
                <a:ea typeface="宋体" panose="02010600030101010101" pitchFamily="2" charset="-122"/>
              </a:rPr>
              <a:t>【电商物流类】</a:t>
            </a:r>
          </a:p>
        </p:txBody>
      </p:sp>
      <p:graphicFrame>
        <p:nvGraphicFramePr>
          <p:cNvPr id="64" name="表格 63"/>
          <p:cNvGraphicFramePr>
            <a:graphicFrameLocks noGrp="1"/>
          </p:cNvGraphicFramePr>
          <p:nvPr/>
        </p:nvGraphicFramePr>
        <p:xfrm>
          <a:off x="256829" y="4984595"/>
          <a:ext cx="5491137" cy="17112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60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19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22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25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935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278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报告名称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年度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半年度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季度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月度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9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年度中国电商物流市场数据报告》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9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年度中国即时物流市场数据报告》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9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年度中国同城货运市场数据报告》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9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年度中国同城配送市场数据报告》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9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年度中国智慧物流市场数据报告》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9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年度中国冷链物流市场数据报告》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椭圆 31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Group 17"/>
          <p:cNvGrpSpPr/>
          <p:nvPr/>
        </p:nvGrpSpPr>
        <p:grpSpPr bwMode="auto">
          <a:xfrm>
            <a:off x="1595437" y="262485"/>
            <a:ext cx="9001125" cy="649076"/>
            <a:chOff x="0" y="0"/>
            <a:chExt cx="10429" cy="1235"/>
          </a:xfrm>
          <a:solidFill>
            <a:schemeClr val="accent1">
              <a:lumMod val="50000"/>
            </a:schemeClr>
          </a:solidFill>
        </p:grpSpPr>
        <p:sp>
          <p:nvSpPr>
            <p:cNvPr id="52" name="任意多边形 23"/>
            <p:cNvSpPr/>
            <p:nvPr/>
          </p:nvSpPr>
          <p:spPr bwMode="auto">
            <a:xfrm rot="10800000">
              <a:off x="0" y="219"/>
              <a:ext cx="1928" cy="1017"/>
            </a:xfrm>
            <a:custGeom>
              <a:avLst/>
              <a:gdLst>
                <a:gd name="T0" fmla="*/ 0 w 21600"/>
                <a:gd name="T1" fmla="*/ 0 h 21600"/>
                <a:gd name="T2" fmla="*/ 1928 w 21600"/>
                <a:gd name="T3" fmla="*/ 0 h 21600"/>
                <a:gd name="T4" fmla="*/ 1208 w 21600"/>
                <a:gd name="T5" fmla="*/ 509 h 21600"/>
                <a:gd name="T6" fmla="*/ 1839 w 21600"/>
                <a:gd name="T7" fmla="*/ 954 h 21600"/>
                <a:gd name="T8" fmla="*/ 1928 w 21600"/>
                <a:gd name="T9" fmla="*/ 1017 h 21600"/>
                <a:gd name="T10" fmla="*/ 0 w 21600"/>
                <a:gd name="T11" fmla="*/ 1017 h 21600"/>
                <a:gd name="T12" fmla="*/ 0 w 21600"/>
                <a:gd name="T13" fmla="*/ 0 h 216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13539" y="10809"/>
                  </a:lnTo>
                  <a:lnTo>
                    <a:pt x="20599" y="2026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任意多边形 23"/>
            <p:cNvSpPr/>
            <p:nvPr/>
          </p:nvSpPr>
          <p:spPr bwMode="auto">
            <a:xfrm>
              <a:off x="8501" y="201"/>
              <a:ext cx="1928" cy="1017"/>
            </a:xfrm>
            <a:custGeom>
              <a:avLst/>
              <a:gdLst>
                <a:gd name="T0" fmla="*/ 0 w 21600"/>
                <a:gd name="T1" fmla="*/ 0 h 21600"/>
                <a:gd name="T2" fmla="*/ 1928 w 21600"/>
                <a:gd name="T3" fmla="*/ 0 h 21600"/>
                <a:gd name="T4" fmla="*/ 1208 w 21600"/>
                <a:gd name="T5" fmla="*/ 509 h 21600"/>
                <a:gd name="T6" fmla="*/ 1839 w 21600"/>
                <a:gd name="T7" fmla="*/ 954 h 21600"/>
                <a:gd name="T8" fmla="*/ 1928 w 21600"/>
                <a:gd name="T9" fmla="*/ 1017 h 21600"/>
                <a:gd name="T10" fmla="*/ 0 w 21600"/>
                <a:gd name="T11" fmla="*/ 1017 h 21600"/>
                <a:gd name="T12" fmla="*/ 0 w 21600"/>
                <a:gd name="T13" fmla="*/ 0 h 216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13539" y="10809"/>
                  </a:lnTo>
                  <a:lnTo>
                    <a:pt x="20599" y="2026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Rectangle 20"/>
            <p:cNvSpPr>
              <a:spLocks noChangeArrowheads="1"/>
            </p:cNvSpPr>
            <p:nvPr/>
          </p:nvSpPr>
          <p:spPr bwMode="auto">
            <a:xfrm>
              <a:off x="1584" y="0"/>
              <a:ext cx="7258" cy="1021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 dirty="0"/>
            </a:p>
          </p:txBody>
        </p:sp>
        <p:sp>
          <p:nvSpPr>
            <p:cNvPr id="55" name="任意多边形 28"/>
            <p:cNvSpPr/>
            <p:nvPr/>
          </p:nvSpPr>
          <p:spPr bwMode="auto">
            <a:xfrm>
              <a:off x="8500" y="1013"/>
              <a:ext cx="345" cy="203"/>
            </a:xfrm>
            <a:custGeom>
              <a:avLst/>
              <a:gdLst>
                <a:gd name="T0" fmla="*/ 345 w 21600"/>
                <a:gd name="T1" fmla="*/ 0 h 21600"/>
                <a:gd name="T2" fmla="*/ 0 w 21600"/>
                <a:gd name="T3" fmla="*/ 203 h 21600"/>
                <a:gd name="T4" fmla="*/ 0 w 21600"/>
                <a:gd name="T5" fmla="*/ 8 h 21600"/>
                <a:gd name="T6" fmla="*/ 345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0" y="21600"/>
                  </a:lnTo>
                  <a:lnTo>
                    <a:pt x="0" y="851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任意多边形 32"/>
            <p:cNvSpPr/>
            <p:nvPr/>
          </p:nvSpPr>
          <p:spPr bwMode="auto">
            <a:xfrm>
              <a:off x="1579" y="1028"/>
              <a:ext cx="345" cy="207"/>
            </a:xfrm>
            <a:custGeom>
              <a:avLst/>
              <a:gdLst>
                <a:gd name="T0" fmla="*/ 0 w 21600"/>
                <a:gd name="T1" fmla="*/ 0 h 21600"/>
                <a:gd name="T2" fmla="*/ 345 w 21600"/>
                <a:gd name="T3" fmla="*/ 0 h 21600"/>
                <a:gd name="T4" fmla="*/ 345 w 21600"/>
                <a:gd name="T5" fmla="*/ 207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" name="Line 23"/>
            <p:cNvSpPr>
              <a:spLocks noChangeShapeType="1"/>
            </p:cNvSpPr>
            <p:nvPr/>
          </p:nvSpPr>
          <p:spPr bwMode="auto">
            <a:xfrm>
              <a:off x="160" y="302"/>
              <a:ext cx="1414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Line 24"/>
            <p:cNvSpPr>
              <a:spLocks noChangeShapeType="1"/>
            </p:cNvSpPr>
            <p:nvPr/>
          </p:nvSpPr>
          <p:spPr bwMode="auto">
            <a:xfrm>
              <a:off x="160" y="1132"/>
              <a:ext cx="1414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Line 25"/>
            <p:cNvSpPr>
              <a:spLocks noChangeShapeType="1"/>
            </p:cNvSpPr>
            <p:nvPr/>
          </p:nvSpPr>
          <p:spPr bwMode="auto">
            <a:xfrm>
              <a:off x="1579" y="101"/>
              <a:ext cx="7251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Line 26"/>
            <p:cNvSpPr>
              <a:spLocks noChangeShapeType="1"/>
            </p:cNvSpPr>
            <p:nvPr/>
          </p:nvSpPr>
          <p:spPr bwMode="auto">
            <a:xfrm>
              <a:off x="8836" y="278"/>
              <a:ext cx="1414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Line 27"/>
            <p:cNvSpPr>
              <a:spLocks noChangeShapeType="1"/>
            </p:cNvSpPr>
            <p:nvPr/>
          </p:nvSpPr>
          <p:spPr bwMode="auto">
            <a:xfrm>
              <a:off x="8681" y="1132"/>
              <a:ext cx="1608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" name="Line 28"/>
            <p:cNvSpPr>
              <a:spLocks noChangeShapeType="1"/>
            </p:cNvSpPr>
            <p:nvPr/>
          </p:nvSpPr>
          <p:spPr bwMode="auto">
            <a:xfrm>
              <a:off x="1627" y="905"/>
              <a:ext cx="7251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63" name="矩形 62"/>
          <p:cNvSpPr/>
          <p:nvPr/>
        </p:nvSpPr>
        <p:spPr>
          <a:xfrm>
            <a:off x="3323250" y="342442"/>
            <a:ext cx="61237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2019-2020</a:t>
            </a:r>
            <a:r>
              <a:rPr lang="zh-CN" altLang="en-US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年度网经社电子商务研究中心报告发布计划</a:t>
            </a:r>
          </a:p>
        </p:txBody>
      </p:sp>
      <p:sp>
        <p:nvSpPr>
          <p:cNvPr id="20" name="矩形 19"/>
          <p:cNvSpPr/>
          <p:nvPr/>
        </p:nvSpPr>
        <p:spPr>
          <a:xfrm>
            <a:off x="127489" y="1297201"/>
            <a:ext cx="1811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仿宋" panose="02010609060101010101" pitchFamily="49" charset="-122"/>
              </a:rPr>
              <a:t>【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仿宋" panose="02010609060101010101" pitchFamily="49" charset="-122"/>
              </a:rPr>
              <a:t>跨境电商类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仿宋" panose="02010609060101010101" pitchFamily="49" charset="-122"/>
              </a:rPr>
              <a:t>】</a:t>
            </a:r>
            <a:endParaRPr lang="zh-CN" altLang="zh-CN" sz="12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385133" y="1297201"/>
            <a:ext cx="22765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b="1" kern="100" dirty="0">
                <a:latin typeface="宋体" panose="02010600030101010101" pitchFamily="2" charset="-122"/>
                <a:ea typeface="宋体" panose="02010600030101010101" pitchFamily="2" charset="-122"/>
                <a:cs typeface="仿宋" panose="02010609060101010101" pitchFamily="49" charset="-122"/>
              </a:rPr>
              <a:t>【</a:t>
            </a:r>
            <a:r>
              <a:rPr lang="zh-CN" altLang="en-US" b="1" kern="100" dirty="0">
                <a:latin typeface="宋体" panose="02010600030101010101" pitchFamily="2" charset="-122"/>
                <a:ea typeface="宋体" panose="02010600030101010101" pitchFamily="2" charset="-122"/>
                <a:cs typeface="仿宋" panose="02010609060101010101" pitchFamily="49" charset="-122"/>
              </a:rPr>
              <a:t>生活服务</a:t>
            </a:r>
            <a:r>
              <a:rPr lang="zh-CN" altLang="zh-CN" b="1" kern="100" dirty="0">
                <a:latin typeface="宋体" panose="02010600030101010101" pitchFamily="2" charset="-122"/>
                <a:ea typeface="宋体" panose="02010600030101010101" pitchFamily="2" charset="-122"/>
                <a:cs typeface="仿宋" panose="02010609060101010101" pitchFamily="49" charset="-122"/>
              </a:rPr>
              <a:t>电商类】</a:t>
            </a: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252944" y="1938392"/>
          <a:ext cx="5718216" cy="19121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039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35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34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33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139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780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报告名称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年度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半年度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季度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月度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01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年度中国跨境电商市场监测数据报告》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01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en-US" sz="1200" kern="100" dirty="0">
                          <a:effectLst/>
                        </a:rPr>
                        <a:t>2019</a:t>
                      </a:r>
                      <a:r>
                        <a:rPr lang="zh-CN" sz="1200" kern="100" dirty="0">
                          <a:effectLst/>
                        </a:rPr>
                        <a:t>年度中国出口跨境电商市场数据报告》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901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en-US" sz="1200" kern="100" dirty="0">
                          <a:effectLst/>
                        </a:rPr>
                        <a:t>2019</a:t>
                      </a:r>
                      <a:r>
                        <a:rPr lang="zh-CN" sz="1200" kern="100" dirty="0">
                          <a:effectLst/>
                        </a:rPr>
                        <a:t>年度中国进口跨境电商市场数据报告》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901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年度中国跨境电商服务商市场数据报告》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901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年度中国跨境支付市场数据报告》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901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年度中国跨境物流市场数据报告》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6346297" y="1983754"/>
          <a:ext cx="5718216" cy="42609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039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35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34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33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139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681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报告名称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年度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半年度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季度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月度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年度中国生活服务电商市场监测数据报告》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4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年度中国在线旅游（</a:t>
                      </a:r>
                      <a:r>
                        <a:rPr lang="en-US" sz="1200" kern="100">
                          <a:effectLst/>
                        </a:rPr>
                        <a:t>OTA</a:t>
                      </a:r>
                      <a:r>
                        <a:rPr lang="zh-CN" sz="1200" kern="100">
                          <a:effectLst/>
                        </a:rPr>
                        <a:t>）市场数据报告》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4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年度中国在线教育市场数据报告》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年度共享经济市场数据报告》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4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年度共享单车市场数据报告》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4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年度共享住宿市场数据报告》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4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年度网约车市场数据报告》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4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年度共享办公市场数据报告》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4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年度共享充电宝市场数据报告》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4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年度共享汽车市场数据报告》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4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年度在线外卖市场数据报告》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4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年度互联网家装市场数据报告》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4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年度互联网医疗市场数据报告》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4" name="矩形 3"/>
          <p:cNvSpPr/>
          <p:nvPr/>
        </p:nvSpPr>
        <p:spPr>
          <a:xfrm>
            <a:off x="243707" y="4122354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仿宋" panose="02010609060101010101" pitchFamily="49" charset="-122"/>
              </a:rPr>
              <a:t>【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仿宋" panose="02010609060101010101" pitchFamily="49" charset="-122"/>
              </a:rPr>
              <a:t>产业电商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仿宋" panose="02010609060101010101" pitchFamily="49" charset="-122"/>
              </a:rPr>
              <a:t>】</a:t>
            </a:r>
            <a:endParaRPr lang="zh-CN" altLang="zh-CN" sz="12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252946" y="4683411"/>
          <a:ext cx="5592758" cy="19121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248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15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17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18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27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249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报告名称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年度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半年度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季度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月度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4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年度中国产业电商市场数据报告》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24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年度中国大宗电商市场数据报告》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24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年度中国企业采购电商市场数据报告》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24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年度中国工业品电商市场数据报告》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24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年度中国快消品</a:t>
                      </a:r>
                      <a:r>
                        <a:rPr lang="en-US" sz="1200" kern="100">
                          <a:effectLst/>
                        </a:rPr>
                        <a:t>B2B</a:t>
                      </a:r>
                      <a:r>
                        <a:rPr lang="zh-CN" sz="1200" kern="100">
                          <a:effectLst/>
                        </a:rPr>
                        <a:t>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24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年度中国钢铁电商市场数据报告》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24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年度中国塑化电商市场数据报告》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椭圆 31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Group 17"/>
          <p:cNvGrpSpPr/>
          <p:nvPr/>
        </p:nvGrpSpPr>
        <p:grpSpPr bwMode="auto">
          <a:xfrm>
            <a:off x="1595437" y="262485"/>
            <a:ext cx="9001125" cy="649076"/>
            <a:chOff x="0" y="0"/>
            <a:chExt cx="10429" cy="1235"/>
          </a:xfrm>
          <a:solidFill>
            <a:schemeClr val="accent1">
              <a:lumMod val="50000"/>
            </a:schemeClr>
          </a:solidFill>
        </p:grpSpPr>
        <p:sp>
          <p:nvSpPr>
            <p:cNvPr id="52" name="任意多边形 23"/>
            <p:cNvSpPr/>
            <p:nvPr/>
          </p:nvSpPr>
          <p:spPr bwMode="auto">
            <a:xfrm rot="10800000">
              <a:off x="0" y="219"/>
              <a:ext cx="1928" cy="1017"/>
            </a:xfrm>
            <a:custGeom>
              <a:avLst/>
              <a:gdLst>
                <a:gd name="T0" fmla="*/ 0 w 21600"/>
                <a:gd name="T1" fmla="*/ 0 h 21600"/>
                <a:gd name="T2" fmla="*/ 1928 w 21600"/>
                <a:gd name="T3" fmla="*/ 0 h 21600"/>
                <a:gd name="T4" fmla="*/ 1208 w 21600"/>
                <a:gd name="T5" fmla="*/ 509 h 21600"/>
                <a:gd name="T6" fmla="*/ 1839 w 21600"/>
                <a:gd name="T7" fmla="*/ 954 h 21600"/>
                <a:gd name="T8" fmla="*/ 1928 w 21600"/>
                <a:gd name="T9" fmla="*/ 1017 h 21600"/>
                <a:gd name="T10" fmla="*/ 0 w 21600"/>
                <a:gd name="T11" fmla="*/ 1017 h 21600"/>
                <a:gd name="T12" fmla="*/ 0 w 21600"/>
                <a:gd name="T13" fmla="*/ 0 h 216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13539" y="10809"/>
                  </a:lnTo>
                  <a:lnTo>
                    <a:pt x="20599" y="2026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任意多边形 23"/>
            <p:cNvSpPr/>
            <p:nvPr/>
          </p:nvSpPr>
          <p:spPr bwMode="auto">
            <a:xfrm>
              <a:off x="8501" y="201"/>
              <a:ext cx="1928" cy="1017"/>
            </a:xfrm>
            <a:custGeom>
              <a:avLst/>
              <a:gdLst>
                <a:gd name="T0" fmla="*/ 0 w 21600"/>
                <a:gd name="T1" fmla="*/ 0 h 21600"/>
                <a:gd name="T2" fmla="*/ 1928 w 21600"/>
                <a:gd name="T3" fmla="*/ 0 h 21600"/>
                <a:gd name="T4" fmla="*/ 1208 w 21600"/>
                <a:gd name="T5" fmla="*/ 509 h 21600"/>
                <a:gd name="T6" fmla="*/ 1839 w 21600"/>
                <a:gd name="T7" fmla="*/ 954 h 21600"/>
                <a:gd name="T8" fmla="*/ 1928 w 21600"/>
                <a:gd name="T9" fmla="*/ 1017 h 21600"/>
                <a:gd name="T10" fmla="*/ 0 w 21600"/>
                <a:gd name="T11" fmla="*/ 1017 h 21600"/>
                <a:gd name="T12" fmla="*/ 0 w 21600"/>
                <a:gd name="T13" fmla="*/ 0 h 216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13539" y="10809"/>
                  </a:lnTo>
                  <a:lnTo>
                    <a:pt x="20599" y="2026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Rectangle 20"/>
            <p:cNvSpPr>
              <a:spLocks noChangeArrowheads="1"/>
            </p:cNvSpPr>
            <p:nvPr/>
          </p:nvSpPr>
          <p:spPr bwMode="auto">
            <a:xfrm>
              <a:off x="1584" y="0"/>
              <a:ext cx="7258" cy="1021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 dirty="0"/>
            </a:p>
          </p:txBody>
        </p:sp>
        <p:sp>
          <p:nvSpPr>
            <p:cNvPr id="55" name="任意多边形 28"/>
            <p:cNvSpPr/>
            <p:nvPr/>
          </p:nvSpPr>
          <p:spPr bwMode="auto">
            <a:xfrm>
              <a:off x="8500" y="1013"/>
              <a:ext cx="345" cy="203"/>
            </a:xfrm>
            <a:custGeom>
              <a:avLst/>
              <a:gdLst>
                <a:gd name="T0" fmla="*/ 345 w 21600"/>
                <a:gd name="T1" fmla="*/ 0 h 21600"/>
                <a:gd name="T2" fmla="*/ 0 w 21600"/>
                <a:gd name="T3" fmla="*/ 203 h 21600"/>
                <a:gd name="T4" fmla="*/ 0 w 21600"/>
                <a:gd name="T5" fmla="*/ 8 h 21600"/>
                <a:gd name="T6" fmla="*/ 345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0" y="21600"/>
                  </a:lnTo>
                  <a:lnTo>
                    <a:pt x="0" y="851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任意多边形 32"/>
            <p:cNvSpPr/>
            <p:nvPr/>
          </p:nvSpPr>
          <p:spPr bwMode="auto">
            <a:xfrm>
              <a:off x="1579" y="1028"/>
              <a:ext cx="345" cy="207"/>
            </a:xfrm>
            <a:custGeom>
              <a:avLst/>
              <a:gdLst>
                <a:gd name="T0" fmla="*/ 0 w 21600"/>
                <a:gd name="T1" fmla="*/ 0 h 21600"/>
                <a:gd name="T2" fmla="*/ 345 w 21600"/>
                <a:gd name="T3" fmla="*/ 0 h 21600"/>
                <a:gd name="T4" fmla="*/ 345 w 21600"/>
                <a:gd name="T5" fmla="*/ 207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" name="Line 23"/>
            <p:cNvSpPr>
              <a:spLocks noChangeShapeType="1"/>
            </p:cNvSpPr>
            <p:nvPr/>
          </p:nvSpPr>
          <p:spPr bwMode="auto">
            <a:xfrm>
              <a:off x="160" y="302"/>
              <a:ext cx="1414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Line 24"/>
            <p:cNvSpPr>
              <a:spLocks noChangeShapeType="1"/>
            </p:cNvSpPr>
            <p:nvPr/>
          </p:nvSpPr>
          <p:spPr bwMode="auto">
            <a:xfrm>
              <a:off x="160" y="1132"/>
              <a:ext cx="1414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Line 25"/>
            <p:cNvSpPr>
              <a:spLocks noChangeShapeType="1"/>
            </p:cNvSpPr>
            <p:nvPr/>
          </p:nvSpPr>
          <p:spPr bwMode="auto">
            <a:xfrm>
              <a:off x="1579" y="101"/>
              <a:ext cx="7251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Line 26"/>
            <p:cNvSpPr>
              <a:spLocks noChangeShapeType="1"/>
            </p:cNvSpPr>
            <p:nvPr/>
          </p:nvSpPr>
          <p:spPr bwMode="auto">
            <a:xfrm>
              <a:off x="8836" y="278"/>
              <a:ext cx="1414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Line 27"/>
            <p:cNvSpPr>
              <a:spLocks noChangeShapeType="1"/>
            </p:cNvSpPr>
            <p:nvPr/>
          </p:nvSpPr>
          <p:spPr bwMode="auto">
            <a:xfrm>
              <a:off x="8681" y="1132"/>
              <a:ext cx="1608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" name="Line 28"/>
            <p:cNvSpPr>
              <a:spLocks noChangeShapeType="1"/>
            </p:cNvSpPr>
            <p:nvPr/>
          </p:nvSpPr>
          <p:spPr bwMode="auto">
            <a:xfrm>
              <a:off x="1627" y="905"/>
              <a:ext cx="7251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63" name="矩形 62"/>
          <p:cNvSpPr/>
          <p:nvPr/>
        </p:nvSpPr>
        <p:spPr>
          <a:xfrm>
            <a:off x="3323250" y="342442"/>
            <a:ext cx="61237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2019-2020</a:t>
            </a:r>
            <a:r>
              <a:rPr lang="zh-CN" altLang="en-US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年度网经社电子商务研究中心报告发布计划</a:t>
            </a:r>
          </a:p>
        </p:txBody>
      </p:sp>
      <p:sp>
        <p:nvSpPr>
          <p:cNvPr id="20" name="矩形 19"/>
          <p:cNvSpPr/>
          <p:nvPr/>
        </p:nvSpPr>
        <p:spPr>
          <a:xfrm>
            <a:off x="40888" y="1346681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b="1" dirty="0">
                <a:latin typeface="Calibri" panose="020F0502020204030204" charset="0"/>
                <a:ea typeface="宋体" panose="02010600030101010101" pitchFamily="2" charset="-122"/>
                <a:cs typeface="仿宋" panose="02010609060101010101" pitchFamily="49" charset="-122"/>
              </a:rPr>
              <a:t>【</a:t>
            </a:r>
            <a:r>
              <a:rPr lang="zh-CN" altLang="en-US" b="1" dirty="0">
                <a:latin typeface="Calibri" panose="020F0502020204030204" charset="0"/>
                <a:ea typeface="宋体" panose="02010600030101010101" pitchFamily="2" charset="-122"/>
                <a:cs typeface="仿宋" panose="02010609060101010101" pitchFamily="49" charset="-122"/>
              </a:rPr>
              <a:t>投融资</a:t>
            </a:r>
            <a:r>
              <a:rPr lang="zh-CN" altLang="zh-CN" b="1" dirty="0">
                <a:latin typeface="Calibri" panose="020F0502020204030204" charset="0"/>
                <a:ea typeface="宋体" panose="02010600030101010101" pitchFamily="2" charset="-122"/>
                <a:cs typeface="仿宋" panose="02010609060101010101" pitchFamily="49" charset="-122"/>
              </a:rPr>
              <a:t>类】</a:t>
            </a:r>
            <a:endParaRPr lang="zh-CN" altLang="zh-CN" sz="1200" dirty="0"/>
          </a:p>
        </p:txBody>
      </p:sp>
      <p:sp>
        <p:nvSpPr>
          <p:cNvPr id="24" name="矩形 23"/>
          <p:cNvSpPr/>
          <p:nvPr/>
        </p:nvSpPr>
        <p:spPr>
          <a:xfrm>
            <a:off x="5950377" y="949139"/>
            <a:ext cx="1811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latin typeface="Calibri" panose="020F0502020204030204" charset="0"/>
                <a:ea typeface="宋体" panose="02010600030101010101" pitchFamily="2" charset="-122"/>
              </a:rPr>
              <a:t>【</a:t>
            </a:r>
            <a:r>
              <a:rPr lang="zh-CN" altLang="en-US" b="1" dirty="0">
                <a:latin typeface="Calibri" panose="020F0502020204030204" charset="0"/>
                <a:ea typeface="宋体" panose="02010600030101010101" pitchFamily="2" charset="-122"/>
              </a:rPr>
              <a:t>电商权益类</a:t>
            </a:r>
            <a:r>
              <a:rPr lang="en-US" altLang="zh-CN" b="1" dirty="0">
                <a:latin typeface="Calibri" panose="020F0502020204030204" charset="0"/>
                <a:ea typeface="宋体" panose="02010600030101010101" pitchFamily="2" charset="-122"/>
              </a:rPr>
              <a:t>】</a:t>
            </a:r>
            <a:endParaRPr lang="zh-CN" altLang="en-US" b="1" dirty="0">
              <a:latin typeface="Calibri" panose="020F0502020204030204" charset="0"/>
              <a:ea typeface="宋体" panose="02010600030101010101" pitchFamily="2" charset="-122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8832294"/>
              </p:ext>
            </p:extLst>
          </p:nvPr>
        </p:nvGraphicFramePr>
        <p:xfrm>
          <a:off x="154253" y="1734502"/>
          <a:ext cx="5296978" cy="35133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978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40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48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611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273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报告名称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年度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半年度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季度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月度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6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年度中国电子商务投融资市场数据报告》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6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en-US" sz="1200" kern="100" dirty="0">
                          <a:effectLst/>
                        </a:rPr>
                        <a:t>2019</a:t>
                      </a:r>
                      <a:r>
                        <a:rPr lang="zh-CN" sz="1200" kern="100" dirty="0">
                          <a:effectLst/>
                        </a:rPr>
                        <a:t>年度中国生鲜电商行业融资数据报告》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6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年度中国二手电商行业融资数据报告》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06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年度中国汽车电商行业融资数据报告》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06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en-US" sz="1200" kern="100" dirty="0">
                          <a:effectLst/>
                        </a:rPr>
                        <a:t>2019</a:t>
                      </a:r>
                      <a:r>
                        <a:rPr lang="zh-CN" sz="1200" kern="100" dirty="0">
                          <a:effectLst/>
                        </a:rPr>
                        <a:t>年度中国</a:t>
                      </a:r>
                      <a:r>
                        <a:rPr lang="zh-CN" altLang="en-US" sz="1200" kern="100" dirty="0">
                          <a:effectLst/>
                        </a:rPr>
                        <a:t>社交</a:t>
                      </a:r>
                      <a:r>
                        <a:rPr lang="zh-CN" sz="1200" kern="100" dirty="0">
                          <a:effectLst/>
                        </a:rPr>
                        <a:t>电商行业融资数据报告》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06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年度中国交通出行行业融资数据报告》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06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年度中国在线教育行业融资数据报告》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06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年度中国在线旅游行业融资数据报告》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06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en-US" sz="1200" kern="100" dirty="0">
                          <a:effectLst/>
                        </a:rPr>
                        <a:t>2010-2019</a:t>
                      </a:r>
                      <a:r>
                        <a:rPr lang="zh-CN" sz="1200" kern="100" dirty="0">
                          <a:effectLst/>
                        </a:rPr>
                        <a:t>年度</a:t>
                      </a:r>
                      <a:r>
                        <a:rPr lang="en-US" sz="1200" kern="100" dirty="0">
                          <a:effectLst/>
                        </a:rPr>
                        <a:t>BATJ</a:t>
                      </a:r>
                      <a:r>
                        <a:rPr lang="zh-CN" sz="1200" kern="100" dirty="0">
                          <a:effectLst/>
                        </a:rPr>
                        <a:t>电商领域投资数据报告》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5000524"/>
              </p:ext>
            </p:extLst>
          </p:nvPr>
        </p:nvGraphicFramePr>
        <p:xfrm>
          <a:off x="5731727" y="1390880"/>
          <a:ext cx="6306020" cy="53667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701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35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82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71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68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444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报告名称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年度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半年度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季度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月度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年度中国电子商务用户体验与投诉监测报告》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en-US" sz="1200" kern="100" dirty="0">
                          <a:effectLst/>
                        </a:rPr>
                        <a:t>2019</a:t>
                      </a:r>
                      <a:r>
                        <a:rPr lang="zh-CN" sz="1200" kern="100" dirty="0">
                          <a:effectLst/>
                        </a:rPr>
                        <a:t>年度十大电商行业消费投诉数据与典型案例报告》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34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en-US" sz="1200" kern="100" dirty="0">
                          <a:effectLst/>
                        </a:rPr>
                        <a:t>2019</a:t>
                      </a:r>
                      <a:r>
                        <a:rPr lang="zh-CN" sz="1200" kern="100" dirty="0">
                          <a:effectLst/>
                        </a:rPr>
                        <a:t>年度中国</a:t>
                      </a:r>
                      <a:r>
                        <a:rPr lang="zh-CN" altLang="en-US" sz="1200" kern="100" dirty="0">
                          <a:effectLst/>
                        </a:rPr>
                        <a:t>社交</a:t>
                      </a:r>
                      <a:r>
                        <a:rPr lang="zh-CN" sz="1200" kern="100" dirty="0">
                          <a:effectLst/>
                        </a:rPr>
                        <a:t>电商合规报告》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34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年度中国电子商务法律报告》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34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年度中国电商平台消费评级数据报告》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34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年度中国电商消费主题调查报告》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年度中国跨境电商消费投诉数据与典型案例报告》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779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年度中国二手车电商消费投诉数据与典型案例报告》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年度中国二手电商消费投诉数据与典型案例报告》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en-US" sz="1200" kern="100" dirty="0">
                          <a:effectLst/>
                        </a:rPr>
                        <a:t>2019</a:t>
                      </a:r>
                      <a:r>
                        <a:rPr lang="zh-CN" sz="1200" kern="100" dirty="0">
                          <a:effectLst/>
                        </a:rPr>
                        <a:t>年度中国生鲜电商消费投诉数据与典型案例报告》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en-US" sz="1200" kern="100" dirty="0">
                          <a:effectLst/>
                        </a:rPr>
                        <a:t>2019</a:t>
                      </a:r>
                      <a:r>
                        <a:rPr lang="zh-CN" sz="1200" kern="100" dirty="0">
                          <a:effectLst/>
                        </a:rPr>
                        <a:t>年度中国</a:t>
                      </a:r>
                      <a:r>
                        <a:rPr lang="zh-CN" altLang="en-US" sz="1200" kern="100" dirty="0">
                          <a:effectLst/>
                        </a:rPr>
                        <a:t>社交</a:t>
                      </a:r>
                      <a:r>
                        <a:rPr lang="zh-CN" sz="1200" kern="100" dirty="0">
                          <a:effectLst/>
                        </a:rPr>
                        <a:t>电商消费投诉数据与典型案例报告》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年度中国在线旅游消费投诉数据与典型案例报告》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年度中国在线外卖消费投诉数据与典型案例报告》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年度中国在线教育消费投诉数据与典型案例报告》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年度中国电商物流消费投诉数据与典型案例报告》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年度中国海淘转运消费投诉数据与典型案例报告》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年度中国品牌商城消费投诉数据与典型案例报告》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年度中国潮鞋电商消费投诉数据与典型案例报告》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年度中国母婴电商消费投诉数据与典型案例报告》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年度中国运动健康消费投诉数据与典型案例报告》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年度中国交通出行消费投诉数据与典型案例报告》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2214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en-US" sz="1200" kern="100" dirty="0">
                          <a:effectLst/>
                        </a:rPr>
                        <a:t>2019</a:t>
                      </a:r>
                      <a:r>
                        <a:rPr lang="zh-CN" sz="1200" kern="100" dirty="0">
                          <a:effectLst/>
                        </a:rPr>
                        <a:t>年度中国导购类电商消费投诉数据与典型案例报告》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年度中国分期电商消费投诉数据与典型案例报告》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年度中国在线票务消费投诉数据与典型案例报告》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</a:tbl>
          </a:graphicData>
        </a:graphic>
      </p:graphicFrame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235" y="5353443"/>
            <a:ext cx="1371600" cy="136207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882070" y="5849814"/>
            <a:ext cx="2450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扫码关注 不容错过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2071240" y="2057400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3732295" y="3718455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MH_Others_1"/>
          <p:cNvSpPr txBox="1"/>
          <p:nvPr>
            <p:custDataLst>
              <p:tags r:id="rId1"/>
            </p:custDataLst>
          </p:nvPr>
        </p:nvSpPr>
        <p:spPr>
          <a:xfrm>
            <a:off x="1321058" y="2467245"/>
            <a:ext cx="3955467" cy="154307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一</a:t>
            </a:r>
          </a:p>
          <a:p>
            <a:pPr algn="ctr"/>
            <a:r>
              <a:rPr lang="zh-CN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行业数据</a:t>
            </a:r>
          </a:p>
        </p:txBody>
      </p:sp>
      <p:sp>
        <p:nvSpPr>
          <p:cNvPr id="7" name="矩形 6"/>
          <p:cNvSpPr/>
          <p:nvPr/>
        </p:nvSpPr>
        <p:spPr>
          <a:xfrm>
            <a:off x="5137991" y="1729948"/>
            <a:ext cx="5610225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charset="0"/>
              <a:buChar char=""/>
            </a:pP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二手电商定义及玩家</a:t>
            </a:r>
          </a:p>
          <a:p>
            <a:pPr marL="457200" indent="-457200">
              <a:buFont typeface="Wingdings" panose="05000000000000000000" charset="0"/>
              <a:buChar char=""/>
            </a:pPr>
            <a:endParaRPr lang="zh-CN" altLang="en-US" sz="2800" b="1" dirty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marL="457200" indent="-457200">
              <a:buFont typeface="Wingdings" panose="05000000000000000000" charset="0"/>
              <a:buChar char=""/>
            </a:pP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二手电商规模梯队分布</a:t>
            </a:r>
          </a:p>
          <a:p>
            <a:pPr marL="457200" indent="-457200">
              <a:buFont typeface="Wingdings" panose="05000000000000000000" charset="0"/>
              <a:buChar char=""/>
            </a:pPr>
            <a:endParaRPr lang="zh-CN" altLang="en-US" sz="2800" b="1" dirty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457200" indent="-457200">
              <a:buFont typeface="Wingdings" panose="05000000000000000000" charset="0"/>
              <a:buChar char=""/>
            </a:pP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二手</a:t>
            </a: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电商交易规模数据</a:t>
            </a:r>
          </a:p>
          <a:p>
            <a:pPr marL="457200" indent="-457200">
              <a:buFont typeface="Wingdings" panose="05000000000000000000" charset="0"/>
              <a:buChar char=""/>
            </a:pPr>
            <a:endParaRPr lang="zh-CN" altLang="en-US" sz="2800" b="1" dirty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  <a:p>
            <a:pPr marL="457200" indent="-457200">
              <a:buFont typeface="Wingdings" panose="05000000000000000000" charset="0"/>
              <a:buChar char=""/>
            </a:pP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二手电商用户规模数据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344023" y="448348"/>
            <a:ext cx="4773930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一、二手电商行业数据</a:t>
            </a:r>
            <a:endParaRPr lang="en-US" altLang="zh-CN" sz="3600" b="1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344023" y="1174485"/>
            <a:ext cx="232791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1.1 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定义及玩家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28" name="KSO_Shape"/>
          <p:cNvSpPr/>
          <p:nvPr>
            <p:custDataLst>
              <p:tags r:id="rId2"/>
            </p:custDataLst>
          </p:nvPr>
        </p:nvSpPr>
        <p:spPr bwMode="auto">
          <a:xfrm flipH="1">
            <a:off x="10426114" y="5040153"/>
            <a:ext cx="574128" cy="461216"/>
          </a:xfrm>
          <a:custGeom>
            <a:avLst/>
            <a:gdLst>
              <a:gd name="T0" fmla="*/ 2147483646 w 288"/>
              <a:gd name="T1" fmla="*/ 0 h 232"/>
              <a:gd name="T2" fmla="*/ 0 w 288"/>
              <a:gd name="T3" fmla="*/ 2147483646 h 232"/>
              <a:gd name="T4" fmla="*/ 2147483646 w 288"/>
              <a:gd name="T5" fmla="*/ 2147483646 h 232"/>
              <a:gd name="T6" fmla="*/ 2147483646 w 288"/>
              <a:gd name="T7" fmla="*/ 2147483646 h 232"/>
              <a:gd name="T8" fmla="*/ 2147483646 w 288"/>
              <a:gd name="T9" fmla="*/ 2147483646 h 232"/>
              <a:gd name="T10" fmla="*/ 2147483646 w 288"/>
              <a:gd name="T11" fmla="*/ 2147483646 h 232"/>
              <a:gd name="T12" fmla="*/ 2147483646 w 288"/>
              <a:gd name="T13" fmla="*/ 2147483646 h 232"/>
              <a:gd name="T14" fmla="*/ 2147483646 w 288"/>
              <a:gd name="T15" fmla="*/ 0 h 232"/>
              <a:gd name="T16" fmla="*/ 2147483646 w 288"/>
              <a:gd name="T17" fmla="*/ 2147483646 h 232"/>
              <a:gd name="T18" fmla="*/ 2147483646 w 288"/>
              <a:gd name="T19" fmla="*/ 2147483646 h 232"/>
              <a:gd name="T20" fmla="*/ 2147483646 w 288"/>
              <a:gd name="T21" fmla="*/ 2147483646 h 232"/>
              <a:gd name="T22" fmla="*/ 2147483646 w 288"/>
              <a:gd name="T23" fmla="*/ 2147483646 h 232"/>
              <a:gd name="T24" fmla="*/ 2147483646 w 288"/>
              <a:gd name="T25" fmla="*/ 2147483646 h 232"/>
              <a:gd name="T26" fmla="*/ 2147483646 w 288"/>
              <a:gd name="T27" fmla="*/ 2147483646 h 232"/>
              <a:gd name="T28" fmla="*/ 2147483646 w 288"/>
              <a:gd name="T29" fmla="*/ 2147483646 h 232"/>
              <a:gd name="T30" fmla="*/ 2147483646 w 288"/>
              <a:gd name="T31" fmla="*/ 2147483646 h 232"/>
              <a:gd name="T32" fmla="*/ 2147483646 w 288"/>
              <a:gd name="T33" fmla="*/ 2147483646 h 232"/>
              <a:gd name="T34" fmla="*/ 2147483646 w 288"/>
              <a:gd name="T35" fmla="*/ 2147483646 h 232"/>
              <a:gd name="T36" fmla="*/ 2147483646 w 288"/>
              <a:gd name="T37" fmla="*/ 2147483646 h 232"/>
              <a:gd name="T38" fmla="*/ 2147483646 w 288"/>
              <a:gd name="T39" fmla="*/ 2147483646 h 232"/>
              <a:gd name="T40" fmla="*/ 2147483646 w 288"/>
              <a:gd name="T41" fmla="*/ 2147483646 h 232"/>
              <a:gd name="T42" fmla="*/ 2147483646 w 288"/>
              <a:gd name="T43" fmla="*/ 2147483646 h 232"/>
              <a:gd name="T44" fmla="*/ 2147483646 w 288"/>
              <a:gd name="T45" fmla="*/ 2147483646 h 232"/>
              <a:gd name="T46" fmla="*/ 2147483646 w 288"/>
              <a:gd name="T47" fmla="*/ 2147483646 h 232"/>
              <a:gd name="T48" fmla="*/ 2147483646 w 288"/>
              <a:gd name="T49" fmla="*/ 2147483646 h 232"/>
              <a:gd name="T50" fmla="*/ 2147483646 w 288"/>
              <a:gd name="T51" fmla="*/ 2147483646 h 232"/>
              <a:gd name="T52" fmla="*/ 2147483646 w 288"/>
              <a:gd name="T53" fmla="*/ 2147483646 h 232"/>
              <a:gd name="T54" fmla="*/ 2147483646 w 288"/>
              <a:gd name="T55" fmla="*/ 2147483646 h 232"/>
              <a:gd name="T56" fmla="*/ 2147483646 w 288"/>
              <a:gd name="T57" fmla="*/ 2147483646 h 232"/>
              <a:gd name="T58" fmla="*/ 2147483646 w 288"/>
              <a:gd name="T59" fmla="*/ 2147483646 h 232"/>
              <a:gd name="T60" fmla="*/ 2147483646 w 288"/>
              <a:gd name="T61" fmla="*/ 2147483646 h 232"/>
              <a:gd name="T62" fmla="*/ 2147483646 w 288"/>
              <a:gd name="T63" fmla="*/ 2147483646 h 232"/>
              <a:gd name="T64" fmla="*/ 2147483646 w 288"/>
              <a:gd name="T65" fmla="*/ 2147483646 h 232"/>
              <a:gd name="T66" fmla="*/ 2147483646 w 288"/>
              <a:gd name="T67" fmla="*/ 2147483646 h 232"/>
              <a:gd name="T68" fmla="*/ 2147483646 w 288"/>
              <a:gd name="T69" fmla="*/ 2147483646 h 232"/>
              <a:gd name="T70" fmla="*/ 2147483646 w 288"/>
              <a:gd name="T71" fmla="*/ 2147483646 h 232"/>
              <a:gd name="T72" fmla="*/ 2147483646 w 288"/>
              <a:gd name="T73" fmla="*/ 2147483646 h 232"/>
              <a:gd name="T74" fmla="*/ 2147483646 w 288"/>
              <a:gd name="T75" fmla="*/ 2147483646 h 23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288" h="232">
                <a:moveTo>
                  <a:pt x="144" y="0"/>
                </a:moveTo>
                <a:cubicBezTo>
                  <a:pt x="64" y="0"/>
                  <a:pt x="0" y="52"/>
                  <a:pt x="0" y="116"/>
                </a:cubicBezTo>
                <a:cubicBezTo>
                  <a:pt x="0" y="152"/>
                  <a:pt x="14" y="160"/>
                  <a:pt x="33" y="160"/>
                </a:cubicBezTo>
                <a:cubicBezTo>
                  <a:pt x="49" y="160"/>
                  <a:pt x="67" y="154"/>
                  <a:pt x="84" y="154"/>
                </a:cubicBezTo>
                <a:cubicBezTo>
                  <a:pt x="95" y="154"/>
                  <a:pt x="105" y="157"/>
                  <a:pt x="112" y="165"/>
                </a:cubicBezTo>
                <a:cubicBezTo>
                  <a:pt x="135" y="189"/>
                  <a:pt x="64" y="232"/>
                  <a:pt x="144" y="232"/>
                </a:cubicBezTo>
                <a:cubicBezTo>
                  <a:pt x="224" y="232"/>
                  <a:pt x="288" y="180"/>
                  <a:pt x="288" y="116"/>
                </a:cubicBezTo>
                <a:cubicBezTo>
                  <a:pt x="288" y="52"/>
                  <a:pt x="224" y="0"/>
                  <a:pt x="144" y="0"/>
                </a:cubicBezTo>
                <a:close/>
                <a:moveTo>
                  <a:pt x="60" y="104"/>
                </a:moveTo>
                <a:cubicBezTo>
                  <a:pt x="49" y="104"/>
                  <a:pt x="40" y="95"/>
                  <a:pt x="40" y="84"/>
                </a:cubicBezTo>
                <a:cubicBezTo>
                  <a:pt x="40" y="73"/>
                  <a:pt x="49" y="64"/>
                  <a:pt x="60" y="64"/>
                </a:cubicBezTo>
                <a:cubicBezTo>
                  <a:pt x="71" y="64"/>
                  <a:pt x="80" y="73"/>
                  <a:pt x="80" y="84"/>
                </a:cubicBezTo>
                <a:cubicBezTo>
                  <a:pt x="80" y="95"/>
                  <a:pt x="71" y="104"/>
                  <a:pt x="60" y="104"/>
                </a:cubicBezTo>
                <a:close/>
                <a:moveTo>
                  <a:pt x="116" y="64"/>
                </a:moveTo>
                <a:cubicBezTo>
                  <a:pt x="105" y="64"/>
                  <a:pt x="96" y="55"/>
                  <a:pt x="96" y="44"/>
                </a:cubicBezTo>
                <a:cubicBezTo>
                  <a:pt x="96" y="33"/>
                  <a:pt x="105" y="24"/>
                  <a:pt x="116" y="24"/>
                </a:cubicBezTo>
                <a:cubicBezTo>
                  <a:pt x="127" y="24"/>
                  <a:pt x="136" y="33"/>
                  <a:pt x="136" y="44"/>
                </a:cubicBezTo>
                <a:cubicBezTo>
                  <a:pt x="136" y="55"/>
                  <a:pt x="127" y="64"/>
                  <a:pt x="116" y="64"/>
                </a:cubicBezTo>
                <a:close/>
                <a:moveTo>
                  <a:pt x="164" y="216"/>
                </a:moveTo>
                <a:cubicBezTo>
                  <a:pt x="149" y="216"/>
                  <a:pt x="136" y="207"/>
                  <a:pt x="136" y="196"/>
                </a:cubicBezTo>
                <a:cubicBezTo>
                  <a:pt x="136" y="185"/>
                  <a:pt x="149" y="176"/>
                  <a:pt x="164" y="176"/>
                </a:cubicBezTo>
                <a:cubicBezTo>
                  <a:pt x="179" y="176"/>
                  <a:pt x="192" y="185"/>
                  <a:pt x="192" y="196"/>
                </a:cubicBezTo>
                <a:cubicBezTo>
                  <a:pt x="192" y="207"/>
                  <a:pt x="179" y="216"/>
                  <a:pt x="164" y="216"/>
                </a:cubicBezTo>
                <a:close/>
                <a:moveTo>
                  <a:pt x="172" y="64"/>
                </a:moveTo>
                <a:cubicBezTo>
                  <a:pt x="161" y="64"/>
                  <a:pt x="152" y="55"/>
                  <a:pt x="152" y="44"/>
                </a:cubicBezTo>
                <a:cubicBezTo>
                  <a:pt x="152" y="33"/>
                  <a:pt x="161" y="24"/>
                  <a:pt x="172" y="24"/>
                </a:cubicBezTo>
                <a:cubicBezTo>
                  <a:pt x="183" y="24"/>
                  <a:pt x="192" y="33"/>
                  <a:pt x="192" y="44"/>
                </a:cubicBezTo>
                <a:cubicBezTo>
                  <a:pt x="192" y="55"/>
                  <a:pt x="183" y="64"/>
                  <a:pt x="172" y="64"/>
                </a:cubicBezTo>
                <a:close/>
                <a:moveTo>
                  <a:pt x="208" y="76"/>
                </a:moveTo>
                <a:cubicBezTo>
                  <a:pt x="208" y="65"/>
                  <a:pt x="217" y="56"/>
                  <a:pt x="228" y="56"/>
                </a:cubicBezTo>
                <a:cubicBezTo>
                  <a:pt x="239" y="56"/>
                  <a:pt x="248" y="65"/>
                  <a:pt x="248" y="76"/>
                </a:cubicBezTo>
                <a:cubicBezTo>
                  <a:pt x="248" y="87"/>
                  <a:pt x="239" y="96"/>
                  <a:pt x="228" y="96"/>
                </a:cubicBezTo>
                <a:cubicBezTo>
                  <a:pt x="217" y="96"/>
                  <a:pt x="208" y="87"/>
                  <a:pt x="208" y="76"/>
                </a:cubicBezTo>
                <a:close/>
                <a:moveTo>
                  <a:pt x="264" y="132"/>
                </a:moveTo>
                <a:cubicBezTo>
                  <a:pt x="264" y="143"/>
                  <a:pt x="255" y="152"/>
                  <a:pt x="244" y="152"/>
                </a:cubicBezTo>
                <a:cubicBezTo>
                  <a:pt x="233" y="152"/>
                  <a:pt x="224" y="143"/>
                  <a:pt x="224" y="132"/>
                </a:cubicBezTo>
                <a:cubicBezTo>
                  <a:pt x="224" y="121"/>
                  <a:pt x="233" y="112"/>
                  <a:pt x="244" y="112"/>
                </a:cubicBezTo>
                <a:cubicBezTo>
                  <a:pt x="255" y="112"/>
                  <a:pt x="264" y="121"/>
                  <a:pt x="264" y="132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anchor="ctr">
            <a:normAutofit/>
          </a:bodyPr>
          <a:lstStyle/>
          <a:p>
            <a:endParaRPr lang="zh-CN" altLang="en-US"/>
          </a:p>
        </p:txBody>
      </p:sp>
      <p:grpSp>
        <p:nvGrpSpPr>
          <p:cNvPr id="29" name="Group 20"/>
          <p:cNvGrpSpPr/>
          <p:nvPr/>
        </p:nvGrpSpPr>
        <p:grpSpPr bwMode="auto">
          <a:xfrm>
            <a:off x="464185" y="1718945"/>
            <a:ext cx="4652010" cy="4498975"/>
            <a:chOff x="0" y="0"/>
            <a:chExt cx="4590" cy="7727"/>
          </a:xfrm>
          <a:solidFill>
            <a:schemeClr val="accent1">
              <a:lumMod val="75000"/>
            </a:schemeClr>
          </a:solidFill>
        </p:grpSpPr>
        <p:grpSp>
          <p:nvGrpSpPr>
            <p:cNvPr id="30" name="组合 3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32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3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34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31" name="Rectangle 10"/>
            <p:cNvSpPr>
              <a:spLocks noChangeArrowheads="1"/>
            </p:cNvSpPr>
            <p:nvPr/>
          </p:nvSpPr>
          <p:spPr bwMode="auto">
            <a:xfrm>
              <a:off x="154" y="772"/>
              <a:ext cx="4189" cy="695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768985" y="1816100"/>
            <a:ext cx="4013835" cy="43078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二手电商：网经社定义为专注于闲置商品交易的电商平台。主要交易形式有二手买卖、二手置换、二手回收等。这里所指的二手电商一般不包括二手车、 二手房此类大件商品。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二手电商的玩家包括：1）二手综合类：闲鱼、转转、享物说、胖球等；2）二手电子产品类：找靓机、爱回收、回收宝等；3）二手时尚类：花粉儿、红布林等；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4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）二手奢侈品类：只二、心上、胖虎等；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5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）二手书类：孔夫子旧书网、阅邻等。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CCBBD60-167F-4B88-A727-57F4F9124D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9954" y="1617639"/>
            <a:ext cx="6133333" cy="470476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344023" y="448348"/>
            <a:ext cx="4773930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一、二手电商行业数据</a:t>
            </a:r>
            <a:endParaRPr lang="en-US" altLang="zh-CN" sz="3600" b="1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344023" y="1174485"/>
            <a:ext cx="202184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1.2 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玩家分布</a:t>
            </a:r>
          </a:p>
        </p:txBody>
      </p:sp>
      <p:sp>
        <p:nvSpPr>
          <p:cNvPr id="128" name="KSO_Shape"/>
          <p:cNvSpPr/>
          <p:nvPr>
            <p:custDataLst>
              <p:tags r:id="rId2"/>
            </p:custDataLst>
          </p:nvPr>
        </p:nvSpPr>
        <p:spPr bwMode="auto">
          <a:xfrm flipH="1">
            <a:off x="10426114" y="5040153"/>
            <a:ext cx="574128" cy="461216"/>
          </a:xfrm>
          <a:custGeom>
            <a:avLst/>
            <a:gdLst>
              <a:gd name="T0" fmla="*/ 2147483646 w 288"/>
              <a:gd name="T1" fmla="*/ 0 h 232"/>
              <a:gd name="T2" fmla="*/ 0 w 288"/>
              <a:gd name="T3" fmla="*/ 2147483646 h 232"/>
              <a:gd name="T4" fmla="*/ 2147483646 w 288"/>
              <a:gd name="T5" fmla="*/ 2147483646 h 232"/>
              <a:gd name="T6" fmla="*/ 2147483646 w 288"/>
              <a:gd name="T7" fmla="*/ 2147483646 h 232"/>
              <a:gd name="T8" fmla="*/ 2147483646 w 288"/>
              <a:gd name="T9" fmla="*/ 2147483646 h 232"/>
              <a:gd name="T10" fmla="*/ 2147483646 w 288"/>
              <a:gd name="T11" fmla="*/ 2147483646 h 232"/>
              <a:gd name="T12" fmla="*/ 2147483646 w 288"/>
              <a:gd name="T13" fmla="*/ 2147483646 h 232"/>
              <a:gd name="T14" fmla="*/ 2147483646 w 288"/>
              <a:gd name="T15" fmla="*/ 0 h 232"/>
              <a:gd name="T16" fmla="*/ 2147483646 w 288"/>
              <a:gd name="T17" fmla="*/ 2147483646 h 232"/>
              <a:gd name="T18" fmla="*/ 2147483646 w 288"/>
              <a:gd name="T19" fmla="*/ 2147483646 h 232"/>
              <a:gd name="T20" fmla="*/ 2147483646 w 288"/>
              <a:gd name="T21" fmla="*/ 2147483646 h 232"/>
              <a:gd name="T22" fmla="*/ 2147483646 w 288"/>
              <a:gd name="T23" fmla="*/ 2147483646 h 232"/>
              <a:gd name="T24" fmla="*/ 2147483646 w 288"/>
              <a:gd name="T25" fmla="*/ 2147483646 h 232"/>
              <a:gd name="T26" fmla="*/ 2147483646 w 288"/>
              <a:gd name="T27" fmla="*/ 2147483646 h 232"/>
              <a:gd name="T28" fmla="*/ 2147483646 w 288"/>
              <a:gd name="T29" fmla="*/ 2147483646 h 232"/>
              <a:gd name="T30" fmla="*/ 2147483646 w 288"/>
              <a:gd name="T31" fmla="*/ 2147483646 h 232"/>
              <a:gd name="T32" fmla="*/ 2147483646 w 288"/>
              <a:gd name="T33" fmla="*/ 2147483646 h 232"/>
              <a:gd name="T34" fmla="*/ 2147483646 w 288"/>
              <a:gd name="T35" fmla="*/ 2147483646 h 232"/>
              <a:gd name="T36" fmla="*/ 2147483646 w 288"/>
              <a:gd name="T37" fmla="*/ 2147483646 h 232"/>
              <a:gd name="T38" fmla="*/ 2147483646 w 288"/>
              <a:gd name="T39" fmla="*/ 2147483646 h 232"/>
              <a:gd name="T40" fmla="*/ 2147483646 w 288"/>
              <a:gd name="T41" fmla="*/ 2147483646 h 232"/>
              <a:gd name="T42" fmla="*/ 2147483646 w 288"/>
              <a:gd name="T43" fmla="*/ 2147483646 h 232"/>
              <a:gd name="T44" fmla="*/ 2147483646 w 288"/>
              <a:gd name="T45" fmla="*/ 2147483646 h 232"/>
              <a:gd name="T46" fmla="*/ 2147483646 w 288"/>
              <a:gd name="T47" fmla="*/ 2147483646 h 232"/>
              <a:gd name="T48" fmla="*/ 2147483646 w 288"/>
              <a:gd name="T49" fmla="*/ 2147483646 h 232"/>
              <a:gd name="T50" fmla="*/ 2147483646 w 288"/>
              <a:gd name="T51" fmla="*/ 2147483646 h 232"/>
              <a:gd name="T52" fmla="*/ 2147483646 w 288"/>
              <a:gd name="T53" fmla="*/ 2147483646 h 232"/>
              <a:gd name="T54" fmla="*/ 2147483646 w 288"/>
              <a:gd name="T55" fmla="*/ 2147483646 h 232"/>
              <a:gd name="T56" fmla="*/ 2147483646 w 288"/>
              <a:gd name="T57" fmla="*/ 2147483646 h 232"/>
              <a:gd name="T58" fmla="*/ 2147483646 w 288"/>
              <a:gd name="T59" fmla="*/ 2147483646 h 232"/>
              <a:gd name="T60" fmla="*/ 2147483646 w 288"/>
              <a:gd name="T61" fmla="*/ 2147483646 h 232"/>
              <a:gd name="T62" fmla="*/ 2147483646 w 288"/>
              <a:gd name="T63" fmla="*/ 2147483646 h 232"/>
              <a:gd name="T64" fmla="*/ 2147483646 w 288"/>
              <a:gd name="T65" fmla="*/ 2147483646 h 232"/>
              <a:gd name="T66" fmla="*/ 2147483646 w 288"/>
              <a:gd name="T67" fmla="*/ 2147483646 h 232"/>
              <a:gd name="T68" fmla="*/ 2147483646 w 288"/>
              <a:gd name="T69" fmla="*/ 2147483646 h 232"/>
              <a:gd name="T70" fmla="*/ 2147483646 w 288"/>
              <a:gd name="T71" fmla="*/ 2147483646 h 232"/>
              <a:gd name="T72" fmla="*/ 2147483646 w 288"/>
              <a:gd name="T73" fmla="*/ 2147483646 h 232"/>
              <a:gd name="T74" fmla="*/ 2147483646 w 288"/>
              <a:gd name="T75" fmla="*/ 2147483646 h 23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288" h="232">
                <a:moveTo>
                  <a:pt x="144" y="0"/>
                </a:moveTo>
                <a:cubicBezTo>
                  <a:pt x="64" y="0"/>
                  <a:pt x="0" y="52"/>
                  <a:pt x="0" y="116"/>
                </a:cubicBezTo>
                <a:cubicBezTo>
                  <a:pt x="0" y="152"/>
                  <a:pt x="14" y="160"/>
                  <a:pt x="33" y="160"/>
                </a:cubicBezTo>
                <a:cubicBezTo>
                  <a:pt x="49" y="160"/>
                  <a:pt x="67" y="154"/>
                  <a:pt x="84" y="154"/>
                </a:cubicBezTo>
                <a:cubicBezTo>
                  <a:pt x="95" y="154"/>
                  <a:pt x="105" y="157"/>
                  <a:pt x="112" y="165"/>
                </a:cubicBezTo>
                <a:cubicBezTo>
                  <a:pt x="135" y="189"/>
                  <a:pt x="64" y="232"/>
                  <a:pt x="144" y="232"/>
                </a:cubicBezTo>
                <a:cubicBezTo>
                  <a:pt x="224" y="232"/>
                  <a:pt x="288" y="180"/>
                  <a:pt x="288" y="116"/>
                </a:cubicBezTo>
                <a:cubicBezTo>
                  <a:pt x="288" y="52"/>
                  <a:pt x="224" y="0"/>
                  <a:pt x="144" y="0"/>
                </a:cubicBezTo>
                <a:close/>
                <a:moveTo>
                  <a:pt x="60" y="104"/>
                </a:moveTo>
                <a:cubicBezTo>
                  <a:pt x="49" y="104"/>
                  <a:pt x="40" y="95"/>
                  <a:pt x="40" y="84"/>
                </a:cubicBezTo>
                <a:cubicBezTo>
                  <a:pt x="40" y="73"/>
                  <a:pt x="49" y="64"/>
                  <a:pt x="60" y="64"/>
                </a:cubicBezTo>
                <a:cubicBezTo>
                  <a:pt x="71" y="64"/>
                  <a:pt x="80" y="73"/>
                  <a:pt x="80" y="84"/>
                </a:cubicBezTo>
                <a:cubicBezTo>
                  <a:pt x="80" y="95"/>
                  <a:pt x="71" y="104"/>
                  <a:pt x="60" y="104"/>
                </a:cubicBezTo>
                <a:close/>
                <a:moveTo>
                  <a:pt x="116" y="64"/>
                </a:moveTo>
                <a:cubicBezTo>
                  <a:pt x="105" y="64"/>
                  <a:pt x="96" y="55"/>
                  <a:pt x="96" y="44"/>
                </a:cubicBezTo>
                <a:cubicBezTo>
                  <a:pt x="96" y="33"/>
                  <a:pt x="105" y="24"/>
                  <a:pt x="116" y="24"/>
                </a:cubicBezTo>
                <a:cubicBezTo>
                  <a:pt x="127" y="24"/>
                  <a:pt x="136" y="33"/>
                  <a:pt x="136" y="44"/>
                </a:cubicBezTo>
                <a:cubicBezTo>
                  <a:pt x="136" y="55"/>
                  <a:pt x="127" y="64"/>
                  <a:pt x="116" y="64"/>
                </a:cubicBezTo>
                <a:close/>
                <a:moveTo>
                  <a:pt x="164" y="216"/>
                </a:moveTo>
                <a:cubicBezTo>
                  <a:pt x="149" y="216"/>
                  <a:pt x="136" y="207"/>
                  <a:pt x="136" y="196"/>
                </a:cubicBezTo>
                <a:cubicBezTo>
                  <a:pt x="136" y="185"/>
                  <a:pt x="149" y="176"/>
                  <a:pt x="164" y="176"/>
                </a:cubicBezTo>
                <a:cubicBezTo>
                  <a:pt x="179" y="176"/>
                  <a:pt x="192" y="185"/>
                  <a:pt x="192" y="196"/>
                </a:cubicBezTo>
                <a:cubicBezTo>
                  <a:pt x="192" y="207"/>
                  <a:pt x="179" y="216"/>
                  <a:pt x="164" y="216"/>
                </a:cubicBezTo>
                <a:close/>
                <a:moveTo>
                  <a:pt x="172" y="64"/>
                </a:moveTo>
                <a:cubicBezTo>
                  <a:pt x="161" y="64"/>
                  <a:pt x="152" y="55"/>
                  <a:pt x="152" y="44"/>
                </a:cubicBezTo>
                <a:cubicBezTo>
                  <a:pt x="152" y="33"/>
                  <a:pt x="161" y="24"/>
                  <a:pt x="172" y="24"/>
                </a:cubicBezTo>
                <a:cubicBezTo>
                  <a:pt x="183" y="24"/>
                  <a:pt x="192" y="33"/>
                  <a:pt x="192" y="44"/>
                </a:cubicBezTo>
                <a:cubicBezTo>
                  <a:pt x="192" y="55"/>
                  <a:pt x="183" y="64"/>
                  <a:pt x="172" y="64"/>
                </a:cubicBezTo>
                <a:close/>
                <a:moveTo>
                  <a:pt x="208" y="76"/>
                </a:moveTo>
                <a:cubicBezTo>
                  <a:pt x="208" y="65"/>
                  <a:pt x="217" y="56"/>
                  <a:pt x="228" y="56"/>
                </a:cubicBezTo>
                <a:cubicBezTo>
                  <a:pt x="239" y="56"/>
                  <a:pt x="248" y="65"/>
                  <a:pt x="248" y="76"/>
                </a:cubicBezTo>
                <a:cubicBezTo>
                  <a:pt x="248" y="87"/>
                  <a:pt x="239" y="96"/>
                  <a:pt x="228" y="96"/>
                </a:cubicBezTo>
                <a:cubicBezTo>
                  <a:pt x="217" y="96"/>
                  <a:pt x="208" y="87"/>
                  <a:pt x="208" y="76"/>
                </a:cubicBezTo>
                <a:close/>
                <a:moveTo>
                  <a:pt x="264" y="132"/>
                </a:moveTo>
                <a:cubicBezTo>
                  <a:pt x="264" y="143"/>
                  <a:pt x="255" y="152"/>
                  <a:pt x="244" y="152"/>
                </a:cubicBezTo>
                <a:cubicBezTo>
                  <a:pt x="233" y="152"/>
                  <a:pt x="224" y="143"/>
                  <a:pt x="224" y="132"/>
                </a:cubicBezTo>
                <a:cubicBezTo>
                  <a:pt x="224" y="121"/>
                  <a:pt x="233" y="112"/>
                  <a:pt x="244" y="112"/>
                </a:cubicBezTo>
                <a:cubicBezTo>
                  <a:pt x="255" y="112"/>
                  <a:pt x="264" y="121"/>
                  <a:pt x="264" y="132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anchor="ctr">
            <a:normAutofit/>
          </a:bodyPr>
          <a:lstStyle/>
          <a:p>
            <a:endParaRPr lang="zh-CN" altLang="en-US"/>
          </a:p>
        </p:txBody>
      </p:sp>
      <p:grpSp>
        <p:nvGrpSpPr>
          <p:cNvPr id="29" name="Group 20"/>
          <p:cNvGrpSpPr/>
          <p:nvPr/>
        </p:nvGrpSpPr>
        <p:grpSpPr bwMode="auto">
          <a:xfrm>
            <a:off x="218522" y="1715837"/>
            <a:ext cx="5171358" cy="4930775"/>
            <a:chOff x="0" y="0"/>
            <a:chExt cx="4590" cy="7727"/>
          </a:xfrm>
          <a:solidFill>
            <a:schemeClr val="accent1">
              <a:lumMod val="75000"/>
            </a:schemeClr>
          </a:solidFill>
        </p:grpSpPr>
        <p:grpSp>
          <p:nvGrpSpPr>
            <p:cNvPr id="30" name="组合 3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32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3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34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31" name="Rectangle 10"/>
            <p:cNvSpPr>
              <a:spLocks noChangeArrowheads="1"/>
            </p:cNvSpPr>
            <p:nvPr/>
          </p:nvSpPr>
          <p:spPr bwMode="auto">
            <a:xfrm>
              <a:off x="154" y="772"/>
              <a:ext cx="4189" cy="695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691781" y="1976890"/>
            <a:ext cx="4224841" cy="4343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网经社电子商务研究中心认为，二手电商初步形成了“两大寡头、四大梯队”市场格局。</a:t>
            </a:r>
            <a:endParaRPr lang="en-US" altLang="zh-CN" sz="16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两大寡头分别为闲鱼、转转，估值超过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200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亿人民币；</a:t>
            </a:r>
            <a:endParaRPr lang="en-US" altLang="zh-CN" sz="16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第二梯队为爱回收，估值超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100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亿人民币；</a:t>
            </a:r>
            <a:endParaRPr lang="en-US" altLang="zh-CN" sz="16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第三梯队估值在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10-50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亿人民币之间，有享物说、5miles、铁甲二手机、回收宝、红布林；</a:t>
            </a:r>
            <a:endParaRPr lang="en-US" altLang="zh-CN" sz="16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第四梯队估值在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10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亿人民币以下，分别为找靓机、花粉儿、只二、心上、胖虎、孔夫子旧书网、阅邻等。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7203" y="1715837"/>
            <a:ext cx="6326505" cy="493077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344023" y="448348"/>
            <a:ext cx="4773930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一、二手电商行业数据</a:t>
            </a:r>
            <a:endParaRPr lang="en-US" altLang="zh-CN" sz="3600" b="1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344023" y="1174485"/>
            <a:ext cx="74719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1.3 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市场规模：预计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2020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年达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3745.5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亿元 增长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44.22%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28" name="KSO_Shape"/>
          <p:cNvSpPr/>
          <p:nvPr>
            <p:custDataLst>
              <p:tags r:id="rId2"/>
            </p:custDataLst>
          </p:nvPr>
        </p:nvSpPr>
        <p:spPr bwMode="auto">
          <a:xfrm flipH="1">
            <a:off x="10426114" y="5040153"/>
            <a:ext cx="574128" cy="461216"/>
          </a:xfrm>
          <a:custGeom>
            <a:avLst/>
            <a:gdLst>
              <a:gd name="T0" fmla="*/ 2147483646 w 288"/>
              <a:gd name="T1" fmla="*/ 0 h 232"/>
              <a:gd name="T2" fmla="*/ 0 w 288"/>
              <a:gd name="T3" fmla="*/ 2147483646 h 232"/>
              <a:gd name="T4" fmla="*/ 2147483646 w 288"/>
              <a:gd name="T5" fmla="*/ 2147483646 h 232"/>
              <a:gd name="T6" fmla="*/ 2147483646 w 288"/>
              <a:gd name="T7" fmla="*/ 2147483646 h 232"/>
              <a:gd name="T8" fmla="*/ 2147483646 w 288"/>
              <a:gd name="T9" fmla="*/ 2147483646 h 232"/>
              <a:gd name="T10" fmla="*/ 2147483646 w 288"/>
              <a:gd name="T11" fmla="*/ 2147483646 h 232"/>
              <a:gd name="T12" fmla="*/ 2147483646 w 288"/>
              <a:gd name="T13" fmla="*/ 2147483646 h 232"/>
              <a:gd name="T14" fmla="*/ 2147483646 w 288"/>
              <a:gd name="T15" fmla="*/ 0 h 232"/>
              <a:gd name="T16" fmla="*/ 2147483646 w 288"/>
              <a:gd name="T17" fmla="*/ 2147483646 h 232"/>
              <a:gd name="T18" fmla="*/ 2147483646 w 288"/>
              <a:gd name="T19" fmla="*/ 2147483646 h 232"/>
              <a:gd name="T20" fmla="*/ 2147483646 w 288"/>
              <a:gd name="T21" fmla="*/ 2147483646 h 232"/>
              <a:gd name="T22" fmla="*/ 2147483646 w 288"/>
              <a:gd name="T23" fmla="*/ 2147483646 h 232"/>
              <a:gd name="T24" fmla="*/ 2147483646 w 288"/>
              <a:gd name="T25" fmla="*/ 2147483646 h 232"/>
              <a:gd name="T26" fmla="*/ 2147483646 w 288"/>
              <a:gd name="T27" fmla="*/ 2147483646 h 232"/>
              <a:gd name="T28" fmla="*/ 2147483646 w 288"/>
              <a:gd name="T29" fmla="*/ 2147483646 h 232"/>
              <a:gd name="T30" fmla="*/ 2147483646 w 288"/>
              <a:gd name="T31" fmla="*/ 2147483646 h 232"/>
              <a:gd name="T32" fmla="*/ 2147483646 w 288"/>
              <a:gd name="T33" fmla="*/ 2147483646 h 232"/>
              <a:gd name="T34" fmla="*/ 2147483646 w 288"/>
              <a:gd name="T35" fmla="*/ 2147483646 h 232"/>
              <a:gd name="T36" fmla="*/ 2147483646 w 288"/>
              <a:gd name="T37" fmla="*/ 2147483646 h 232"/>
              <a:gd name="T38" fmla="*/ 2147483646 w 288"/>
              <a:gd name="T39" fmla="*/ 2147483646 h 232"/>
              <a:gd name="T40" fmla="*/ 2147483646 w 288"/>
              <a:gd name="T41" fmla="*/ 2147483646 h 232"/>
              <a:gd name="T42" fmla="*/ 2147483646 w 288"/>
              <a:gd name="T43" fmla="*/ 2147483646 h 232"/>
              <a:gd name="T44" fmla="*/ 2147483646 w 288"/>
              <a:gd name="T45" fmla="*/ 2147483646 h 232"/>
              <a:gd name="T46" fmla="*/ 2147483646 w 288"/>
              <a:gd name="T47" fmla="*/ 2147483646 h 232"/>
              <a:gd name="T48" fmla="*/ 2147483646 w 288"/>
              <a:gd name="T49" fmla="*/ 2147483646 h 232"/>
              <a:gd name="T50" fmla="*/ 2147483646 w 288"/>
              <a:gd name="T51" fmla="*/ 2147483646 h 232"/>
              <a:gd name="T52" fmla="*/ 2147483646 w 288"/>
              <a:gd name="T53" fmla="*/ 2147483646 h 232"/>
              <a:gd name="T54" fmla="*/ 2147483646 w 288"/>
              <a:gd name="T55" fmla="*/ 2147483646 h 232"/>
              <a:gd name="T56" fmla="*/ 2147483646 w 288"/>
              <a:gd name="T57" fmla="*/ 2147483646 h 232"/>
              <a:gd name="T58" fmla="*/ 2147483646 w 288"/>
              <a:gd name="T59" fmla="*/ 2147483646 h 232"/>
              <a:gd name="T60" fmla="*/ 2147483646 w 288"/>
              <a:gd name="T61" fmla="*/ 2147483646 h 232"/>
              <a:gd name="T62" fmla="*/ 2147483646 w 288"/>
              <a:gd name="T63" fmla="*/ 2147483646 h 232"/>
              <a:gd name="T64" fmla="*/ 2147483646 w 288"/>
              <a:gd name="T65" fmla="*/ 2147483646 h 232"/>
              <a:gd name="T66" fmla="*/ 2147483646 w 288"/>
              <a:gd name="T67" fmla="*/ 2147483646 h 232"/>
              <a:gd name="T68" fmla="*/ 2147483646 w 288"/>
              <a:gd name="T69" fmla="*/ 2147483646 h 232"/>
              <a:gd name="T70" fmla="*/ 2147483646 w 288"/>
              <a:gd name="T71" fmla="*/ 2147483646 h 232"/>
              <a:gd name="T72" fmla="*/ 2147483646 w 288"/>
              <a:gd name="T73" fmla="*/ 2147483646 h 232"/>
              <a:gd name="T74" fmla="*/ 2147483646 w 288"/>
              <a:gd name="T75" fmla="*/ 2147483646 h 23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288" h="232">
                <a:moveTo>
                  <a:pt x="144" y="0"/>
                </a:moveTo>
                <a:cubicBezTo>
                  <a:pt x="64" y="0"/>
                  <a:pt x="0" y="52"/>
                  <a:pt x="0" y="116"/>
                </a:cubicBezTo>
                <a:cubicBezTo>
                  <a:pt x="0" y="152"/>
                  <a:pt x="14" y="160"/>
                  <a:pt x="33" y="160"/>
                </a:cubicBezTo>
                <a:cubicBezTo>
                  <a:pt x="49" y="160"/>
                  <a:pt x="67" y="154"/>
                  <a:pt x="84" y="154"/>
                </a:cubicBezTo>
                <a:cubicBezTo>
                  <a:pt x="95" y="154"/>
                  <a:pt x="105" y="157"/>
                  <a:pt x="112" y="165"/>
                </a:cubicBezTo>
                <a:cubicBezTo>
                  <a:pt x="135" y="189"/>
                  <a:pt x="64" y="232"/>
                  <a:pt x="144" y="232"/>
                </a:cubicBezTo>
                <a:cubicBezTo>
                  <a:pt x="224" y="232"/>
                  <a:pt x="288" y="180"/>
                  <a:pt x="288" y="116"/>
                </a:cubicBezTo>
                <a:cubicBezTo>
                  <a:pt x="288" y="52"/>
                  <a:pt x="224" y="0"/>
                  <a:pt x="144" y="0"/>
                </a:cubicBezTo>
                <a:close/>
                <a:moveTo>
                  <a:pt x="60" y="104"/>
                </a:moveTo>
                <a:cubicBezTo>
                  <a:pt x="49" y="104"/>
                  <a:pt x="40" y="95"/>
                  <a:pt x="40" y="84"/>
                </a:cubicBezTo>
                <a:cubicBezTo>
                  <a:pt x="40" y="73"/>
                  <a:pt x="49" y="64"/>
                  <a:pt x="60" y="64"/>
                </a:cubicBezTo>
                <a:cubicBezTo>
                  <a:pt x="71" y="64"/>
                  <a:pt x="80" y="73"/>
                  <a:pt x="80" y="84"/>
                </a:cubicBezTo>
                <a:cubicBezTo>
                  <a:pt x="80" y="95"/>
                  <a:pt x="71" y="104"/>
                  <a:pt x="60" y="104"/>
                </a:cubicBezTo>
                <a:close/>
                <a:moveTo>
                  <a:pt x="116" y="64"/>
                </a:moveTo>
                <a:cubicBezTo>
                  <a:pt x="105" y="64"/>
                  <a:pt x="96" y="55"/>
                  <a:pt x="96" y="44"/>
                </a:cubicBezTo>
                <a:cubicBezTo>
                  <a:pt x="96" y="33"/>
                  <a:pt x="105" y="24"/>
                  <a:pt x="116" y="24"/>
                </a:cubicBezTo>
                <a:cubicBezTo>
                  <a:pt x="127" y="24"/>
                  <a:pt x="136" y="33"/>
                  <a:pt x="136" y="44"/>
                </a:cubicBezTo>
                <a:cubicBezTo>
                  <a:pt x="136" y="55"/>
                  <a:pt x="127" y="64"/>
                  <a:pt x="116" y="64"/>
                </a:cubicBezTo>
                <a:close/>
                <a:moveTo>
                  <a:pt x="164" y="216"/>
                </a:moveTo>
                <a:cubicBezTo>
                  <a:pt x="149" y="216"/>
                  <a:pt x="136" y="207"/>
                  <a:pt x="136" y="196"/>
                </a:cubicBezTo>
                <a:cubicBezTo>
                  <a:pt x="136" y="185"/>
                  <a:pt x="149" y="176"/>
                  <a:pt x="164" y="176"/>
                </a:cubicBezTo>
                <a:cubicBezTo>
                  <a:pt x="179" y="176"/>
                  <a:pt x="192" y="185"/>
                  <a:pt x="192" y="196"/>
                </a:cubicBezTo>
                <a:cubicBezTo>
                  <a:pt x="192" y="207"/>
                  <a:pt x="179" y="216"/>
                  <a:pt x="164" y="216"/>
                </a:cubicBezTo>
                <a:close/>
                <a:moveTo>
                  <a:pt x="172" y="64"/>
                </a:moveTo>
                <a:cubicBezTo>
                  <a:pt x="161" y="64"/>
                  <a:pt x="152" y="55"/>
                  <a:pt x="152" y="44"/>
                </a:cubicBezTo>
                <a:cubicBezTo>
                  <a:pt x="152" y="33"/>
                  <a:pt x="161" y="24"/>
                  <a:pt x="172" y="24"/>
                </a:cubicBezTo>
                <a:cubicBezTo>
                  <a:pt x="183" y="24"/>
                  <a:pt x="192" y="33"/>
                  <a:pt x="192" y="44"/>
                </a:cubicBezTo>
                <a:cubicBezTo>
                  <a:pt x="192" y="55"/>
                  <a:pt x="183" y="64"/>
                  <a:pt x="172" y="64"/>
                </a:cubicBezTo>
                <a:close/>
                <a:moveTo>
                  <a:pt x="208" y="76"/>
                </a:moveTo>
                <a:cubicBezTo>
                  <a:pt x="208" y="65"/>
                  <a:pt x="217" y="56"/>
                  <a:pt x="228" y="56"/>
                </a:cubicBezTo>
                <a:cubicBezTo>
                  <a:pt x="239" y="56"/>
                  <a:pt x="248" y="65"/>
                  <a:pt x="248" y="76"/>
                </a:cubicBezTo>
                <a:cubicBezTo>
                  <a:pt x="248" y="87"/>
                  <a:pt x="239" y="96"/>
                  <a:pt x="228" y="96"/>
                </a:cubicBezTo>
                <a:cubicBezTo>
                  <a:pt x="217" y="96"/>
                  <a:pt x="208" y="87"/>
                  <a:pt x="208" y="76"/>
                </a:cubicBezTo>
                <a:close/>
                <a:moveTo>
                  <a:pt x="264" y="132"/>
                </a:moveTo>
                <a:cubicBezTo>
                  <a:pt x="264" y="143"/>
                  <a:pt x="255" y="152"/>
                  <a:pt x="244" y="152"/>
                </a:cubicBezTo>
                <a:cubicBezTo>
                  <a:pt x="233" y="152"/>
                  <a:pt x="224" y="143"/>
                  <a:pt x="224" y="132"/>
                </a:cubicBezTo>
                <a:cubicBezTo>
                  <a:pt x="224" y="121"/>
                  <a:pt x="233" y="112"/>
                  <a:pt x="244" y="112"/>
                </a:cubicBezTo>
                <a:cubicBezTo>
                  <a:pt x="255" y="112"/>
                  <a:pt x="264" y="121"/>
                  <a:pt x="264" y="132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anchor="ctr">
            <a:normAutofit/>
          </a:bodyPr>
          <a:lstStyle/>
          <a:p>
            <a:endParaRPr lang="zh-CN" altLang="en-US"/>
          </a:p>
        </p:txBody>
      </p:sp>
      <p:grpSp>
        <p:nvGrpSpPr>
          <p:cNvPr id="29" name="Group 20"/>
          <p:cNvGrpSpPr/>
          <p:nvPr/>
        </p:nvGrpSpPr>
        <p:grpSpPr bwMode="auto">
          <a:xfrm>
            <a:off x="334645" y="1845945"/>
            <a:ext cx="4414520" cy="4393565"/>
            <a:chOff x="0" y="0"/>
            <a:chExt cx="4590" cy="7727"/>
          </a:xfrm>
          <a:solidFill>
            <a:schemeClr val="accent1">
              <a:lumMod val="75000"/>
            </a:schemeClr>
          </a:solidFill>
        </p:grpSpPr>
        <p:grpSp>
          <p:nvGrpSpPr>
            <p:cNvPr id="30" name="组合 3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32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3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34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31" name="Rectangle 10"/>
            <p:cNvSpPr>
              <a:spLocks noChangeArrowheads="1"/>
            </p:cNvSpPr>
            <p:nvPr/>
          </p:nvSpPr>
          <p:spPr bwMode="auto">
            <a:xfrm>
              <a:off x="154" y="772"/>
              <a:ext cx="4189" cy="695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614045" y="2118360"/>
            <a:ext cx="3801745" cy="37230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据网经社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“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电数宝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”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电商大数据库显示， 201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9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年我国二手电商市场规模达到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2596.9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亿元，较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2018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年的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1695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亿元，同比增长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53.2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%。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2016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年至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2018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年二手电商增长分别为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669.49%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、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168.23%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、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78.91%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。由此可见，增速逐年骤降。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预计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2020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年二手电商规模达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3745.5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亿元，同比增长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44.22%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3800" y="1952625"/>
            <a:ext cx="6980555" cy="426529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344023" y="448348"/>
            <a:ext cx="4773930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一、二手电商行业数据</a:t>
            </a:r>
            <a:endParaRPr lang="en-US" altLang="zh-CN" sz="3600" b="1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344023" y="1174485"/>
            <a:ext cx="74703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1.4 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用户规模：预计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2020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年达到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1.82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亿人 同增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26.38%</a:t>
            </a:r>
            <a:endParaRPr lang="zh-CN" altLang="en-US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28" name="KSO_Shape"/>
          <p:cNvSpPr/>
          <p:nvPr>
            <p:custDataLst>
              <p:tags r:id="rId2"/>
            </p:custDataLst>
          </p:nvPr>
        </p:nvSpPr>
        <p:spPr bwMode="auto">
          <a:xfrm flipH="1">
            <a:off x="10426114" y="5040153"/>
            <a:ext cx="574128" cy="461216"/>
          </a:xfrm>
          <a:custGeom>
            <a:avLst/>
            <a:gdLst>
              <a:gd name="T0" fmla="*/ 2147483646 w 288"/>
              <a:gd name="T1" fmla="*/ 0 h 232"/>
              <a:gd name="T2" fmla="*/ 0 w 288"/>
              <a:gd name="T3" fmla="*/ 2147483646 h 232"/>
              <a:gd name="T4" fmla="*/ 2147483646 w 288"/>
              <a:gd name="T5" fmla="*/ 2147483646 h 232"/>
              <a:gd name="T6" fmla="*/ 2147483646 w 288"/>
              <a:gd name="T7" fmla="*/ 2147483646 h 232"/>
              <a:gd name="T8" fmla="*/ 2147483646 w 288"/>
              <a:gd name="T9" fmla="*/ 2147483646 h 232"/>
              <a:gd name="T10" fmla="*/ 2147483646 w 288"/>
              <a:gd name="T11" fmla="*/ 2147483646 h 232"/>
              <a:gd name="T12" fmla="*/ 2147483646 w 288"/>
              <a:gd name="T13" fmla="*/ 2147483646 h 232"/>
              <a:gd name="T14" fmla="*/ 2147483646 w 288"/>
              <a:gd name="T15" fmla="*/ 0 h 232"/>
              <a:gd name="T16" fmla="*/ 2147483646 w 288"/>
              <a:gd name="T17" fmla="*/ 2147483646 h 232"/>
              <a:gd name="T18" fmla="*/ 2147483646 w 288"/>
              <a:gd name="T19" fmla="*/ 2147483646 h 232"/>
              <a:gd name="T20" fmla="*/ 2147483646 w 288"/>
              <a:gd name="T21" fmla="*/ 2147483646 h 232"/>
              <a:gd name="T22" fmla="*/ 2147483646 w 288"/>
              <a:gd name="T23" fmla="*/ 2147483646 h 232"/>
              <a:gd name="T24" fmla="*/ 2147483646 w 288"/>
              <a:gd name="T25" fmla="*/ 2147483646 h 232"/>
              <a:gd name="T26" fmla="*/ 2147483646 w 288"/>
              <a:gd name="T27" fmla="*/ 2147483646 h 232"/>
              <a:gd name="T28" fmla="*/ 2147483646 w 288"/>
              <a:gd name="T29" fmla="*/ 2147483646 h 232"/>
              <a:gd name="T30" fmla="*/ 2147483646 w 288"/>
              <a:gd name="T31" fmla="*/ 2147483646 h 232"/>
              <a:gd name="T32" fmla="*/ 2147483646 w 288"/>
              <a:gd name="T33" fmla="*/ 2147483646 h 232"/>
              <a:gd name="T34" fmla="*/ 2147483646 w 288"/>
              <a:gd name="T35" fmla="*/ 2147483646 h 232"/>
              <a:gd name="T36" fmla="*/ 2147483646 w 288"/>
              <a:gd name="T37" fmla="*/ 2147483646 h 232"/>
              <a:gd name="T38" fmla="*/ 2147483646 w 288"/>
              <a:gd name="T39" fmla="*/ 2147483646 h 232"/>
              <a:gd name="T40" fmla="*/ 2147483646 w 288"/>
              <a:gd name="T41" fmla="*/ 2147483646 h 232"/>
              <a:gd name="T42" fmla="*/ 2147483646 w 288"/>
              <a:gd name="T43" fmla="*/ 2147483646 h 232"/>
              <a:gd name="T44" fmla="*/ 2147483646 w 288"/>
              <a:gd name="T45" fmla="*/ 2147483646 h 232"/>
              <a:gd name="T46" fmla="*/ 2147483646 w 288"/>
              <a:gd name="T47" fmla="*/ 2147483646 h 232"/>
              <a:gd name="T48" fmla="*/ 2147483646 w 288"/>
              <a:gd name="T49" fmla="*/ 2147483646 h 232"/>
              <a:gd name="T50" fmla="*/ 2147483646 w 288"/>
              <a:gd name="T51" fmla="*/ 2147483646 h 232"/>
              <a:gd name="T52" fmla="*/ 2147483646 w 288"/>
              <a:gd name="T53" fmla="*/ 2147483646 h 232"/>
              <a:gd name="T54" fmla="*/ 2147483646 w 288"/>
              <a:gd name="T55" fmla="*/ 2147483646 h 232"/>
              <a:gd name="T56" fmla="*/ 2147483646 w 288"/>
              <a:gd name="T57" fmla="*/ 2147483646 h 232"/>
              <a:gd name="T58" fmla="*/ 2147483646 w 288"/>
              <a:gd name="T59" fmla="*/ 2147483646 h 232"/>
              <a:gd name="T60" fmla="*/ 2147483646 w 288"/>
              <a:gd name="T61" fmla="*/ 2147483646 h 232"/>
              <a:gd name="T62" fmla="*/ 2147483646 w 288"/>
              <a:gd name="T63" fmla="*/ 2147483646 h 232"/>
              <a:gd name="T64" fmla="*/ 2147483646 w 288"/>
              <a:gd name="T65" fmla="*/ 2147483646 h 232"/>
              <a:gd name="T66" fmla="*/ 2147483646 w 288"/>
              <a:gd name="T67" fmla="*/ 2147483646 h 232"/>
              <a:gd name="T68" fmla="*/ 2147483646 w 288"/>
              <a:gd name="T69" fmla="*/ 2147483646 h 232"/>
              <a:gd name="T70" fmla="*/ 2147483646 w 288"/>
              <a:gd name="T71" fmla="*/ 2147483646 h 232"/>
              <a:gd name="T72" fmla="*/ 2147483646 w 288"/>
              <a:gd name="T73" fmla="*/ 2147483646 h 232"/>
              <a:gd name="T74" fmla="*/ 2147483646 w 288"/>
              <a:gd name="T75" fmla="*/ 2147483646 h 23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288" h="232">
                <a:moveTo>
                  <a:pt x="144" y="0"/>
                </a:moveTo>
                <a:cubicBezTo>
                  <a:pt x="64" y="0"/>
                  <a:pt x="0" y="52"/>
                  <a:pt x="0" y="116"/>
                </a:cubicBezTo>
                <a:cubicBezTo>
                  <a:pt x="0" y="152"/>
                  <a:pt x="14" y="160"/>
                  <a:pt x="33" y="160"/>
                </a:cubicBezTo>
                <a:cubicBezTo>
                  <a:pt x="49" y="160"/>
                  <a:pt x="67" y="154"/>
                  <a:pt x="84" y="154"/>
                </a:cubicBezTo>
                <a:cubicBezTo>
                  <a:pt x="95" y="154"/>
                  <a:pt x="105" y="157"/>
                  <a:pt x="112" y="165"/>
                </a:cubicBezTo>
                <a:cubicBezTo>
                  <a:pt x="135" y="189"/>
                  <a:pt x="64" y="232"/>
                  <a:pt x="144" y="232"/>
                </a:cubicBezTo>
                <a:cubicBezTo>
                  <a:pt x="224" y="232"/>
                  <a:pt x="288" y="180"/>
                  <a:pt x="288" y="116"/>
                </a:cubicBezTo>
                <a:cubicBezTo>
                  <a:pt x="288" y="52"/>
                  <a:pt x="224" y="0"/>
                  <a:pt x="144" y="0"/>
                </a:cubicBezTo>
                <a:close/>
                <a:moveTo>
                  <a:pt x="60" y="104"/>
                </a:moveTo>
                <a:cubicBezTo>
                  <a:pt x="49" y="104"/>
                  <a:pt x="40" y="95"/>
                  <a:pt x="40" y="84"/>
                </a:cubicBezTo>
                <a:cubicBezTo>
                  <a:pt x="40" y="73"/>
                  <a:pt x="49" y="64"/>
                  <a:pt x="60" y="64"/>
                </a:cubicBezTo>
                <a:cubicBezTo>
                  <a:pt x="71" y="64"/>
                  <a:pt x="80" y="73"/>
                  <a:pt x="80" y="84"/>
                </a:cubicBezTo>
                <a:cubicBezTo>
                  <a:pt x="80" y="95"/>
                  <a:pt x="71" y="104"/>
                  <a:pt x="60" y="104"/>
                </a:cubicBezTo>
                <a:close/>
                <a:moveTo>
                  <a:pt x="116" y="64"/>
                </a:moveTo>
                <a:cubicBezTo>
                  <a:pt x="105" y="64"/>
                  <a:pt x="96" y="55"/>
                  <a:pt x="96" y="44"/>
                </a:cubicBezTo>
                <a:cubicBezTo>
                  <a:pt x="96" y="33"/>
                  <a:pt x="105" y="24"/>
                  <a:pt x="116" y="24"/>
                </a:cubicBezTo>
                <a:cubicBezTo>
                  <a:pt x="127" y="24"/>
                  <a:pt x="136" y="33"/>
                  <a:pt x="136" y="44"/>
                </a:cubicBezTo>
                <a:cubicBezTo>
                  <a:pt x="136" y="55"/>
                  <a:pt x="127" y="64"/>
                  <a:pt x="116" y="64"/>
                </a:cubicBezTo>
                <a:close/>
                <a:moveTo>
                  <a:pt x="164" y="216"/>
                </a:moveTo>
                <a:cubicBezTo>
                  <a:pt x="149" y="216"/>
                  <a:pt x="136" y="207"/>
                  <a:pt x="136" y="196"/>
                </a:cubicBezTo>
                <a:cubicBezTo>
                  <a:pt x="136" y="185"/>
                  <a:pt x="149" y="176"/>
                  <a:pt x="164" y="176"/>
                </a:cubicBezTo>
                <a:cubicBezTo>
                  <a:pt x="179" y="176"/>
                  <a:pt x="192" y="185"/>
                  <a:pt x="192" y="196"/>
                </a:cubicBezTo>
                <a:cubicBezTo>
                  <a:pt x="192" y="207"/>
                  <a:pt x="179" y="216"/>
                  <a:pt x="164" y="216"/>
                </a:cubicBezTo>
                <a:close/>
                <a:moveTo>
                  <a:pt x="172" y="64"/>
                </a:moveTo>
                <a:cubicBezTo>
                  <a:pt x="161" y="64"/>
                  <a:pt x="152" y="55"/>
                  <a:pt x="152" y="44"/>
                </a:cubicBezTo>
                <a:cubicBezTo>
                  <a:pt x="152" y="33"/>
                  <a:pt x="161" y="24"/>
                  <a:pt x="172" y="24"/>
                </a:cubicBezTo>
                <a:cubicBezTo>
                  <a:pt x="183" y="24"/>
                  <a:pt x="192" y="33"/>
                  <a:pt x="192" y="44"/>
                </a:cubicBezTo>
                <a:cubicBezTo>
                  <a:pt x="192" y="55"/>
                  <a:pt x="183" y="64"/>
                  <a:pt x="172" y="64"/>
                </a:cubicBezTo>
                <a:close/>
                <a:moveTo>
                  <a:pt x="208" y="76"/>
                </a:moveTo>
                <a:cubicBezTo>
                  <a:pt x="208" y="65"/>
                  <a:pt x="217" y="56"/>
                  <a:pt x="228" y="56"/>
                </a:cubicBezTo>
                <a:cubicBezTo>
                  <a:pt x="239" y="56"/>
                  <a:pt x="248" y="65"/>
                  <a:pt x="248" y="76"/>
                </a:cubicBezTo>
                <a:cubicBezTo>
                  <a:pt x="248" y="87"/>
                  <a:pt x="239" y="96"/>
                  <a:pt x="228" y="96"/>
                </a:cubicBezTo>
                <a:cubicBezTo>
                  <a:pt x="217" y="96"/>
                  <a:pt x="208" y="87"/>
                  <a:pt x="208" y="76"/>
                </a:cubicBezTo>
                <a:close/>
                <a:moveTo>
                  <a:pt x="264" y="132"/>
                </a:moveTo>
                <a:cubicBezTo>
                  <a:pt x="264" y="143"/>
                  <a:pt x="255" y="152"/>
                  <a:pt x="244" y="152"/>
                </a:cubicBezTo>
                <a:cubicBezTo>
                  <a:pt x="233" y="152"/>
                  <a:pt x="224" y="143"/>
                  <a:pt x="224" y="132"/>
                </a:cubicBezTo>
                <a:cubicBezTo>
                  <a:pt x="224" y="121"/>
                  <a:pt x="233" y="112"/>
                  <a:pt x="244" y="112"/>
                </a:cubicBezTo>
                <a:cubicBezTo>
                  <a:pt x="255" y="112"/>
                  <a:pt x="264" y="121"/>
                  <a:pt x="264" y="132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anchor="ctr">
            <a:normAutofit/>
          </a:bodyPr>
          <a:lstStyle/>
          <a:p>
            <a:endParaRPr lang="zh-CN" altLang="en-US"/>
          </a:p>
        </p:txBody>
      </p:sp>
      <p:grpSp>
        <p:nvGrpSpPr>
          <p:cNvPr id="29" name="Group 20"/>
          <p:cNvGrpSpPr/>
          <p:nvPr/>
        </p:nvGrpSpPr>
        <p:grpSpPr bwMode="auto">
          <a:xfrm>
            <a:off x="434235" y="1824183"/>
            <a:ext cx="4399022" cy="4855553"/>
            <a:chOff x="0" y="0"/>
            <a:chExt cx="4590" cy="7727"/>
          </a:xfrm>
          <a:solidFill>
            <a:schemeClr val="accent1">
              <a:lumMod val="75000"/>
            </a:schemeClr>
          </a:solidFill>
        </p:grpSpPr>
        <p:grpSp>
          <p:nvGrpSpPr>
            <p:cNvPr id="30" name="组合 3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32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3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34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31" name="Rectangle 10"/>
            <p:cNvSpPr>
              <a:spLocks noChangeArrowheads="1"/>
            </p:cNvSpPr>
            <p:nvPr/>
          </p:nvSpPr>
          <p:spPr bwMode="auto">
            <a:xfrm>
              <a:off x="154" y="772"/>
              <a:ext cx="4189" cy="695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713102" y="1984922"/>
            <a:ext cx="3722370" cy="4558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据网经社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“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电数宝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”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电商大数据库显示， 201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9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年我国二手电商用户规模达到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1.44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亿人，较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2018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年的</a:t>
            </a:r>
            <a:r>
              <a:rPr 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1.07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亿人，同比增长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34.57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%。</a:t>
            </a:r>
            <a:endParaRPr lang="zh-CN" altLang="en-US" sz="16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二手电商用户规模增长在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2015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年到达顶峰，增速高达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450%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，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2016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年也保持三位数的增速，随后的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2017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年增速迅速下滑。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从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2017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年开始，用户规模呈现平稳增长态势，但是增速逐年递减。</a:t>
            </a:r>
            <a:endParaRPr lang="en-US" altLang="zh-CN" sz="16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预计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2020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年二手电商用户规模达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1.82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亿人，增速降至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26.38%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2032" y="1850047"/>
            <a:ext cx="7060565" cy="44761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2071240" y="2057400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3732295" y="3718455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MH_Others_1"/>
          <p:cNvSpPr txBox="1"/>
          <p:nvPr>
            <p:custDataLst>
              <p:tags r:id="rId1"/>
            </p:custDataLst>
          </p:nvPr>
        </p:nvSpPr>
        <p:spPr>
          <a:xfrm>
            <a:off x="1321058" y="2467245"/>
            <a:ext cx="3955467" cy="154307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二</a:t>
            </a:r>
          </a:p>
          <a:p>
            <a:pPr algn="ctr"/>
            <a:r>
              <a:rPr lang="zh-CN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用户数据</a:t>
            </a:r>
          </a:p>
        </p:txBody>
      </p:sp>
      <p:sp>
        <p:nvSpPr>
          <p:cNvPr id="7" name="矩形 6"/>
          <p:cNvSpPr/>
          <p:nvPr/>
        </p:nvSpPr>
        <p:spPr>
          <a:xfrm>
            <a:off x="5389245" y="2057400"/>
            <a:ext cx="5610225" cy="3538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charset="0"/>
              <a:buChar char=""/>
            </a:pP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活跃用户数据</a:t>
            </a:r>
            <a:r>
              <a:rPr lang="en-US" altLang="zh-CN" sz="28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-</a:t>
            </a: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闲鱼</a:t>
            </a:r>
          </a:p>
          <a:p>
            <a:pPr marL="457200" indent="-457200">
              <a:buFont typeface="Wingdings" panose="05000000000000000000" charset="0"/>
              <a:buChar char=""/>
            </a:pPr>
            <a:endParaRPr lang="zh-CN" altLang="en-US" sz="2800" b="1" dirty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457200" indent="-457200">
              <a:buFont typeface="Wingdings" panose="05000000000000000000" charset="0"/>
              <a:buChar char=""/>
            </a:pP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活跃用户数据</a:t>
            </a:r>
            <a:r>
              <a:rPr lang="en-US" altLang="zh-CN" sz="28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-</a:t>
            </a: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转转</a:t>
            </a:r>
          </a:p>
          <a:p>
            <a:pPr indent="0">
              <a:buFont typeface="Wingdings" panose="05000000000000000000" charset="0"/>
              <a:buNone/>
            </a:pPr>
            <a:endParaRPr lang="zh-CN" altLang="en-US" sz="2800" b="1" dirty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  <a:p>
            <a:pPr marL="457200" indent="-457200">
              <a:buFont typeface="Wingdings" panose="05000000000000000000" charset="0"/>
              <a:buChar char=""/>
            </a:pP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活跃用户数据</a:t>
            </a:r>
            <a:r>
              <a:rPr lang="en-US" altLang="zh-CN" sz="28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-</a:t>
            </a: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爱回收</a:t>
            </a:r>
          </a:p>
          <a:p>
            <a:pPr marL="457200" indent="-457200">
              <a:buFont typeface="Wingdings" panose="05000000000000000000" charset="0"/>
              <a:buChar char=""/>
            </a:pPr>
            <a:endParaRPr lang="zh-CN" altLang="en-US" sz="2800" b="1" dirty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  <a:p>
            <a:pPr marL="457200" indent="-457200">
              <a:buFont typeface="Wingdings" panose="05000000000000000000" charset="0"/>
              <a:buChar char=""/>
            </a:pP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活跃用户数据</a:t>
            </a:r>
            <a:r>
              <a:rPr lang="en-US" altLang="zh-CN" sz="28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-</a:t>
            </a: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回收宝</a:t>
            </a:r>
          </a:p>
          <a:p>
            <a:pPr indent="0">
              <a:buFont typeface="Wingdings" panose="05000000000000000000" charset="0"/>
              <a:buNone/>
            </a:pPr>
            <a:endParaRPr lang="zh-CN" altLang="en-US" sz="2800" b="1" dirty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344023" y="448348"/>
            <a:ext cx="4773930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二、二手电商行业数据</a:t>
            </a:r>
            <a:endParaRPr lang="en-US" altLang="zh-CN" sz="3600" b="1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344023" y="1174485"/>
            <a:ext cx="77780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2.1 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活跃用户数据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-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闲鱼：截止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2020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年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6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月达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5195.71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万人</a:t>
            </a:r>
          </a:p>
        </p:txBody>
      </p:sp>
      <p:sp>
        <p:nvSpPr>
          <p:cNvPr id="128" name="KSO_Shape"/>
          <p:cNvSpPr/>
          <p:nvPr>
            <p:custDataLst>
              <p:tags r:id="rId2"/>
            </p:custDataLst>
          </p:nvPr>
        </p:nvSpPr>
        <p:spPr bwMode="auto">
          <a:xfrm flipH="1">
            <a:off x="10728374" y="5040153"/>
            <a:ext cx="574128" cy="461216"/>
          </a:xfrm>
          <a:custGeom>
            <a:avLst/>
            <a:gdLst>
              <a:gd name="T0" fmla="*/ 2147483646 w 288"/>
              <a:gd name="T1" fmla="*/ 0 h 232"/>
              <a:gd name="T2" fmla="*/ 0 w 288"/>
              <a:gd name="T3" fmla="*/ 2147483646 h 232"/>
              <a:gd name="T4" fmla="*/ 2147483646 w 288"/>
              <a:gd name="T5" fmla="*/ 2147483646 h 232"/>
              <a:gd name="T6" fmla="*/ 2147483646 w 288"/>
              <a:gd name="T7" fmla="*/ 2147483646 h 232"/>
              <a:gd name="T8" fmla="*/ 2147483646 w 288"/>
              <a:gd name="T9" fmla="*/ 2147483646 h 232"/>
              <a:gd name="T10" fmla="*/ 2147483646 w 288"/>
              <a:gd name="T11" fmla="*/ 2147483646 h 232"/>
              <a:gd name="T12" fmla="*/ 2147483646 w 288"/>
              <a:gd name="T13" fmla="*/ 2147483646 h 232"/>
              <a:gd name="T14" fmla="*/ 2147483646 w 288"/>
              <a:gd name="T15" fmla="*/ 0 h 232"/>
              <a:gd name="T16" fmla="*/ 2147483646 w 288"/>
              <a:gd name="T17" fmla="*/ 2147483646 h 232"/>
              <a:gd name="T18" fmla="*/ 2147483646 w 288"/>
              <a:gd name="T19" fmla="*/ 2147483646 h 232"/>
              <a:gd name="T20" fmla="*/ 2147483646 w 288"/>
              <a:gd name="T21" fmla="*/ 2147483646 h 232"/>
              <a:gd name="T22" fmla="*/ 2147483646 w 288"/>
              <a:gd name="T23" fmla="*/ 2147483646 h 232"/>
              <a:gd name="T24" fmla="*/ 2147483646 w 288"/>
              <a:gd name="T25" fmla="*/ 2147483646 h 232"/>
              <a:gd name="T26" fmla="*/ 2147483646 w 288"/>
              <a:gd name="T27" fmla="*/ 2147483646 h 232"/>
              <a:gd name="T28" fmla="*/ 2147483646 w 288"/>
              <a:gd name="T29" fmla="*/ 2147483646 h 232"/>
              <a:gd name="T30" fmla="*/ 2147483646 w 288"/>
              <a:gd name="T31" fmla="*/ 2147483646 h 232"/>
              <a:gd name="T32" fmla="*/ 2147483646 w 288"/>
              <a:gd name="T33" fmla="*/ 2147483646 h 232"/>
              <a:gd name="T34" fmla="*/ 2147483646 w 288"/>
              <a:gd name="T35" fmla="*/ 2147483646 h 232"/>
              <a:gd name="T36" fmla="*/ 2147483646 w 288"/>
              <a:gd name="T37" fmla="*/ 2147483646 h 232"/>
              <a:gd name="T38" fmla="*/ 2147483646 w 288"/>
              <a:gd name="T39" fmla="*/ 2147483646 h 232"/>
              <a:gd name="T40" fmla="*/ 2147483646 w 288"/>
              <a:gd name="T41" fmla="*/ 2147483646 h 232"/>
              <a:gd name="T42" fmla="*/ 2147483646 w 288"/>
              <a:gd name="T43" fmla="*/ 2147483646 h 232"/>
              <a:gd name="T44" fmla="*/ 2147483646 w 288"/>
              <a:gd name="T45" fmla="*/ 2147483646 h 232"/>
              <a:gd name="T46" fmla="*/ 2147483646 w 288"/>
              <a:gd name="T47" fmla="*/ 2147483646 h 232"/>
              <a:gd name="T48" fmla="*/ 2147483646 w 288"/>
              <a:gd name="T49" fmla="*/ 2147483646 h 232"/>
              <a:gd name="T50" fmla="*/ 2147483646 w 288"/>
              <a:gd name="T51" fmla="*/ 2147483646 h 232"/>
              <a:gd name="T52" fmla="*/ 2147483646 w 288"/>
              <a:gd name="T53" fmla="*/ 2147483646 h 232"/>
              <a:gd name="T54" fmla="*/ 2147483646 w 288"/>
              <a:gd name="T55" fmla="*/ 2147483646 h 232"/>
              <a:gd name="T56" fmla="*/ 2147483646 w 288"/>
              <a:gd name="T57" fmla="*/ 2147483646 h 232"/>
              <a:gd name="T58" fmla="*/ 2147483646 w 288"/>
              <a:gd name="T59" fmla="*/ 2147483646 h 232"/>
              <a:gd name="T60" fmla="*/ 2147483646 w 288"/>
              <a:gd name="T61" fmla="*/ 2147483646 h 232"/>
              <a:gd name="T62" fmla="*/ 2147483646 w 288"/>
              <a:gd name="T63" fmla="*/ 2147483646 h 232"/>
              <a:gd name="T64" fmla="*/ 2147483646 w 288"/>
              <a:gd name="T65" fmla="*/ 2147483646 h 232"/>
              <a:gd name="T66" fmla="*/ 2147483646 w 288"/>
              <a:gd name="T67" fmla="*/ 2147483646 h 232"/>
              <a:gd name="T68" fmla="*/ 2147483646 w 288"/>
              <a:gd name="T69" fmla="*/ 2147483646 h 232"/>
              <a:gd name="T70" fmla="*/ 2147483646 w 288"/>
              <a:gd name="T71" fmla="*/ 2147483646 h 232"/>
              <a:gd name="T72" fmla="*/ 2147483646 w 288"/>
              <a:gd name="T73" fmla="*/ 2147483646 h 232"/>
              <a:gd name="T74" fmla="*/ 2147483646 w 288"/>
              <a:gd name="T75" fmla="*/ 2147483646 h 23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288" h="232">
                <a:moveTo>
                  <a:pt x="144" y="0"/>
                </a:moveTo>
                <a:cubicBezTo>
                  <a:pt x="64" y="0"/>
                  <a:pt x="0" y="52"/>
                  <a:pt x="0" y="116"/>
                </a:cubicBezTo>
                <a:cubicBezTo>
                  <a:pt x="0" y="152"/>
                  <a:pt x="14" y="160"/>
                  <a:pt x="33" y="160"/>
                </a:cubicBezTo>
                <a:cubicBezTo>
                  <a:pt x="49" y="160"/>
                  <a:pt x="67" y="154"/>
                  <a:pt x="84" y="154"/>
                </a:cubicBezTo>
                <a:cubicBezTo>
                  <a:pt x="95" y="154"/>
                  <a:pt x="105" y="157"/>
                  <a:pt x="112" y="165"/>
                </a:cubicBezTo>
                <a:cubicBezTo>
                  <a:pt x="135" y="189"/>
                  <a:pt x="64" y="232"/>
                  <a:pt x="144" y="232"/>
                </a:cubicBezTo>
                <a:cubicBezTo>
                  <a:pt x="224" y="232"/>
                  <a:pt x="288" y="180"/>
                  <a:pt x="288" y="116"/>
                </a:cubicBezTo>
                <a:cubicBezTo>
                  <a:pt x="288" y="52"/>
                  <a:pt x="224" y="0"/>
                  <a:pt x="144" y="0"/>
                </a:cubicBezTo>
                <a:close/>
                <a:moveTo>
                  <a:pt x="60" y="104"/>
                </a:moveTo>
                <a:cubicBezTo>
                  <a:pt x="49" y="104"/>
                  <a:pt x="40" y="95"/>
                  <a:pt x="40" y="84"/>
                </a:cubicBezTo>
                <a:cubicBezTo>
                  <a:pt x="40" y="73"/>
                  <a:pt x="49" y="64"/>
                  <a:pt x="60" y="64"/>
                </a:cubicBezTo>
                <a:cubicBezTo>
                  <a:pt x="71" y="64"/>
                  <a:pt x="80" y="73"/>
                  <a:pt x="80" y="84"/>
                </a:cubicBezTo>
                <a:cubicBezTo>
                  <a:pt x="80" y="95"/>
                  <a:pt x="71" y="104"/>
                  <a:pt x="60" y="104"/>
                </a:cubicBezTo>
                <a:close/>
                <a:moveTo>
                  <a:pt x="116" y="64"/>
                </a:moveTo>
                <a:cubicBezTo>
                  <a:pt x="105" y="64"/>
                  <a:pt x="96" y="55"/>
                  <a:pt x="96" y="44"/>
                </a:cubicBezTo>
                <a:cubicBezTo>
                  <a:pt x="96" y="33"/>
                  <a:pt x="105" y="24"/>
                  <a:pt x="116" y="24"/>
                </a:cubicBezTo>
                <a:cubicBezTo>
                  <a:pt x="127" y="24"/>
                  <a:pt x="136" y="33"/>
                  <a:pt x="136" y="44"/>
                </a:cubicBezTo>
                <a:cubicBezTo>
                  <a:pt x="136" y="55"/>
                  <a:pt x="127" y="64"/>
                  <a:pt x="116" y="64"/>
                </a:cubicBezTo>
                <a:close/>
                <a:moveTo>
                  <a:pt x="164" y="216"/>
                </a:moveTo>
                <a:cubicBezTo>
                  <a:pt x="149" y="216"/>
                  <a:pt x="136" y="207"/>
                  <a:pt x="136" y="196"/>
                </a:cubicBezTo>
                <a:cubicBezTo>
                  <a:pt x="136" y="185"/>
                  <a:pt x="149" y="176"/>
                  <a:pt x="164" y="176"/>
                </a:cubicBezTo>
                <a:cubicBezTo>
                  <a:pt x="179" y="176"/>
                  <a:pt x="192" y="185"/>
                  <a:pt x="192" y="196"/>
                </a:cubicBezTo>
                <a:cubicBezTo>
                  <a:pt x="192" y="207"/>
                  <a:pt x="179" y="216"/>
                  <a:pt x="164" y="216"/>
                </a:cubicBezTo>
                <a:close/>
                <a:moveTo>
                  <a:pt x="172" y="64"/>
                </a:moveTo>
                <a:cubicBezTo>
                  <a:pt x="161" y="64"/>
                  <a:pt x="152" y="55"/>
                  <a:pt x="152" y="44"/>
                </a:cubicBezTo>
                <a:cubicBezTo>
                  <a:pt x="152" y="33"/>
                  <a:pt x="161" y="24"/>
                  <a:pt x="172" y="24"/>
                </a:cubicBezTo>
                <a:cubicBezTo>
                  <a:pt x="183" y="24"/>
                  <a:pt x="192" y="33"/>
                  <a:pt x="192" y="44"/>
                </a:cubicBezTo>
                <a:cubicBezTo>
                  <a:pt x="192" y="55"/>
                  <a:pt x="183" y="64"/>
                  <a:pt x="172" y="64"/>
                </a:cubicBezTo>
                <a:close/>
                <a:moveTo>
                  <a:pt x="208" y="76"/>
                </a:moveTo>
                <a:cubicBezTo>
                  <a:pt x="208" y="65"/>
                  <a:pt x="217" y="56"/>
                  <a:pt x="228" y="56"/>
                </a:cubicBezTo>
                <a:cubicBezTo>
                  <a:pt x="239" y="56"/>
                  <a:pt x="248" y="65"/>
                  <a:pt x="248" y="76"/>
                </a:cubicBezTo>
                <a:cubicBezTo>
                  <a:pt x="248" y="87"/>
                  <a:pt x="239" y="96"/>
                  <a:pt x="228" y="96"/>
                </a:cubicBezTo>
                <a:cubicBezTo>
                  <a:pt x="217" y="96"/>
                  <a:pt x="208" y="87"/>
                  <a:pt x="208" y="76"/>
                </a:cubicBezTo>
                <a:close/>
                <a:moveTo>
                  <a:pt x="264" y="132"/>
                </a:moveTo>
                <a:cubicBezTo>
                  <a:pt x="264" y="143"/>
                  <a:pt x="255" y="152"/>
                  <a:pt x="244" y="152"/>
                </a:cubicBezTo>
                <a:cubicBezTo>
                  <a:pt x="233" y="152"/>
                  <a:pt x="224" y="143"/>
                  <a:pt x="224" y="132"/>
                </a:cubicBezTo>
                <a:cubicBezTo>
                  <a:pt x="224" y="121"/>
                  <a:pt x="233" y="112"/>
                  <a:pt x="244" y="112"/>
                </a:cubicBezTo>
                <a:cubicBezTo>
                  <a:pt x="255" y="112"/>
                  <a:pt x="264" y="121"/>
                  <a:pt x="264" y="132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anchor="ctr">
            <a:normAutofit/>
          </a:bodyPr>
          <a:lstStyle/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754380" y="6011545"/>
            <a:ext cx="4852610" cy="307777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注：为便于统计，本报告活跃用户指标选取</a:t>
            </a:r>
            <a:r>
              <a:rPr lang="en-US" altLang="zh-CN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2020</a:t>
            </a:r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</a:t>
            </a:r>
            <a:r>
              <a:rPr lang="en-US" altLang="zh-CN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6</a:t>
            </a:r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月份。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CB5F1416-F8ED-4C6C-946A-4373120BE4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8400" y="2023293"/>
            <a:ext cx="5415280" cy="377652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0D83A5A4-EACC-45C1-BBE8-CCCF94AF0C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235" y="2023292"/>
            <a:ext cx="5415281" cy="3795811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344023" y="448348"/>
            <a:ext cx="4773930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二、二手电商行业数据</a:t>
            </a:r>
            <a:endParaRPr lang="en-US" altLang="zh-CN" sz="3600" b="1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344023" y="1174485"/>
            <a:ext cx="79335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2.2 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活跃用户数据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-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转转：截止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2020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年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6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月达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1009.14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万人</a:t>
            </a:r>
          </a:p>
        </p:txBody>
      </p:sp>
      <p:sp>
        <p:nvSpPr>
          <p:cNvPr id="128" name="KSO_Shape"/>
          <p:cNvSpPr/>
          <p:nvPr>
            <p:custDataLst>
              <p:tags r:id="rId2"/>
            </p:custDataLst>
          </p:nvPr>
        </p:nvSpPr>
        <p:spPr bwMode="auto">
          <a:xfrm flipH="1">
            <a:off x="10426114" y="5040153"/>
            <a:ext cx="574128" cy="461216"/>
          </a:xfrm>
          <a:custGeom>
            <a:avLst/>
            <a:gdLst>
              <a:gd name="T0" fmla="*/ 2147483646 w 288"/>
              <a:gd name="T1" fmla="*/ 0 h 232"/>
              <a:gd name="T2" fmla="*/ 0 w 288"/>
              <a:gd name="T3" fmla="*/ 2147483646 h 232"/>
              <a:gd name="T4" fmla="*/ 2147483646 w 288"/>
              <a:gd name="T5" fmla="*/ 2147483646 h 232"/>
              <a:gd name="T6" fmla="*/ 2147483646 w 288"/>
              <a:gd name="T7" fmla="*/ 2147483646 h 232"/>
              <a:gd name="T8" fmla="*/ 2147483646 w 288"/>
              <a:gd name="T9" fmla="*/ 2147483646 h 232"/>
              <a:gd name="T10" fmla="*/ 2147483646 w 288"/>
              <a:gd name="T11" fmla="*/ 2147483646 h 232"/>
              <a:gd name="T12" fmla="*/ 2147483646 w 288"/>
              <a:gd name="T13" fmla="*/ 2147483646 h 232"/>
              <a:gd name="T14" fmla="*/ 2147483646 w 288"/>
              <a:gd name="T15" fmla="*/ 0 h 232"/>
              <a:gd name="T16" fmla="*/ 2147483646 w 288"/>
              <a:gd name="T17" fmla="*/ 2147483646 h 232"/>
              <a:gd name="T18" fmla="*/ 2147483646 w 288"/>
              <a:gd name="T19" fmla="*/ 2147483646 h 232"/>
              <a:gd name="T20" fmla="*/ 2147483646 w 288"/>
              <a:gd name="T21" fmla="*/ 2147483646 h 232"/>
              <a:gd name="T22" fmla="*/ 2147483646 w 288"/>
              <a:gd name="T23" fmla="*/ 2147483646 h 232"/>
              <a:gd name="T24" fmla="*/ 2147483646 w 288"/>
              <a:gd name="T25" fmla="*/ 2147483646 h 232"/>
              <a:gd name="T26" fmla="*/ 2147483646 w 288"/>
              <a:gd name="T27" fmla="*/ 2147483646 h 232"/>
              <a:gd name="T28" fmla="*/ 2147483646 w 288"/>
              <a:gd name="T29" fmla="*/ 2147483646 h 232"/>
              <a:gd name="T30" fmla="*/ 2147483646 w 288"/>
              <a:gd name="T31" fmla="*/ 2147483646 h 232"/>
              <a:gd name="T32" fmla="*/ 2147483646 w 288"/>
              <a:gd name="T33" fmla="*/ 2147483646 h 232"/>
              <a:gd name="T34" fmla="*/ 2147483646 w 288"/>
              <a:gd name="T35" fmla="*/ 2147483646 h 232"/>
              <a:gd name="T36" fmla="*/ 2147483646 w 288"/>
              <a:gd name="T37" fmla="*/ 2147483646 h 232"/>
              <a:gd name="T38" fmla="*/ 2147483646 w 288"/>
              <a:gd name="T39" fmla="*/ 2147483646 h 232"/>
              <a:gd name="T40" fmla="*/ 2147483646 w 288"/>
              <a:gd name="T41" fmla="*/ 2147483646 h 232"/>
              <a:gd name="T42" fmla="*/ 2147483646 w 288"/>
              <a:gd name="T43" fmla="*/ 2147483646 h 232"/>
              <a:gd name="T44" fmla="*/ 2147483646 w 288"/>
              <a:gd name="T45" fmla="*/ 2147483646 h 232"/>
              <a:gd name="T46" fmla="*/ 2147483646 w 288"/>
              <a:gd name="T47" fmla="*/ 2147483646 h 232"/>
              <a:gd name="T48" fmla="*/ 2147483646 w 288"/>
              <a:gd name="T49" fmla="*/ 2147483646 h 232"/>
              <a:gd name="T50" fmla="*/ 2147483646 w 288"/>
              <a:gd name="T51" fmla="*/ 2147483646 h 232"/>
              <a:gd name="T52" fmla="*/ 2147483646 w 288"/>
              <a:gd name="T53" fmla="*/ 2147483646 h 232"/>
              <a:gd name="T54" fmla="*/ 2147483646 w 288"/>
              <a:gd name="T55" fmla="*/ 2147483646 h 232"/>
              <a:gd name="T56" fmla="*/ 2147483646 w 288"/>
              <a:gd name="T57" fmla="*/ 2147483646 h 232"/>
              <a:gd name="T58" fmla="*/ 2147483646 w 288"/>
              <a:gd name="T59" fmla="*/ 2147483646 h 232"/>
              <a:gd name="T60" fmla="*/ 2147483646 w 288"/>
              <a:gd name="T61" fmla="*/ 2147483646 h 232"/>
              <a:gd name="T62" fmla="*/ 2147483646 w 288"/>
              <a:gd name="T63" fmla="*/ 2147483646 h 232"/>
              <a:gd name="T64" fmla="*/ 2147483646 w 288"/>
              <a:gd name="T65" fmla="*/ 2147483646 h 232"/>
              <a:gd name="T66" fmla="*/ 2147483646 w 288"/>
              <a:gd name="T67" fmla="*/ 2147483646 h 232"/>
              <a:gd name="T68" fmla="*/ 2147483646 w 288"/>
              <a:gd name="T69" fmla="*/ 2147483646 h 232"/>
              <a:gd name="T70" fmla="*/ 2147483646 w 288"/>
              <a:gd name="T71" fmla="*/ 2147483646 h 232"/>
              <a:gd name="T72" fmla="*/ 2147483646 w 288"/>
              <a:gd name="T73" fmla="*/ 2147483646 h 232"/>
              <a:gd name="T74" fmla="*/ 2147483646 w 288"/>
              <a:gd name="T75" fmla="*/ 2147483646 h 23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288" h="232">
                <a:moveTo>
                  <a:pt x="144" y="0"/>
                </a:moveTo>
                <a:cubicBezTo>
                  <a:pt x="64" y="0"/>
                  <a:pt x="0" y="52"/>
                  <a:pt x="0" y="116"/>
                </a:cubicBezTo>
                <a:cubicBezTo>
                  <a:pt x="0" y="152"/>
                  <a:pt x="14" y="160"/>
                  <a:pt x="33" y="160"/>
                </a:cubicBezTo>
                <a:cubicBezTo>
                  <a:pt x="49" y="160"/>
                  <a:pt x="67" y="154"/>
                  <a:pt x="84" y="154"/>
                </a:cubicBezTo>
                <a:cubicBezTo>
                  <a:pt x="95" y="154"/>
                  <a:pt x="105" y="157"/>
                  <a:pt x="112" y="165"/>
                </a:cubicBezTo>
                <a:cubicBezTo>
                  <a:pt x="135" y="189"/>
                  <a:pt x="64" y="232"/>
                  <a:pt x="144" y="232"/>
                </a:cubicBezTo>
                <a:cubicBezTo>
                  <a:pt x="224" y="232"/>
                  <a:pt x="288" y="180"/>
                  <a:pt x="288" y="116"/>
                </a:cubicBezTo>
                <a:cubicBezTo>
                  <a:pt x="288" y="52"/>
                  <a:pt x="224" y="0"/>
                  <a:pt x="144" y="0"/>
                </a:cubicBezTo>
                <a:close/>
                <a:moveTo>
                  <a:pt x="60" y="104"/>
                </a:moveTo>
                <a:cubicBezTo>
                  <a:pt x="49" y="104"/>
                  <a:pt x="40" y="95"/>
                  <a:pt x="40" y="84"/>
                </a:cubicBezTo>
                <a:cubicBezTo>
                  <a:pt x="40" y="73"/>
                  <a:pt x="49" y="64"/>
                  <a:pt x="60" y="64"/>
                </a:cubicBezTo>
                <a:cubicBezTo>
                  <a:pt x="71" y="64"/>
                  <a:pt x="80" y="73"/>
                  <a:pt x="80" y="84"/>
                </a:cubicBezTo>
                <a:cubicBezTo>
                  <a:pt x="80" y="95"/>
                  <a:pt x="71" y="104"/>
                  <a:pt x="60" y="104"/>
                </a:cubicBezTo>
                <a:close/>
                <a:moveTo>
                  <a:pt x="116" y="64"/>
                </a:moveTo>
                <a:cubicBezTo>
                  <a:pt x="105" y="64"/>
                  <a:pt x="96" y="55"/>
                  <a:pt x="96" y="44"/>
                </a:cubicBezTo>
                <a:cubicBezTo>
                  <a:pt x="96" y="33"/>
                  <a:pt x="105" y="24"/>
                  <a:pt x="116" y="24"/>
                </a:cubicBezTo>
                <a:cubicBezTo>
                  <a:pt x="127" y="24"/>
                  <a:pt x="136" y="33"/>
                  <a:pt x="136" y="44"/>
                </a:cubicBezTo>
                <a:cubicBezTo>
                  <a:pt x="136" y="55"/>
                  <a:pt x="127" y="64"/>
                  <a:pt x="116" y="64"/>
                </a:cubicBezTo>
                <a:close/>
                <a:moveTo>
                  <a:pt x="164" y="216"/>
                </a:moveTo>
                <a:cubicBezTo>
                  <a:pt x="149" y="216"/>
                  <a:pt x="136" y="207"/>
                  <a:pt x="136" y="196"/>
                </a:cubicBezTo>
                <a:cubicBezTo>
                  <a:pt x="136" y="185"/>
                  <a:pt x="149" y="176"/>
                  <a:pt x="164" y="176"/>
                </a:cubicBezTo>
                <a:cubicBezTo>
                  <a:pt x="179" y="176"/>
                  <a:pt x="192" y="185"/>
                  <a:pt x="192" y="196"/>
                </a:cubicBezTo>
                <a:cubicBezTo>
                  <a:pt x="192" y="207"/>
                  <a:pt x="179" y="216"/>
                  <a:pt x="164" y="216"/>
                </a:cubicBezTo>
                <a:close/>
                <a:moveTo>
                  <a:pt x="172" y="64"/>
                </a:moveTo>
                <a:cubicBezTo>
                  <a:pt x="161" y="64"/>
                  <a:pt x="152" y="55"/>
                  <a:pt x="152" y="44"/>
                </a:cubicBezTo>
                <a:cubicBezTo>
                  <a:pt x="152" y="33"/>
                  <a:pt x="161" y="24"/>
                  <a:pt x="172" y="24"/>
                </a:cubicBezTo>
                <a:cubicBezTo>
                  <a:pt x="183" y="24"/>
                  <a:pt x="192" y="33"/>
                  <a:pt x="192" y="44"/>
                </a:cubicBezTo>
                <a:cubicBezTo>
                  <a:pt x="192" y="55"/>
                  <a:pt x="183" y="64"/>
                  <a:pt x="172" y="64"/>
                </a:cubicBezTo>
                <a:close/>
                <a:moveTo>
                  <a:pt x="208" y="76"/>
                </a:moveTo>
                <a:cubicBezTo>
                  <a:pt x="208" y="65"/>
                  <a:pt x="217" y="56"/>
                  <a:pt x="228" y="56"/>
                </a:cubicBezTo>
                <a:cubicBezTo>
                  <a:pt x="239" y="56"/>
                  <a:pt x="248" y="65"/>
                  <a:pt x="248" y="76"/>
                </a:cubicBezTo>
                <a:cubicBezTo>
                  <a:pt x="248" y="87"/>
                  <a:pt x="239" y="96"/>
                  <a:pt x="228" y="96"/>
                </a:cubicBezTo>
                <a:cubicBezTo>
                  <a:pt x="217" y="96"/>
                  <a:pt x="208" y="87"/>
                  <a:pt x="208" y="76"/>
                </a:cubicBezTo>
                <a:close/>
                <a:moveTo>
                  <a:pt x="264" y="132"/>
                </a:moveTo>
                <a:cubicBezTo>
                  <a:pt x="264" y="143"/>
                  <a:pt x="255" y="152"/>
                  <a:pt x="244" y="152"/>
                </a:cubicBezTo>
                <a:cubicBezTo>
                  <a:pt x="233" y="152"/>
                  <a:pt x="224" y="143"/>
                  <a:pt x="224" y="132"/>
                </a:cubicBezTo>
                <a:cubicBezTo>
                  <a:pt x="224" y="121"/>
                  <a:pt x="233" y="112"/>
                  <a:pt x="244" y="112"/>
                </a:cubicBezTo>
                <a:cubicBezTo>
                  <a:pt x="255" y="112"/>
                  <a:pt x="264" y="121"/>
                  <a:pt x="264" y="132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anchor="ctr">
            <a:normAutofit/>
          </a:bodyPr>
          <a:lstStyle/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63855" y="6217285"/>
            <a:ext cx="4852610" cy="307777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注：为便于统计，本报告活跃用户指标选取</a:t>
            </a:r>
            <a:r>
              <a:rPr lang="en-US" altLang="zh-CN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2020</a:t>
            </a:r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</a:t>
            </a:r>
            <a:r>
              <a:rPr lang="en-US" altLang="zh-CN" sz="1400" b="1" dirty="0">
                <a:latin typeface="黑体" panose="02010609060101010101" charset="-122"/>
                <a:ea typeface="黑体" panose="02010609060101010101" charset="-122"/>
                <a:sym typeface="+mn-ea"/>
              </a:rPr>
              <a:t>6</a:t>
            </a:r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月份。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304F738-D65D-46CC-B639-DEBC977F0B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855" y="2056765"/>
            <a:ext cx="5484954" cy="381762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322D0643-CD89-410D-99F0-65ADAE2707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7937" y="2056765"/>
            <a:ext cx="5443113" cy="381762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344023" y="448348"/>
            <a:ext cx="4773930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二、二手电商行业数据</a:t>
            </a:r>
            <a:endParaRPr lang="en-US" altLang="zh-CN" sz="3600" b="1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344023" y="1174485"/>
            <a:ext cx="77764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2.3 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活跃用户数据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-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爱回收：截止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2020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年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6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月为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7.03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万人 </a:t>
            </a:r>
          </a:p>
        </p:txBody>
      </p:sp>
      <p:sp>
        <p:nvSpPr>
          <p:cNvPr id="128" name="KSO_Shape"/>
          <p:cNvSpPr/>
          <p:nvPr>
            <p:custDataLst>
              <p:tags r:id="rId2"/>
            </p:custDataLst>
          </p:nvPr>
        </p:nvSpPr>
        <p:spPr bwMode="auto">
          <a:xfrm flipH="1">
            <a:off x="10426114" y="5040153"/>
            <a:ext cx="574128" cy="461216"/>
          </a:xfrm>
          <a:custGeom>
            <a:avLst/>
            <a:gdLst>
              <a:gd name="T0" fmla="*/ 2147483646 w 288"/>
              <a:gd name="T1" fmla="*/ 0 h 232"/>
              <a:gd name="T2" fmla="*/ 0 w 288"/>
              <a:gd name="T3" fmla="*/ 2147483646 h 232"/>
              <a:gd name="T4" fmla="*/ 2147483646 w 288"/>
              <a:gd name="T5" fmla="*/ 2147483646 h 232"/>
              <a:gd name="T6" fmla="*/ 2147483646 w 288"/>
              <a:gd name="T7" fmla="*/ 2147483646 h 232"/>
              <a:gd name="T8" fmla="*/ 2147483646 w 288"/>
              <a:gd name="T9" fmla="*/ 2147483646 h 232"/>
              <a:gd name="T10" fmla="*/ 2147483646 w 288"/>
              <a:gd name="T11" fmla="*/ 2147483646 h 232"/>
              <a:gd name="T12" fmla="*/ 2147483646 w 288"/>
              <a:gd name="T13" fmla="*/ 2147483646 h 232"/>
              <a:gd name="T14" fmla="*/ 2147483646 w 288"/>
              <a:gd name="T15" fmla="*/ 0 h 232"/>
              <a:gd name="T16" fmla="*/ 2147483646 w 288"/>
              <a:gd name="T17" fmla="*/ 2147483646 h 232"/>
              <a:gd name="T18" fmla="*/ 2147483646 w 288"/>
              <a:gd name="T19" fmla="*/ 2147483646 h 232"/>
              <a:gd name="T20" fmla="*/ 2147483646 w 288"/>
              <a:gd name="T21" fmla="*/ 2147483646 h 232"/>
              <a:gd name="T22" fmla="*/ 2147483646 w 288"/>
              <a:gd name="T23" fmla="*/ 2147483646 h 232"/>
              <a:gd name="T24" fmla="*/ 2147483646 w 288"/>
              <a:gd name="T25" fmla="*/ 2147483646 h 232"/>
              <a:gd name="T26" fmla="*/ 2147483646 w 288"/>
              <a:gd name="T27" fmla="*/ 2147483646 h 232"/>
              <a:gd name="T28" fmla="*/ 2147483646 w 288"/>
              <a:gd name="T29" fmla="*/ 2147483646 h 232"/>
              <a:gd name="T30" fmla="*/ 2147483646 w 288"/>
              <a:gd name="T31" fmla="*/ 2147483646 h 232"/>
              <a:gd name="T32" fmla="*/ 2147483646 w 288"/>
              <a:gd name="T33" fmla="*/ 2147483646 h 232"/>
              <a:gd name="T34" fmla="*/ 2147483646 w 288"/>
              <a:gd name="T35" fmla="*/ 2147483646 h 232"/>
              <a:gd name="T36" fmla="*/ 2147483646 w 288"/>
              <a:gd name="T37" fmla="*/ 2147483646 h 232"/>
              <a:gd name="T38" fmla="*/ 2147483646 w 288"/>
              <a:gd name="T39" fmla="*/ 2147483646 h 232"/>
              <a:gd name="T40" fmla="*/ 2147483646 w 288"/>
              <a:gd name="T41" fmla="*/ 2147483646 h 232"/>
              <a:gd name="T42" fmla="*/ 2147483646 w 288"/>
              <a:gd name="T43" fmla="*/ 2147483646 h 232"/>
              <a:gd name="T44" fmla="*/ 2147483646 w 288"/>
              <a:gd name="T45" fmla="*/ 2147483646 h 232"/>
              <a:gd name="T46" fmla="*/ 2147483646 w 288"/>
              <a:gd name="T47" fmla="*/ 2147483646 h 232"/>
              <a:gd name="T48" fmla="*/ 2147483646 w 288"/>
              <a:gd name="T49" fmla="*/ 2147483646 h 232"/>
              <a:gd name="T50" fmla="*/ 2147483646 w 288"/>
              <a:gd name="T51" fmla="*/ 2147483646 h 232"/>
              <a:gd name="T52" fmla="*/ 2147483646 w 288"/>
              <a:gd name="T53" fmla="*/ 2147483646 h 232"/>
              <a:gd name="T54" fmla="*/ 2147483646 w 288"/>
              <a:gd name="T55" fmla="*/ 2147483646 h 232"/>
              <a:gd name="T56" fmla="*/ 2147483646 w 288"/>
              <a:gd name="T57" fmla="*/ 2147483646 h 232"/>
              <a:gd name="T58" fmla="*/ 2147483646 w 288"/>
              <a:gd name="T59" fmla="*/ 2147483646 h 232"/>
              <a:gd name="T60" fmla="*/ 2147483646 w 288"/>
              <a:gd name="T61" fmla="*/ 2147483646 h 232"/>
              <a:gd name="T62" fmla="*/ 2147483646 w 288"/>
              <a:gd name="T63" fmla="*/ 2147483646 h 232"/>
              <a:gd name="T64" fmla="*/ 2147483646 w 288"/>
              <a:gd name="T65" fmla="*/ 2147483646 h 232"/>
              <a:gd name="T66" fmla="*/ 2147483646 w 288"/>
              <a:gd name="T67" fmla="*/ 2147483646 h 232"/>
              <a:gd name="T68" fmla="*/ 2147483646 w 288"/>
              <a:gd name="T69" fmla="*/ 2147483646 h 232"/>
              <a:gd name="T70" fmla="*/ 2147483646 w 288"/>
              <a:gd name="T71" fmla="*/ 2147483646 h 232"/>
              <a:gd name="T72" fmla="*/ 2147483646 w 288"/>
              <a:gd name="T73" fmla="*/ 2147483646 h 232"/>
              <a:gd name="T74" fmla="*/ 2147483646 w 288"/>
              <a:gd name="T75" fmla="*/ 2147483646 h 23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288" h="232">
                <a:moveTo>
                  <a:pt x="144" y="0"/>
                </a:moveTo>
                <a:cubicBezTo>
                  <a:pt x="64" y="0"/>
                  <a:pt x="0" y="52"/>
                  <a:pt x="0" y="116"/>
                </a:cubicBezTo>
                <a:cubicBezTo>
                  <a:pt x="0" y="152"/>
                  <a:pt x="14" y="160"/>
                  <a:pt x="33" y="160"/>
                </a:cubicBezTo>
                <a:cubicBezTo>
                  <a:pt x="49" y="160"/>
                  <a:pt x="67" y="154"/>
                  <a:pt x="84" y="154"/>
                </a:cubicBezTo>
                <a:cubicBezTo>
                  <a:pt x="95" y="154"/>
                  <a:pt x="105" y="157"/>
                  <a:pt x="112" y="165"/>
                </a:cubicBezTo>
                <a:cubicBezTo>
                  <a:pt x="135" y="189"/>
                  <a:pt x="64" y="232"/>
                  <a:pt x="144" y="232"/>
                </a:cubicBezTo>
                <a:cubicBezTo>
                  <a:pt x="224" y="232"/>
                  <a:pt x="288" y="180"/>
                  <a:pt x="288" y="116"/>
                </a:cubicBezTo>
                <a:cubicBezTo>
                  <a:pt x="288" y="52"/>
                  <a:pt x="224" y="0"/>
                  <a:pt x="144" y="0"/>
                </a:cubicBezTo>
                <a:close/>
                <a:moveTo>
                  <a:pt x="60" y="104"/>
                </a:moveTo>
                <a:cubicBezTo>
                  <a:pt x="49" y="104"/>
                  <a:pt x="40" y="95"/>
                  <a:pt x="40" y="84"/>
                </a:cubicBezTo>
                <a:cubicBezTo>
                  <a:pt x="40" y="73"/>
                  <a:pt x="49" y="64"/>
                  <a:pt x="60" y="64"/>
                </a:cubicBezTo>
                <a:cubicBezTo>
                  <a:pt x="71" y="64"/>
                  <a:pt x="80" y="73"/>
                  <a:pt x="80" y="84"/>
                </a:cubicBezTo>
                <a:cubicBezTo>
                  <a:pt x="80" y="95"/>
                  <a:pt x="71" y="104"/>
                  <a:pt x="60" y="104"/>
                </a:cubicBezTo>
                <a:close/>
                <a:moveTo>
                  <a:pt x="116" y="64"/>
                </a:moveTo>
                <a:cubicBezTo>
                  <a:pt x="105" y="64"/>
                  <a:pt x="96" y="55"/>
                  <a:pt x="96" y="44"/>
                </a:cubicBezTo>
                <a:cubicBezTo>
                  <a:pt x="96" y="33"/>
                  <a:pt x="105" y="24"/>
                  <a:pt x="116" y="24"/>
                </a:cubicBezTo>
                <a:cubicBezTo>
                  <a:pt x="127" y="24"/>
                  <a:pt x="136" y="33"/>
                  <a:pt x="136" y="44"/>
                </a:cubicBezTo>
                <a:cubicBezTo>
                  <a:pt x="136" y="55"/>
                  <a:pt x="127" y="64"/>
                  <a:pt x="116" y="64"/>
                </a:cubicBezTo>
                <a:close/>
                <a:moveTo>
                  <a:pt x="164" y="216"/>
                </a:moveTo>
                <a:cubicBezTo>
                  <a:pt x="149" y="216"/>
                  <a:pt x="136" y="207"/>
                  <a:pt x="136" y="196"/>
                </a:cubicBezTo>
                <a:cubicBezTo>
                  <a:pt x="136" y="185"/>
                  <a:pt x="149" y="176"/>
                  <a:pt x="164" y="176"/>
                </a:cubicBezTo>
                <a:cubicBezTo>
                  <a:pt x="179" y="176"/>
                  <a:pt x="192" y="185"/>
                  <a:pt x="192" y="196"/>
                </a:cubicBezTo>
                <a:cubicBezTo>
                  <a:pt x="192" y="207"/>
                  <a:pt x="179" y="216"/>
                  <a:pt x="164" y="216"/>
                </a:cubicBezTo>
                <a:close/>
                <a:moveTo>
                  <a:pt x="172" y="64"/>
                </a:moveTo>
                <a:cubicBezTo>
                  <a:pt x="161" y="64"/>
                  <a:pt x="152" y="55"/>
                  <a:pt x="152" y="44"/>
                </a:cubicBezTo>
                <a:cubicBezTo>
                  <a:pt x="152" y="33"/>
                  <a:pt x="161" y="24"/>
                  <a:pt x="172" y="24"/>
                </a:cubicBezTo>
                <a:cubicBezTo>
                  <a:pt x="183" y="24"/>
                  <a:pt x="192" y="33"/>
                  <a:pt x="192" y="44"/>
                </a:cubicBezTo>
                <a:cubicBezTo>
                  <a:pt x="192" y="55"/>
                  <a:pt x="183" y="64"/>
                  <a:pt x="172" y="64"/>
                </a:cubicBezTo>
                <a:close/>
                <a:moveTo>
                  <a:pt x="208" y="76"/>
                </a:moveTo>
                <a:cubicBezTo>
                  <a:pt x="208" y="65"/>
                  <a:pt x="217" y="56"/>
                  <a:pt x="228" y="56"/>
                </a:cubicBezTo>
                <a:cubicBezTo>
                  <a:pt x="239" y="56"/>
                  <a:pt x="248" y="65"/>
                  <a:pt x="248" y="76"/>
                </a:cubicBezTo>
                <a:cubicBezTo>
                  <a:pt x="248" y="87"/>
                  <a:pt x="239" y="96"/>
                  <a:pt x="228" y="96"/>
                </a:cubicBezTo>
                <a:cubicBezTo>
                  <a:pt x="217" y="96"/>
                  <a:pt x="208" y="87"/>
                  <a:pt x="208" y="76"/>
                </a:cubicBezTo>
                <a:close/>
                <a:moveTo>
                  <a:pt x="264" y="132"/>
                </a:moveTo>
                <a:cubicBezTo>
                  <a:pt x="264" y="143"/>
                  <a:pt x="255" y="152"/>
                  <a:pt x="244" y="152"/>
                </a:cubicBezTo>
                <a:cubicBezTo>
                  <a:pt x="233" y="152"/>
                  <a:pt x="224" y="143"/>
                  <a:pt x="224" y="132"/>
                </a:cubicBezTo>
                <a:cubicBezTo>
                  <a:pt x="224" y="121"/>
                  <a:pt x="233" y="112"/>
                  <a:pt x="244" y="112"/>
                </a:cubicBezTo>
                <a:cubicBezTo>
                  <a:pt x="255" y="112"/>
                  <a:pt x="264" y="121"/>
                  <a:pt x="264" y="132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anchor="ctr">
            <a:normAutofit/>
          </a:bodyPr>
          <a:lstStyle/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63855" y="6217285"/>
            <a:ext cx="4842510" cy="3067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注：为便于统计，本报告活跃用户指标选取</a:t>
            </a:r>
            <a:r>
              <a:rPr lang="en-US" altLang="zh-CN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2020</a:t>
            </a:r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</a:t>
            </a:r>
            <a:r>
              <a:rPr lang="en-US" altLang="zh-CN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6</a:t>
            </a:r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月份。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94BE035A-B47D-484D-A19C-C5D1C18162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3792" y="1774142"/>
            <a:ext cx="5893054" cy="410275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1BABD72F-3D57-4C7A-9DA0-2D4AF1616E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429" y="1774142"/>
            <a:ext cx="5850571" cy="4102759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344023" y="448348"/>
            <a:ext cx="4773930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二、二手电商行业数据</a:t>
            </a:r>
            <a:endParaRPr lang="en-US" altLang="zh-CN" sz="3600" b="1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344023" y="1174485"/>
            <a:ext cx="77764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2.4 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活跃用户数据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-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回收宝：截止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2020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年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6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月为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3.68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万人 </a:t>
            </a:r>
          </a:p>
        </p:txBody>
      </p:sp>
      <p:sp>
        <p:nvSpPr>
          <p:cNvPr id="128" name="KSO_Shape"/>
          <p:cNvSpPr/>
          <p:nvPr>
            <p:custDataLst>
              <p:tags r:id="rId2"/>
            </p:custDataLst>
          </p:nvPr>
        </p:nvSpPr>
        <p:spPr bwMode="auto">
          <a:xfrm flipH="1">
            <a:off x="10426114" y="5040153"/>
            <a:ext cx="574128" cy="461216"/>
          </a:xfrm>
          <a:custGeom>
            <a:avLst/>
            <a:gdLst>
              <a:gd name="T0" fmla="*/ 2147483646 w 288"/>
              <a:gd name="T1" fmla="*/ 0 h 232"/>
              <a:gd name="T2" fmla="*/ 0 w 288"/>
              <a:gd name="T3" fmla="*/ 2147483646 h 232"/>
              <a:gd name="T4" fmla="*/ 2147483646 w 288"/>
              <a:gd name="T5" fmla="*/ 2147483646 h 232"/>
              <a:gd name="T6" fmla="*/ 2147483646 w 288"/>
              <a:gd name="T7" fmla="*/ 2147483646 h 232"/>
              <a:gd name="T8" fmla="*/ 2147483646 w 288"/>
              <a:gd name="T9" fmla="*/ 2147483646 h 232"/>
              <a:gd name="T10" fmla="*/ 2147483646 w 288"/>
              <a:gd name="T11" fmla="*/ 2147483646 h 232"/>
              <a:gd name="T12" fmla="*/ 2147483646 w 288"/>
              <a:gd name="T13" fmla="*/ 2147483646 h 232"/>
              <a:gd name="T14" fmla="*/ 2147483646 w 288"/>
              <a:gd name="T15" fmla="*/ 0 h 232"/>
              <a:gd name="T16" fmla="*/ 2147483646 w 288"/>
              <a:gd name="T17" fmla="*/ 2147483646 h 232"/>
              <a:gd name="T18" fmla="*/ 2147483646 w 288"/>
              <a:gd name="T19" fmla="*/ 2147483646 h 232"/>
              <a:gd name="T20" fmla="*/ 2147483646 w 288"/>
              <a:gd name="T21" fmla="*/ 2147483646 h 232"/>
              <a:gd name="T22" fmla="*/ 2147483646 w 288"/>
              <a:gd name="T23" fmla="*/ 2147483646 h 232"/>
              <a:gd name="T24" fmla="*/ 2147483646 w 288"/>
              <a:gd name="T25" fmla="*/ 2147483646 h 232"/>
              <a:gd name="T26" fmla="*/ 2147483646 w 288"/>
              <a:gd name="T27" fmla="*/ 2147483646 h 232"/>
              <a:gd name="T28" fmla="*/ 2147483646 w 288"/>
              <a:gd name="T29" fmla="*/ 2147483646 h 232"/>
              <a:gd name="T30" fmla="*/ 2147483646 w 288"/>
              <a:gd name="T31" fmla="*/ 2147483646 h 232"/>
              <a:gd name="T32" fmla="*/ 2147483646 w 288"/>
              <a:gd name="T33" fmla="*/ 2147483646 h 232"/>
              <a:gd name="T34" fmla="*/ 2147483646 w 288"/>
              <a:gd name="T35" fmla="*/ 2147483646 h 232"/>
              <a:gd name="T36" fmla="*/ 2147483646 w 288"/>
              <a:gd name="T37" fmla="*/ 2147483646 h 232"/>
              <a:gd name="T38" fmla="*/ 2147483646 w 288"/>
              <a:gd name="T39" fmla="*/ 2147483646 h 232"/>
              <a:gd name="T40" fmla="*/ 2147483646 w 288"/>
              <a:gd name="T41" fmla="*/ 2147483646 h 232"/>
              <a:gd name="T42" fmla="*/ 2147483646 w 288"/>
              <a:gd name="T43" fmla="*/ 2147483646 h 232"/>
              <a:gd name="T44" fmla="*/ 2147483646 w 288"/>
              <a:gd name="T45" fmla="*/ 2147483646 h 232"/>
              <a:gd name="T46" fmla="*/ 2147483646 w 288"/>
              <a:gd name="T47" fmla="*/ 2147483646 h 232"/>
              <a:gd name="T48" fmla="*/ 2147483646 w 288"/>
              <a:gd name="T49" fmla="*/ 2147483646 h 232"/>
              <a:gd name="T50" fmla="*/ 2147483646 w 288"/>
              <a:gd name="T51" fmla="*/ 2147483646 h 232"/>
              <a:gd name="T52" fmla="*/ 2147483646 w 288"/>
              <a:gd name="T53" fmla="*/ 2147483646 h 232"/>
              <a:gd name="T54" fmla="*/ 2147483646 w 288"/>
              <a:gd name="T55" fmla="*/ 2147483646 h 232"/>
              <a:gd name="T56" fmla="*/ 2147483646 w 288"/>
              <a:gd name="T57" fmla="*/ 2147483646 h 232"/>
              <a:gd name="T58" fmla="*/ 2147483646 w 288"/>
              <a:gd name="T59" fmla="*/ 2147483646 h 232"/>
              <a:gd name="T60" fmla="*/ 2147483646 w 288"/>
              <a:gd name="T61" fmla="*/ 2147483646 h 232"/>
              <a:gd name="T62" fmla="*/ 2147483646 w 288"/>
              <a:gd name="T63" fmla="*/ 2147483646 h 232"/>
              <a:gd name="T64" fmla="*/ 2147483646 w 288"/>
              <a:gd name="T65" fmla="*/ 2147483646 h 232"/>
              <a:gd name="T66" fmla="*/ 2147483646 w 288"/>
              <a:gd name="T67" fmla="*/ 2147483646 h 232"/>
              <a:gd name="T68" fmla="*/ 2147483646 w 288"/>
              <a:gd name="T69" fmla="*/ 2147483646 h 232"/>
              <a:gd name="T70" fmla="*/ 2147483646 w 288"/>
              <a:gd name="T71" fmla="*/ 2147483646 h 232"/>
              <a:gd name="T72" fmla="*/ 2147483646 w 288"/>
              <a:gd name="T73" fmla="*/ 2147483646 h 232"/>
              <a:gd name="T74" fmla="*/ 2147483646 w 288"/>
              <a:gd name="T75" fmla="*/ 2147483646 h 23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288" h="232">
                <a:moveTo>
                  <a:pt x="144" y="0"/>
                </a:moveTo>
                <a:cubicBezTo>
                  <a:pt x="64" y="0"/>
                  <a:pt x="0" y="52"/>
                  <a:pt x="0" y="116"/>
                </a:cubicBezTo>
                <a:cubicBezTo>
                  <a:pt x="0" y="152"/>
                  <a:pt x="14" y="160"/>
                  <a:pt x="33" y="160"/>
                </a:cubicBezTo>
                <a:cubicBezTo>
                  <a:pt x="49" y="160"/>
                  <a:pt x="67" y="154"/>
                  <a:pt x="84" y="154"/>
                </a:cubicBezTo>
                <a:cubicBezTo>
                  <a:pt x="95" y="154"/>
                  <a:pt x="105" y="157"/>
                  <a:pt x="112" y="165"/>
                </a:cubicBezTo>
                <a:cubicBezTo>
                  <a:pt x="135" y="189"/>
                  <a:pt x="64" y="232"/>
                  <a:pt x="144" y="232"/>
                </a:cubicBezTo>
                <a:cubicBezTo>
                  <a:pt x="224" y="232"/>
                  <a:pt x="288" y="180"/>
                  <a:pt x="288" y="116"/>
                </a:cubicBezTo>
                <a:cubicBezTo>
                  <a:pt x="288" y="52"/>
                  <a:pt x="224" y="0"/>
                  <a:pt x="144" y="0"/>
                </a:cubicBezTo>
                <a:close/>
                <a:moveTo>
                  <a:pt x="60" y="104"/>
                </a:moveTo>
                <a:cubicBezTo>
                  <a:pt x="49" y="104"/>
                  <a:pt x="40" y="95"/>
                  <a:pt x="40" y="84"/>
                </a:cubicBezTo>
                <a:cubicBezTo>
                  <a:pt x="40" y="73"/>
                  <a:pt x="49" y="64"/>
                  <a:pt x="60" y="64"/>
                </a:cubicBezTo>
                <a:cubicBezTo>
                  <a:pt x="71" y="64"/>
                  <a:pt x="80" y="73"/>
                  <a:pt x="80" y="84"/>
                </a:cubicBezTo>
                <a:cubicBezTo>
                  <a:pt x="80" y="95"/>
                  <a:pt x="71" y="104"/>
                  <a:pt x="60" y="104"/>
                </a:cubicBezTo>
                <a:close/>
                <a:moveTo>
                  <a:pt x="116" y="64"/>
                </a:moveTo>
                <a:cubicBezTo>
                  <a:pt x="105" y="64"/>
                  <a:pt x="96" y="55"/>
                  <a:pt x="96" y="44"/>
                </a:cubicBezTo>
                <a:cubicBezTo>
                  <a:pt x="96" y="33"/>
                  <a:pt x="105" y="24"/>
                  <a:pt x="116" y="24"/>
                </a:cubicBezTo>
                <a:cubicBezTo>
                  <a:pt x="127" y="24"/>
                  <a:pt x="136" y="33"/>
                  <a:pt x="136" y="44"/>
                </a:cubicBezTo>
                <a:cubicBezTo>
                  <a:pt x="136" y="55"/>
                  <a:pt x="127" y="64"/>
                  <a:pt x="116" y="64"/>
                </a:cubicBezTo>
                <a:close/>
                <a:moveTo>
                  <a:pt x="164" y="216"/>
                </a:moveTo>
                <a:cubicBezTo>
                  <a:pt x="149" y="216"/>
                  <a:pt x="136" y="207"/>
                  <a:pt x="136" y="196"/>
                </a:cubicBezTo>
                <a:cubicBezTo>
                  <a:pt x="136" y="185"/>
                  <a:pt x="149" y="176"/>
                  <a:pt x="164" y="176"/>
                </a:cubicBezTo>
                <a:cubicBezTo>
                  <a:pt x="179" y="176"/>
                  <a:pt x="192" y="185"/>
                  <a:pt x="192" y="196"/>
                </a:cubicBezTo>
                <a:cubicBezTo>
                  <a:pt x="192" y="207"/>
                  <a:pt x="179" y="216"/>
                  <a:pt x="164" y="216"/>
                </a:cubicBezTo>
                <a:close/>
                <a:moveTo>
                  <a:pt x="172" y="64"/>
                </a:moveTo>
                <a:cubicBezTo>
                  <a:pt x="161" y="64"/>
                  <a:pt x="152" y="55"/>
                  <a:pt x="152" y="44"/>
                </a:cubicBezTo>
                <a:cubicBezTo>
                  <a:pt x="152" y="33"/>
                  <a:pt x="161" y="24"/>
                  <a:pt x="172" y="24"/>
                </a:cubicBezTo>
                <a:cubicBezTo>
                  <a:pt x="183" y="24"/>
                  <a:pt x="192" y="33"/>
                  <a:pt x="192" y="44"/>
                </a:cubicBezTo>
                <a:cubicBezTo>
                  <a:pt x="192" y="55"/>
                  <a:pt x="183" y="64"/>
                  <a:pt x="172" y="64"/>
                </a:cubicBezTo>
                <a:close/>
                <a:moveTo>
                  <a:pt x="208" y="76"/>
                </a:moveTo>
                <a:cubicBezTo>
                  <a:pt x="208" y="65"/>
                  <a:pt x="217" y="56"/>
                  <a:pt x="228" y="56"/>
                </a:cubicBezTo>
                <a:cubicBezTo>
                  <a:pt x="239" y="56"/>
                  <a:pt x="248" y="65"/>
                  <a:pt x="248" y="76"/>
                </a:cubicBezTo>
                <a:cubicBezTo>
                  <a:pt x="248" y="87"/>
                  <a:pt x="239" y="96"/>
                  <a:pt x="228" y="96"/>
                </a:cubicBezTo>
                <a:cubicBezTo>
                  <a:pt x="217" y="96"/>
                  <a:pt x="208" y="87"/>
                  <a:pt x="208" y="76"/>
                </a:cubicBezTo>
                <a:close/>
                <a:moveTo>
                  <a:pt x="264" y="132"/>
                </a:moveTo>
                <a:cubicBezTo>
                  <a:pt x="264" y="143"/>
                  <a:pt x="255" y="152"/>
                  <a:pt x="244" y="152"/>
                </a:cubicBezTo>
                <a:cubicBezTo>
                  <a:pt x="233" y="152"/>
                  <a:pt x="224" y="143"/>
                  <a:pt x="224" y="132"/>
                </a:cubicBezTo>
                <a:cubicBezTo>
                  <a:pt x="224" y="121"/>
                  <a:pt x="233" y="112"/>
                  <a:pt x="244" y="112"/>
                </a:cubicBezTo>
                <a:cubicBezTo>
                  <a:pt x="255" y="112"/>
                  <a:pt x="264" y="121"/>
                  <a:pt x="264" y="132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anchor="ctr">
            <a:normAutofit/>
          </a:bodyPr>
          <a:lstStyle/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63855" y="6184900"/>
            <a:ext cx="4842510" cy="3067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注：为便于统计，本报告活跃用户指标选取</a:t>
            </a:r>
            <a:r>
              <a:rPr lang="en-US" altLang="zh-CN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2020</a:t>
            </a:r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</a:t>
            </a:r>
            <a:r>
              <a:rPr lang="en-US" altLang="zh-CN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6</a:t>
            </a:r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月份。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BC3C29F-7E3A-4967-AFF9-23D24C835F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235" y="1788160"/>
            <a:ext cx="5694409" cy="400939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BB16975-F6EB-4C90-B6F1-3DFF72A47E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8580" y="1788160"/>
            <a:ext cx="5779136" cy="400939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1855436" y="2057399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3516395" y="3718455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MH_Others_1"/>
          <p:cNvSpPr txBox="1"/>
          <p:nvPr>
            <p:custDataLst>
              <p:tags r:id="rId1"/>
            </p:custDataLst>
          </p:nvPr>
        </p:nvSpPr>
        <p:spPr>
          <a:xfrm>
            <a:off x="1105157" y="2350677"/>
            <a:ext cx="3955467" cy="155817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三</a:t>
            </a:r>
          </a:p>
          <a:p>
            <a:pPr algn="ctr"/>
            <a:r>
              <a:rPr lang="zh-CN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融资数据</a:t>
            </a:r>
          </a:p>
        </p:txBody>
      </p:sp>
      <p:sp>
        <p:nvSpPr>
          <p:cNvPr id="7" name="矩形 6"/>
          <p:cNvSpPr/>
          <p:nvPr/>
        </p:nvSpPr>
        <p:spPr>
          <a:xfrm>
            <a:off x="4915555" y="1776729"/>
            <a:ext cx="630918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charset="0"/>
              <a:buChar char=""/>
            </a:pP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  <a:effectLst/>
                <a:latin typeface="黑体" panose="02010609060101010101" charset="-122"/>
                <a:ea typeface="黑体" panose="02010609060101010101" charset="-122"/>
              </a:rPr>
              <a:t>二手</a:t>
            </a: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电商行业融资金额</a:t>
            </a:r>
          </a:p>
          <a:p>
            <a:pPr marL="457200" indent="-457200">
              <a:buFont typeface="Wingdings" panose="05000000000000000000" charset="0"/>
              <a:buChar char=""/>
            </a:pPr>
            <a:endParaRPr lang="zh-CN" altLang="en-US" sz="2800" b="1" dirty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  <a:p>
            <a:pPr marL="457200" indent="-457200">
              <a:buFont typeface="Wingdings" panose="05000000000000000000" charset="0"/>
              <a:buChar char=""/>
            </a:pP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二手</a:t>
            </a: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电商融资事件数量</a:t>
            </a:r>
            <a:endParaRPr lang="en-US" altLang="zh-CN" sz="2800" b="1" dirty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  <a:p>
            <a:pPr marL="457200" indent="-457200">
              <a:buFont typeface="Wingdings" panose="05000000000000000000" charset="0"/>
              <a:buChar char=""/>
            </a:pPr>
            <a:endParaRPr lang="en-US" altLang="zh-CN" sz="2800" b="1" dirty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  <a:p>
            <a:pPr marL="457200" indent="-457200">
              <a:buFont typeface="Wingdings" panose="05000000000000000000" charset="0"/>
              <a:buChar char=""/>
            </a:pP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二手电商融资事件分析</a:t>
            </a:r>
          </a:p>
          <a:p>
            <a:pPr marL="457200" indent="-457200">
              <a:buFont typeface="Wingdings" panose="05000000000000000000" charset="0"/>
              <a:buChar char=""/>
            </a:pPr>
            <a:endParaRPr lang="zh-CN" altLang="en-US" sz="2800" b="1" dirty="0">
              <a:solidFill>
                <a:schemeClr val="accent1">
                  <a:lumMod val="50000"/>
                </a:schemeClr>
              </a:solidFill>
              <a:effectLst/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  <a:p>
            <a:pPr marL="457200" indent="-457200">
              <a:buFont typeface="Wingdings" panose="05000000000000000000" charset="0"/>
              <a:buChar char=""/>
            </a:pP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  <a:effectLst/>
                <a:latin typeface="黑体" panose="02010609060101010101" charset="-122"/>
                <a:ea typeface="黑体" panose="02010609060101010101" charset="-122"/>
                <a:sym typeface="+mn-ea"/>
              </a:rPr>
              <a:t>二手</a:t>
            </a: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电商融资轮次及省份分布</a:t>
            </a: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数据</a:t>
            </a:r>
          </a:p>
          <a:p>
            <a:pPr marL="457200" indent="-457200">
              <a:buFont typeface="Wingdings" panose="05000000000000000000" charset="0"/>
              <a:buChar char=""/>
            </a:pPr>
            <a:endParaRPr lang="zh-CN" altLang="en-US" sz="2800" b="1" dirty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344023" y="448348"/>
            <a:ext cx="4773930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三、</a:t>
            </a:r>
            <a:r>
              <a:rPr lang="zh-CN" altLang="en-US" sz="3600" b="1" dirty="0">
                <a:solidFill>
                  <a:schemeClr val="tx1"/>
                </a:solidFill>
                <a:effectLst/>
                <a:latin typeface="黑体" panose="02010609060101010101" charset="-122"/>
                <a:ea typeface="黑体" panose="02010609060101010101" charset="-122"/>
                <a:sym typeface="+mn-ea"/>
              </a:rPr>
              <a:t>二手</a:t>
            </a:r>
            <a:r>
              <a:rPr lang="zh-CN" altLang="en-US" sz="36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电商融资数据</a:t>
            </a:r>
          </a:p>
        </p:txBody>
      </p:sp>
      <p:sp>
        <p:nvSpPr>
          <p:cNvPr id="21" name="矩形 20"/>
          <p:cNvSpPr/>
          <p:nvPr/>
        </p:nvSpPr>
        <p:spPr>
          <a:xfrm>
            <a:off x="1344023" y="1239255"/>
            <a:ext cx="79303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3.1 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二手电商融资总额达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1.3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亿元 较往年同期下降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98.24%</a:t>
            </a:r>
          </a:p>
        </p:txBody>
      </p:sp>
      <p:sp>
        <p:nvSpPr>
          <p:cNvPr id="128" name="KSO_Shape"/>
          <p:cNvSpPr/>
          <p:nvPr>
            <p:custDataLst>
              <p:tags r:id="rId2"/>
            </p:custDataLst>
          </p:nvPr>
        </p:nvSpPr>
        <p:spPr bwMode="auto">
          <a:xfrm flipH="1">
            <a:off x="10490884" y="4996973"/>
            <a:ext cx="574128" cy="461216"/>
          </a:xfrm>
          <a:custGeom>
            <a:avLst/>
            <a:gdLst>
              <a:gd name="T0" fmla="*/ 2147483646 w 288"/>
              <a:gd name="T1" fmla="*/ 0 h 232"/>
              <a:gd name="T2" fmla="*/ 0 w 288"/>
              <a:gd name="T3" fmla="*/ 2147483646 h 232"/>
              <a:gd name="T4" fmla="*/ 2147483646 w 288"/>
              <a:gd name="T5" fmla="*/ 2147483646 h 232"/>
              <a:gd name="T6" fmla="*/ 2147483646 w 288"/>
              <a:gd name="T7" fmla="*/ 2147483646 h 232"/>
              <a:gd name="T8" fmla="*/ 2147483646 w 288"/>
              <a:gd name="T9" fmla="*/ 2147483646 h 232"/>
              <a:gd name="T10" fmla="*/ 2147483646 w 288"/>
              <a:gd name="T11" fmla="*/ 2147483646 h 232"/>
              <a:gd name="T12" fmla="*/ 2147483646 w 288"/>
              <a:gd name="T13" fmla="*/ 2147483646 h 232"/>
              <a:gd name="T14" fmla="*/ 2147483646 w 288"/>
              <a:gd name="T15" fmla="*/ 0 h 232"/>
              <a:gd name="T16" fmla="*/ 2147483646 w 288"/>
              <a:gd name="T17" fmla="*/ 2147483646 h 232"/>
              <a:gd name="T18" fmla="*/ 2147483646 w 288"/>
              <a:gd name="T19" fmla="*/ 2147483646 h 232"/>
              <a:gd name="T20" fmla="*/ 2147483646 w 288"/>
              <a:gd name="T21" fmla="*/ 2147483646 h 232"/>
              <a:gd name="T22" fmla="*/ 2147483646 w 288"/>
              <a:gd name="T23" fmla="*/ 2147483646 h 232"/>
              <a:gd name="T24" fmla="*/ 2147483646 w 288"/>
              <a:gd name="T25" fmla="*/ 2147483646 h 232"/>
              <a:gd name="T26" fmla="*/ 2147483646 w 288"/>
              <a:gd name="T27" fmla="*/ 2147483646 h 232"/>
              <a:gd name="T28" fmla="*/ 2147483646 w 288"/>
              <a:gd name="T29" fmla="*/ 2147483646 h 232"/>
              <a:gd name="T30" fmla="*/ 2147483646 w 288"/>
              <a:gd name="T31" fmla="*/ 2147483646 h 232"/>
              <a:gd name="T32" fmla="*/ 2147483646 w 288"/>
              <a:gd name="T33" fmla="*/ 2147483646 h 232"/>
              <a:gd name="T34" fmla="*/ 2147483646 w 288"/>
              <a:gd name="T35" fmla="*/ 2147483646 h 232"/>
              <a:gd name="T36" fmla="*/ 2147483646 w 288"/>
              <a:gd name="T37" fmla="*/ 2147483646 h 232"/>
              <a:gd name="T38" fmla="*/ 2147483646 w 288"/>
              <a:gd name="T39" fmla="*/ 2147483646 h 232"/>
              <a:gd name="T40" fmla="*/ 2147483646 w 288"/>
              <a:gd name="T41" fmla="*/ 2147483646 h 232"/>
              <a:gd name="T42" fmla="*/ 2147483646 w 288"/>
              <a:gd name="T43" fmla="*/ 2147483646 h 232"/>
              <a:gd name="T44" fmla="*/ 2147483646 w 288"/>
              <a:gd name="T45" fmla="*/ 2147483646 h 232"/>
              <a:gd name="T46" fmla="*/ 2147483646 w 288"/>
              <a:gd name="T47" fmla="*/ 2147483646 h 232"/>
              <a:gd name="T48" fmla="*/ 2147483646 w 288"/>
              <a:gd name="T49" fmla="*/ 2147483646 h 232"/>
              <a:gd name="T50" fmla="*/ 2147483646 w 288"/>
              <a:gd name="T51" fmla="*/ 2147483646 h 232"/>
              <a:gd name="T52" fmla="*/ 2147483646 w 288"/>
              <a:gd name="T53" fmla="*/ 2147483646 h 232"/>
              <a:gd name="T54" fmla="*/ 2147483646 w 288"/>
              <a:gd name="T55" fmla="*/ 2147483646 h 232"/>
              <a:gd name="T56" fmla="*/ 2147483646 w 288"/>
              <a:gd name="T57" fmla="*/ 2147483646 h 232"/>
              <a:gd name="T58" fmla="*/ 2147483646 w 288"/>
              <a:gd name="T59" fmla="*/ 2147483646 h 232"/>
              <a:gd name="T60" fmla="*/ 2147483646 w 288"/>
              <a:gd name="T61" fmla="*/ 2147483646 h 232"/>
              <a:gd name="T62" fmla="*/ 2147483646 w 288"/>
              <a:gd name="T63" fmla="*/ 2147483646 h 232"/>
              <a:gd name="T64" fmla="*/ 2147483646 w 288"/>
              <a:gd name="T65" fmla="*/ 2147483646 h 232"/>
              <a:gd name="T66" fmla="*/ 2147483646 w 288"/>
              <a:gd name="T67" fmla="*/ 2147483646 h 232"/>
              <a:gd name="T68" fmla="*/ 2147483646 w 288"/>
              <a:gd name="T69" fmla="*/ 2147483646 h 232"/>
              <a:gd name="T70" fmla="*/ 2147483646 w 288"/>
              <a:gd name="T71" fmla="*/ 2147483646 h 232"/>
              <a:gd name="T72" fmla="*/ 2147483646 w 288"/>
              <a:gd name="T73" fmla="*/ 2147483646 h 232"/>
              <a:gd name="T74" fmla="*/ 2147483646 w 288"/>
              <a:gd name="T75" fmla="*/ 2147483646 h 23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288" h="232">
                <a:moveTo>
                  <a:pt x="144" y="0"/>
                </a:moveTo>
                <a:cubicBezTo>
                  <a:pt x="64" y="0"/>
                  <a:pt x="0" y="52"/>
                  <a:pt x="0" y="116"/>
                </a:cubicBezTo>
                <a:cubicBezTo>
                  <a:pt x="0" y="152"/>
                  <a:pt x="14" y="160"/>
                  <a:pt x="33" y="160"/>
                </a:cubicBezTo>
                <a:cubicBezTo>
                  <a:pt x="49" y="160"/>
                  <a:pt x="67" y="154"/>
                  <a:pt x="84" y="154"/>
                </a:cubicBezTo>
                <a:cubicBezTo>
                  <a:pt x="95" y="154"/>
                  <a:pt x="105" y="157"/>
                  <a:pt x="112" y="165"/>
                </a:cubicBezTo>
                <a:cubicBezTo>
                  <a:pt x="135" y="189"/>
                  <a:pt x="64" y="232"/>
                  <a:pt x="144" y="232"/>
                </a:cubicBezTo>
                <a:cubicBezTo>
                  <a:pt x="224" y="232"/>
                  <a:pt x="288" y="180"/>
                  <a:pt x="288" y="116"/>
                </a:cubicBezTo>
                <a:cubicBezTo>
                  <a:pt x="288" y="52"/>
                  <a:pt x="224" y="0"/>
                  <a:pt x="144" y="0"/>
                </a:cubicBezTo>
                <a:close/>
                <a:moveTo>
                  <a:pt x="60" y="104"/>
                </a:moveTo>
                <a:cubicBezTo>
                  <a:pt x="49" y="104"/>
                  <a:pt x="40" y="95"/>
                  <a:pt x="40" y="84"/>
                </a:cubicBezTo>
                <a:cubicBezTo>
                  <a:pt x="40" y="73"/>
                  <a:pt x="49" y="64"/>
                  <a:pt x="60" y="64"/>
                </a:cubicBezTo>
                <a:cubicBezTo>
                  <a:pt x="71" y="64"/>
                  <a:pt x="80" y="73"/>
                  <a:pt x="80" y="84"/>
                </a:cubicBezTo>
                <a:cubicBezTo>
                  <a:pt x="80" y="95"/>
                  <a:pt x="71" y="104"/>
                  <a:pt x="60" y="104"/>
                </a:cubicBezTo>
                <a:close/>
                <a:moveTo>
                  <a:pt x="116" y="64"/>
                </a:moveTo>
                <a:cubicBezTo>
                  <a:pt x="105" y="64"/>
                  <a:pt x="96" y="55"/>
                  <a:pt x="96" y="44"/>
                </a:cubicBezTo>
                <a:cubicBezTo>
                  <a:pt x="96" y="33"/>
                  <a:pt x="105" y="24"/>
                  <a:pt x="116" y="24"/>
                </a:cubicBezTo>
                <a:cubicBezTo>
                  <a:pt x="127" y="24"/>
                  <a:pt x="136" y="33"/>
                  <a:pt x="136" y="44"/>
                </a:cubicBezTo>
                <a:cubicBezTo>
                  <a:pt x="136" y="55"/>
                  <a:pt x="127" y="64"/>
                  <a:pt x="116" y="64"/>
                </a:cubicBezTo>
                <a:close/>
                <a:moveTo>
                  <a:pt x="164" y="216"/>
                </a:moveTo>
                <a:cubicBezTo>
                  <a:pt x="149" y="216"/>
                  <a:pt x="136" y="207"/>
                  <a:pt x="136" y="196"/>
                </a:cubicBezTo>
                <a:cubicBezTo>
                  <a:pt x="136" y="185"/>
                  <a:pt x="149" y="176"/>
                  <a:pt x="164" y="176"/>
                </a:cubicBezTo>
                <a:cubicBezTo>
                  <a:pt x="179" y="176"/>
                  <a:pt x="192" y="185"/>
                  <a:pt x="192" y="196"/>
                </a:cubicBezTo>
                <a:cubicBezTo>
                  <a:pt x="192" y="207"/>
                  <a:pt x="179" y="216"/>
                  <a:pt x="164" y="216"/>
                </a:cubicBezTo>
                <a:close/>
                <a:moveTo>
                  <a:pt x="172" y="64"/>
                </a:moveTo>
                <a:cubicBezTo>
                  <a:pt x="161" y="64"/>
                  <a:pt x="152" y="55"/>
                  <a:pt x="152" y="44"/>
                </a:cubicBezTo>
                <a:cubicBezTo>
                  <a:pt x="152" y="33"/>
                  <a:pt x="161" y="24"/>
                  <a:pt x="172" y="24"/>
                </a:cubicBezTo>
                <a:cubicBezTo>
                  <a:pt x="183" y="24"/>
                  <a:pt x="192" y="33"/>
                  <a:pt x="192" y="44"/>
                </a:cubicBezTo>
                <a:cubicBezTo>
                  <a:pt x="192" y="55"/>
                  <a:pt x="183" y="64"/>
                  <a:pt x="172" y="64"/>
                </a:cubicBezTo>
                <a:close/>
                <a:moveTo>
                  <a:pt x="208" y="76"/>
                </a:moveTo>
                <a:cubicBezTo>
                  <a:pt x="208" y="65"/>
                  <a:pt x="217" y="56"/>
                  <a:pt x="228" y="56"/>
                </a:cubicBezTo>
                <a:cubicBezTo>
                  <a:pt x="239" y="56"/>
                  <a:pt x="248" y="65"/>
                  <a:pt x="248" y="76"/>
                </a:cubicBezTo>
                <a:cubicBezTo>
                  <a:pt x="248" y="87"/>
                  <a:pt x="239" y="96"/>
                  <a:pt x="228" y="96"/>
                </a:cubicBezTo>
                <a:cubicBezTo>
                  <a:pt x="217" y="96"/>
                  <a:pt x="208" y="87"/>
                  <a:pt x="208" y="76"/>
                </a:cubicBezTo>
                <a:close/>
                <a:moveTo>
                  <a:pt x="264" y="132"/>
                </a:moveTo>
                <a:cubicBezTo>
                  <a:pt x="264" y="143"/>
                  <a:pt x="255" y="152"/>
                  <a:pt x="244" y="152"/>
                </a:cubicBezTo>
                <a:cubicBezTo>
                  <a:pt x="233" y="152"/>
                  <a:pt x="224" y="143"/>
                  <a:pt x="224" y="132"/>
                </a:cubicBezTo>
                <a:cubicBezTo>
                  <a:pt x="224" y="121"/>
                  <a:pt x="233" y="112"/>
                  <a:pt x="244" y="112"/>
                </a:cubicBezTo>
                <a:cubicBezTo>
                  <a:pt x="255" y="112"/>
                  <a:pt x="264" y="121"/>
                  <a:pt x="264" y="132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anchor="ctr">
            <a:normAutofit/>
          </a:bodyPr>
          <a:lstStyle/>
          <a:p>
            <a:endParaRPr lang="zh-CN" altLang="en-US"/>
          </a:p>
        </p:txBody>
      </p:sp>
      <p:grpSp>
        <p:nvGrpSpPr>
          <p:cNvPr id="29" name="Group 20"/>
          <p:cNvGrpSpPr/>
          <p:nvPr/>
        </p:nvGrpSpPr>
        <p:grpSpPr bwMode="auto">
          <a:xfrm>
            <a:off x="332105" y="1978910"/>
            <a:ext cx="4522924" cy="4149747"/>
            <a:chOff x="0" y="0"/>
            <a:chExt cx="4590" cy="7727"/>
          </a:xfrm>
          <a:solidFill>
            <a:schemeClr val="accent1">
              <a:lumMod val="75000"/>
            </a:schemeClr>
          </a:solidFill>
        </p:grpSpPr>
        <p:grpSp>
          <p:nvGrpSpPr>
            <p:cNvPr id="30" name="组合 3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32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3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34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31" name="Rectangle 10"/>
            <p:cNvSpPr>
              <a:spLocks noChangeArrowheads="1"/>
            </p:cNvSpPr>
            <p:nvPr/>
          </p:nvSpPr>
          <p:spPr bwMode="auto">
            <a:xfrm>
              <a:off x="154" y="772"/>
              <a:ext cx="4189" cy="695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668020" y="2385060"/>
            <a:ext cx="3777615" cy="32970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据网经社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“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电数宝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”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电商大数据库显示， 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2020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年上半年，二手电商融资总额仅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1.3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亿元，同比下降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98.24%</a:t>
            </a:r>
            <a:endParaRPr lang="zh-CN" altLang="en-US" sz="16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从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2013-2020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年上半年，二手电商累计融资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163.97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亿元。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二手电商的增长峰值在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2015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年，涨幅高达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3131.2%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，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2016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年增长迅速回落，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2017-2018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年增长幅度平稳。</a:t>
            </a:r>
            <a:endParaRPr lang="en-US" altLang="zh-CN" sz="16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987D6E28-75A8-4D23-930E-BC11B62EF4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6651" y="1978909"/>
            <a:ext cx="6628631" cy="4012066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344023" y="448348"/>
            <a:ext cx="4773930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36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三、</a:t>
            </a:r>
            <a:r>
              <a:rPr lang="zh-CN" altLang="en-US" sz="3600" b="1" dirty="0">
                <a:solidFill>
                  <a:schemeClr val="tx1"/>
                </a:solidFill>
                <a:effectLst/>
                <a:latin typeface="黑体" panose="02010609060101010101" charset="-122"/>
                <a:ea typeface="黑体" panose="02010609060101010101" charset="-122"/>
                <a:sym typeface="+mn-ea"/>
              </a:rPr>
              <a:t>二手</a:t>
            </a:r>
            <a:r>
              <a:rPr lang="zh-CN" altLang="en-US" sz="36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电商融资数据</a:t>
            </a:r>
          </a:p>
        </p:txBody>
      </p:sp>
      <p:sp>
        <p:nvSpPr>
          <p:cNvPr id="21" name="矩形 20"/>
          <p:cNvSpPr/>
          <p:nvPr/>
        </p:nvSpPr>
        <p:spPr>
          <a:xfrm>
            <a:off x="1344023" y="1228460"/>
            <a:ext cx="52950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3.2 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二手电商融资数量达</a:t>
            </a:r>
            <a:r>
              <a:rPr 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次 下降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8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成</a:t>
            </a:r>
          </a:p>
        </p:txBody>
      </p:sp>
      <p:sp>
        <p:nvSpPr>
          <p:cNvPr id="128" name="KSO_Shape"/>
          <p:cNvSpPr/>
          <p:nvPr>
            <p:custDataLst>
              <p:tags r:id="rId2"/>
            </p:custDataLst>
          </p:nvPr>
        </p:nvSpPr>
        <p:spPr bwMode="auto">
          <a:xfrm flipH="1">
            <a:off x="10339754" y="5040153"/>
            <a:ext cx="574128" cy="461216"/>
          </a:xfrm>
          <a:custGeom>
            <a:avLst/>
            <a:gdLst>
              <a:gd name="T0" fmla="*/ 2147483646 w 288"/>
              <a:gd name="T1" fmla="*/ 0 h 232"/>
              <a:gd name="T2" fmla="*/ 0 w 288"/>
              <a:gd name="T3" fmla="*/ 2147483646 h 232"/>
              <a:gd name="T4" fmla="*/ 2147483646 w 288"/>
              <a:gd name="T5" fmla="*/ 2147483646 h 232"/>
              <a:gd name="T6" fmla="*/ 2147483646 w 288"/>
              <a:gd name="T7" fmla="*/ 2147483646 h 232"/>
              <a:gd name="T8" fmla="*/ 2147483646 w 288"/>
              <a:gd name="T9" fmla="*/ 2147483646 h 232"/>
              <a:gd name="T10" fmla="*/ 2147483646 w 288"/>
              <a:gd name="T11" fmla="*/ 2147483646 h 232"/>
              <a:gd name="T12" fmla="*/ 2147483646 w 288"/>
              <a:gd name="T13" fmla="*/ 2147483646 h 232"/>
              <a:gd name="T14" fmla="*/ 2147483646 w 288"/>
              <a:gd name="T15" fmla="*/ 0 h 232"/>
              <a:gd name="T16" fmla="*/ 2147483646 w 288"/>
              <a:gd name="T17" fmla="*/ 2147483646 h 232"/>
              <a:gd name="T18" fmla="*/ 2147483646 w 288"/>
              <a:gd name="T19" fmla="*/ 2147483646 h 232"/>
              <a:gd name="T20" fmla="*/ 2147483646 w 288"/>
              <a:gd name="T21" fmla="*/ 2147483646 h 232"/>
              <a:gd name="T22" fmla="*/ 2147483646 w 288"/>
              <a:gd name="T23" fmla="*/ 2147483646 h 232"/>
              <a:gd name="T24" fmla="*/ 2147483646 w 288"/>
              <a:gd name="T25" fmla="*/ 2147483646 h 232"/>
              <a:gd name="T26" fmla="*/ 2147483646 w 288"/>
              <a:gd name="T27" fmla="*/ 2147483646 h 232"/>
              <a:gd name="T28" fmla="*/ 2147483646 w 288"/>
              <a:gd name="T29" fmla="*/ 2147483646 h 232"/>
              <a:gd name="T30" fmla="*/ 2147483646 w 288"/>
              <a:gd name="T31" fmla="*/ 2147483646 h 232"/>
              <a:gd name="T32" fmla="*/ 2147483646 w 288"/>
              <a:gd name="T33" fmla="*/ 2147483646 h 232"/>
              <a:gd name="T34" fmla="*/ 2147483646 w 288"/>
              <a:gd name="T35" fmla="*/ 2147483646 h 232"/>
              <a:gd name="T36" fmla="*/ 2147483646 w 288"/>
              <a:gd name="T37" fmla="*/ 2147483646 h 232"/>
              <a:gd name="T38" fmla="*/ 2147483646 w 288"/>
              <a:gd name="T39" fmla="*/ 2147483646 h 232"/>
              <a:gd name="T40" fmla="*/ 2147483646 w 288"/>
              <a:gd name="T41" fmla="*/ 2147483646 h 232"/>
              <a:gd name="T42" fmla="*/ 2147483646 w 288"/>
              <a:gd name="T43" fmla="*/ 2147483646 h 232"/>
              <a:gd name="T44" fmla="*/ 2147483646 w 288"/>
              <a:gd name="T45" fmla="*/ 2147483646 h 232"/>
              <a:gd name="T46" fmla="*/ 2147483646 w 288"/>
              <a:gd name="T47" fmla="*/ 2147483646 h 232"/>
              <a:gd name="T48" fmla="*/ 2147483646 w 288"/>
              <a:gd name="T49" fmla="*/ 2147483646 h 232"/>
              <a:gd name="T50" fmla="*/ 2147483646 w 288"/>
              <a:gd name="T51" fmla="*/ 2147483646 h 232"/>
              <a:gd name="T52" fmla="*/ 2147483646 w 288"/>
              <a:gd name="T53" fmla="*/ 2147483646 h 232"/>
              <a:gd name="T54" fmla="*/ 2147483646 w 288"/>
              <a:gd name="T55" fmla="*/ 2147483646 h 232"/>
              <a:gd name="T56" fmla="*/ 2147483646 w 288"/>
              <a:gd name="T57" fmla="*/ 2147483646 h 232"/>
              <a:gd name="T58" fmla="*/ 2147483646 w 288"/>
              <a:gd name="T59" fmla="*/ 2147483646 h 232"/>
              <a:gd name="T60" fmla="*/ 2147483646 w 288"/>
              <a:gd name="T61" fmla="*/ 2147483646 h 232"/>
              <a:gd name="T62" fmla="*/ 2147483646 w 288"/>
              <a:gd name="T63" fmla="*/ 2147483646 h 232"/>
              <a:gd name="T64" fmla="*/ 2147483646 w 288"/>
              <a:gd name="T65" fmla="*/ 2147483646 h 232"/>
              <a:gd name="T66" fmla="*/ 2147483646 w 288"/>
              <a:gd name="T67" fmla="*/ 2147483646 h 232"/>
              <a:gd name="T68" fmla="*/ 2147483646 w 288"/>
              <a:gd name="T69" fmla="*/ 2147483646 h 232"/>
              <a:gd name="T70" fmla="*/ 2147483646 w 288"/>
              <a:gd name="T71" fmla="*/ 2147483646 h 232"/>
              <a:gd name="T72" fmla="*/ 2147483646 w 288"/>
              <a:gd name="T73" fmla="*/ 2147483646 h 232"/>
              <a:gd name="T74" fmla="*/ 2147483646 w 288"/>
              <a:gd name="T75" fmla="*/ 2147483646 h 23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288" h="232">
                <a:moveTo>
                  <a:pt x="144" y="0"/>
                </a:moveTo>
                <a:cubicBezTo>
                  <a:pt x="64" y="0"/>
                  <a:pt x="0" y="52"/>
                  <a:pt x="0" y="116"/>
                </a:cubicBezTo>
                <a:cubicBezTo>
                  <a:pt x="0" y="152"/>
                  <a:pt x="14" y="160"/>
                  <a:pt x="33" y="160"/>
                </a:cubicBezTo>
                <a:cubicBezTo>
                  <a:pt x="49" y="160"/>
                  <a:pt x="67" y="154"/>
                  <a:pt x="84" y="154"/>
                </a:cubicBezTo>
                <a:cubicBezTo>
                  <a:pt x="95" y="154"/>
                  <a:pt x="105" y="157"/>
                  <a:pt x="112" y="165"/>
                </a:cubicBezTo>
                <a:cubicBezTo>
                  <a:pt x="135" y="189"/>
                  <a:pt x="64" y="232"/>
                  <a:pt x="144" y="232"/>
                </a:cubicBezTo>
                <a:cubicBezTo>
                  <a:pt x="224" y="232"/>
                  <a:pt x="288" y="180"/>
                  <a:pt x="288" y="116"/>
                </a:cubicBezTo>
                <a:cubicBezTo>
                  <a:pt x="288" y="52"/>
                  <a:pt x="224" y="0"/>
                  <a:pt x="144" y="0"/>
                </a:cubicBezTo>
                <a:close/>
                <a:moveTo>
                  <a:pt x="60" y="104"/>
                </a:moveTo>
                <a:cubicBezTo>
                  <a:pt x="49" y="104"/>
                  <a:pt x="40" y="95"/>
                  <a:pt x="40" y="84"/>
                </a:cubicBezTo>
                <a:cubicBezTo>
                  <a:pt x="40" y="73"/>
                  <a:pt x="49" y="64"/>
                  <a:pt x="60" y="64"/>
                </a:cubicBezTo>
                <a:cubicBezTo>
                  <a:pt x="71" y="64"/>
                  <a:pt x="80" y="73"/>
                  <a:pt x="80" y="84"/>
                </a:cubicBezTo>
                <a:cubicBezTo>
                  <a:pt x="80" y="95"/>
                  <a:pt x="71" y="104"/>
                  <a:pt x="60" y="104"/>
                </a:cubicBezTo>
                <a:close/>
                <a:moveTo>
                  <a:pt x="116" y="64"/>
                </a:moveTo>
                <a:cubicBezTo>
                  <a:pt x="105" y="64"/>
                  <a:pt x="96" y="55"/>
                  <a:pt x="96" y="44"/>
                </a:cubicBezTo>
                <a:cubicBezTo>
                  <a:pt x="96" y="33"/>
                  <a:pt x="105" y="24"/>
                  <a:pt x="116" y="24"/>
                </a:cubicBezTo>
                <a:cubicBezTo>
                  <a:pt x="127" y="24"/>
                  <a:pt x="136" y="33"/>
                  <a:pt x="136" y="44"/>
                </a:cubicBezTo>
                <a:cubicBezTo>
                  <a:pt x="136" y="55"/>
                  <a:pt x="127" y="64"/>
                  <a:pt x="116" y="64"/>
                </a:cubicBezTo>
                <a:close/>
                <a:moveTo>
                  <a:pt x="164" y="216"/>
                </a:moveTo>
                <a:cubicBezTo>
                  <a:pt x="149" y="216"/>
                  <a:pt x="136" y="207"/>
                  <a:pt x="136" y="196"/>
                </a:cubicBezTo>
                <a:cubicBezTo>
                  <a:pt x="136" y="185"/>
                  <a:pt x="149" y="176"/>
                  <a:pt x="164" y="176"/>
                </a:cubicBezTo>
                <a:cubicBezTo>
                  <a:pt x="179" y="176"/>
                  <a:pt x="192" y="185"/>
                  <a:pt x="192" y="196"/>
                </a:cubicBezTo>
                <a:cubicBezTo>
                  <a:pt x="192" y="207"/>
                  <a:pt x="179" y="216"/>
                  <a:pt x="164" y="216"/>
                </a:cubicBezTo>
                <a:close/>
                <a:moveTo>
                  <a:pt x="172" y="64"/>
                </a:moveTo>
                <a:cubicBezTo>
                  <a:pt x="161" y="64"/>
                  <a:pt x="152" y="55"/>
                  <a:pt x="152" y="44"/>
                </a:cubicBezTo>
                <a:cubicBezTo>
                  <a:pt x="152" y="33"/>
                  <a:pt x="161" y="24"/>
                  <a:pt x="172" y="24"/>
                </a:cubicBezTo>
                <a:cubicBezTo>
                  <a:pt x="183" y="24"/>
                  <a:pt x="192" y="33"/>
                  <a:pt x="192" y="44"/>
                </a:cubicBezTo>
                <a:cubicBezTo>
                  <a:pt x="192" y="55"/>
                  <a:pt x="183" y="64"/>
                  <a:pt x="172" y="64"/>
                </a:cubicBezTo>
                <a:close/>
                <a:moveTo>
                  <a:pt x="208" y="76"/>
                </a:moveTo>
                <a:cubicBezTo>
                  <a:pt x="208" y="65"/>
                  <a:pt x="217" y="56"/>
                  <a:pt x="228" y="56"/>
                </a:cubicBezTo>
                <a:cubicBezTo>
                  <a:pt x="239" y="56"/>
                  <a:pt x="248" y="65"/>
                  <a:pt x="248" y="76"/>
                </a:cubicBezTo>
                <a:cubicBezTo>
                  <a:pt x="248" y="87"/>
                  <a:pt x="239" y="96"/>
                  <a:pt x="228" y="96"/>
                </a:cubicBezTo>
                <a:cubicBezTo>
                  <a:pt x="217" y="96"/>
                  <a:pt x="208" y="87"/>
                  <a:pt x="208" y="76"/>
                </a:cubicBezTo>
                <a:close/>
                <a:moveTo>
                  <a:pt x="264" y="132"/>
                </a:moveTo>
                <a:cubicBezTo>
                  <a:pt x="264" y="143"/>
                  <a:pt x="255" y="152"/>
                  <a:pt x="244" y="152"/>
                </a:cubicBezTo>
                <a:cubicBezTo>
                  <a:pt x="233" y="152"/>
                  <a:pt x="224" y="143"/>
                  <a:pt x="224" y="132"/>
                </a:cubicBezTo>
                <a:cubicBezTo>
                  <a:pt x="224" y="121"/>
                  <a:pt x="233" y="112"/>
                  <a:pt x="244" y="112"/>
                </a:cubicBezTo>
                <a:cubicBezTo>
                  <a:pt x="255" y="112"/>
                  <a:pt x="264" y="121"/>
                  <a:pt x="264" y="132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anchor="ctr">
            <a:normAutofit/>
          </a:bodyPr>
          <a:lstStyle/>
          <a:p>
            <a:endParaRPr lang="zh-CN" altLang="en-US"/>
          </a:p>
        </p:txBody>
      </p:sp>
      <p:grpSp>
        <p:nvGrpSpPr>
          <p:cNvPr id="29" name="Group 20"/>
          <p:cNvGrpSpPr/>
          <p:nvPr/>
        </p:nvGrpSpPr>
        <p:grpSpPr bwMode="auto">
          <a:xfrm>
            <a:off x="440055" y="2067560"/>
            <a:ext cx="4515485" cy="4050030"/>
            <a:chOff x="0" y="0"/>
            <a:chExt cx="4590" cy="7727"/>
          </a:xfrm>
          <a:solidFill>
            <a:schemeClr val="accent1">
              <a:lumMod val="75000"/>
            </a:schemeClr>
          </a:solidFill>
        </p:grpSpPr>
        <p:grpSp>
          <p:nvGrpSpPr>
            <p:cNvPr id="30" name="组合 3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32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3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34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31" name="Rectangle 10"/>
            <p:cNvSpPr>
              <a:spLocks noChangeArrowheads="1"/>
            </p:cNvSpPr>
            <p:nvPr/>
          </p:nvSpPr>
          <p:spPr bwMode="auto">
            <a:xfrm>
              <a:off x="154" y="772"/>
              <a:ext cx="4189" cy="695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758482" y="2332484"/>
            <a:ext cx="3787140" cy="32970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据网经社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“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电数宝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”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电商大数据库显示，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2020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年上半年融资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3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起，同比下降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80%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。</a:t>
            </a:r>
            <a:endParaRPr lang="en-US" altLang="zh-CN" sz="16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二手</a:t>
            </a:r>
            <a:r>
              <a:rPr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电商融资事件从2013年</a:t>
            </a:r>
            <a:r>
              <a:rPr 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到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2015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年快速增长</a:t>
            </a:r>
            <a:r>
              <a:rPr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，</a:t>
            </a:r>
            <a:r>
              <a:rPr 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2016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至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</a:t>
            </a:r>
            <a:r>
              <a:rPr 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019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年有涨有跌，其中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2017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融资事件最少，仅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14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次。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但值得注意的是，虽然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2019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年融资事件次数较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2018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年少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12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次，但是融资总额超过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2018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年，表明单笔融资金额提高。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2918DD8-9B86-44F0-95D3-B61110C9E9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0087" y="1996723"/>
            <a:ext cx="6681435" cy="406787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椭圆 49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244196" y="263263"/>
            <a:ext cx="2964274" cy="6688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三、融资数据</a:t>
            </a:r>
            <a:endParaRPr lang="zh-CN" altLang="zh-CN" sz="3600" b="1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56621" y="984993"/>
            <a:ext cx="59137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24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3.3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二手电商三大融资事件：总额达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21.9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亿</a:t>
            </a:r>
          </a:p>
        </p:txBody>
      </p:sp>
      <p:grpSp>
        <p:nvGrpSpPr>
          <p:cNvPr id="15" name="Group 20"/>
          <p:cNvGrpSpPr/>
          <p:nvPr/>
        </p:nvGrpSpPr>
        <p:grpSpPr bwMode="auto">
          <a:xfrm>
            <a:off x="7289518" y="2156390"/>
            <a:ext cx="4452620" cy="2867166"/>
            <a:chOff x="0" y="0"/>
            <a:chExt cx="4590" cy="6690"/>
          </a:xfrm>
          <a:solidFill>
            <a:schemeClr val="accent1">
              <a:lumMod val="75000"/>
            </a:schemeClr>
          </a:solidFill>
        </p:grpSpPr>
        <p:grpSp>
          <p:nvGrpSpPr>
            <p:cNvPr id="16" name="组合 3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18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9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20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17" name="Rectangle 10"/>
            <p:cNvSpPr>
              <a:spLocks noChangeArrowheads="1"/>
            </p:cNvSpPr>
            <p:nvPr/>
          </p:nvSpPr>
          <p:spPr bwMode="auto">
            <a:xfrm>
              <a:off x="154" y="772"/>
              <a:ext cx="4189" cy="5918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26" name="矩形 2"/>
          <p:cNvSpPr/>
          <p:nvPr/>
        </p:nvSpPr>
        <p:spPr>
          <a:xfrm>
            <a:off x="7633760" y="2572539"/>
            <a:ext cx="3680178" cy="2288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据网经社“电数宝”显示，从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2020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年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月至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2020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年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6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月，国内二电商行业共发生了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3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起投融资事件，融资总额超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1.3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亿元。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涉及的平台包括：找靓机、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snake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潮流当铺、妃鱼。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zh-CN" altLang="en-US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615A430-A852-4C03-B6AE-8CBF00CD63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39" b="30594"/>
          <a:stretch/>
        </p:blipFill>
        <p:spPr>
          <a:xfrm>
            <a:off x="332449" y="2326496"/>
            <a:ext cx="6821309" cy="253630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D0439E0-579D-4AC9-89A7-292489EF51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257" y="1730060"/>
            <a:ext cx="5553770" cy="3888803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02709F88-5F5C-42BF-A9B9-3B01CB756A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6974" y="1702671"/>
            <a:ext cx="5553769" cy="3906910"/>
          </a:xfrm>
          <a:prstGeom prst="rect">
            <a:avLst/>
          </a:prstGeom>
        </p:spPr>
      </p:pic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344023" y="448348"/>
            <a:ext cx="4773930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三、</a:t>
            </a:r>
            <a:r>
              <a:rPr lang="zh-CN" altLang="en-US" sz="3600" b="1" dirty="0">
                <a:effectLst/>
                <a:latin typeface="黑体" panose="02010609060101010101" charset="-122"/>
                <a:ea typeface="黑体" panose="02010609060101010101" charset="-122"/>
                <a:sym typeface="+mn-ea"/>
              </a:rPr>
              <a:t>二手</a:t>
            </a:r>
            <a:r>
              <a:rPr lang="zh-CN" altLang="en-US" sz="3600" b="1" dirty="0"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电商融资数据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324338" y="1182663"/>
            <a:ext cx="76145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3.4 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二手</a:t>
            </a:r>
            <a:r>
              <a:rPr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电商融资</a:t>
            </a:r>
            <a:r>
              <a:rPr 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地区分布：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上海 深圳 杭州均有分布</a:t>
            </a:r>
            <a:endParaRPr lang="en-US" altLang="zh-CN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52475" y="5480685"/>
            <a:ext cx="10365105" cy="6299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sz="14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就所在地来看，北京融资4起，上海4起，广东2起，四川、湖北、山东各1起。</a:t>
            </a:r>
          </a:p>
        </p:txBody>
      </p:sp>
      <p:grpSp>
        <p:nvGrpSpPr>
          <p:cNvPr id="12" name="Group 20"/>
          <p:cNvGrpSpPr/>
          <p:nvPr/>
        </p:nvGrpSpPr>
        <p:grpSpPr bwMode="auto">
          <a:xfrm>
            <a:off x="2147311" y="5834593"/>
            <a:ext cx="7941284" cy="871007"/>
            <a:chOff x="0" y="0"/>
            <a:chExt cx="4590" cy="7727"/>
          </a:xfrm>
          <a:solidFill>
            <a:schemeClr val="accent1">
              <a:lumMod val="75000"/>
            </a:schemeClr>
          </a:solidFill>
        </p:grpSpPr>
        <p:grpSp>
          <p:nvGrpSpPr>
            <p:cNvPr id="13" name="组合 12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14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16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>
              <a:off x="154" y="772"/>
              <a:ext cx="4189" cy="695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2523030" y="5609581"/>
            <a:ext cx="6765744" cy="10195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sz="16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据网经社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“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电数宝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”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电商大数据库显示，就所在地来看，上海、深圳、杭州各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起。其中，天使轮、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A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轮、并购各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起。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2632580" y="2057400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4293635" y="3718455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MH_Others_1"/>
          <p:cNvSpPr txBox="1"/>
          <p:nvPr>
            <p:custDataLst>
              <p:tags r:id="rId1"/>
            </p:custDataLst>
          </p:nvPr>
        </p:nvSpPr>
        <p:spPr>
          <a:xfrm>
            <a:off x="1881666" y="2368008"/>
            <a:ext cx="3955467" cy="154307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四</a:t>
            </a:r>
          </a:p>
          <a:p>
            <a:pPr algn="ctr"/>
            <a:r>
              <a:rPr lang="zh-CN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规上数据</a:t>
            </a:r>
          </a:p>
        </p:txBody>
      </p:sp>
      <p:sp>
        <p:nvSpPr>
          <p:cNvPr id="7" name="矩形 6"/>
          <p:cNvSpPr/>
          <p:nvPr/>
        </p:nvSpPr>
        <p:spPr>
          <a:xfrm>
            <a:off x="5882640" y="2522855"/>
            <a:ext cx="5166360" cy="1383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  <a:effectLst/>
                <a:latin typeface="仿宋" panose="02010609060101010101" charset="-122"/>
                <a:ea typeface="仿宋" panose="02010609060101010101" charset="-122"/>
              </a:rPr>
              <a:t>●</a:t>
            </a: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  <a:effectLst/>
                <a:latin typeface="黑体" panose="02010609060101010101" charset="-122"/>
                <a:ea typeface="黑体" panose="02010609060101010101" charset="-122"/>
              </a:rPr>
              <a:t>二手</a:t>
            </a: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电商</a:t>
            </a:r>
            <a:r>
              <a:rPr lang="en-US" altLang="zh-CN" sz="28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“</a:t>
            </a: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独角兽</a:t>
            </a:r>
            <a:r>
              <a:rPr lang="en-US" altLang="zh-CN" sz="28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”</a:t>
            </a: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数据</a:t>
            </a:r>
            <a:endParaRPr lang="zh-CN" altLang="en-US" sz="2800" b="1" dirty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endParaRPr lang="en-US" altLang="zh-CN" sz="28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●</a:t>
            </a: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二手电商</a:t>
            </a:r>
            <a:r>
              <a:rPr lang="en-US" altLang="zh-CN" sz="28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“</a:t>
            </a: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千里马</a:t>
            </a:r>
            <a:r>
              <a:rPr lang="en-US" altLang="zh-CN" sz="28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”</a:t>
            </a: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数据</a:t>
            </a:r>
            <a:endParaRPr lang="zh-CN" altLang="en-US" sz="2800" b="1" dirty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63855" y="6217285"/>
            <a:ext cx="11464290" cy="3067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注：“规上”指电商上市公司、独角兽、千里马及新三板。由于二手电商中无上市公司、新三板公司，故报告只统计独角兽和千里马电商数据。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椭圆 17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1335133" y="461683"/>
            <a:ext cx="4773930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四、二手电商</a:t>
            </a:r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规上数据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335622" y="1283120"/>
            <a:ext cx="554355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4.1 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两家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“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独角兽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”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总估值达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45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亿美元 </a:t>
            </a:r>
          </a:p>
        </p:txBody>
      </p:sp>
      <p:grpSp>
        <p:nvGrpSpPr>
          <p:cNvPr id="7" name="Group 20"/>
          <p:cNvGrpSpPr/>
          <p:nvPr/>
        </p:nvGrpSpPr>
        <p:grpSpPr bwMode="auto">
          <a:xfrm>
            <a:off x="305525" y="2437541"/>
            <a:ext cx="4681220" cy="3016885"/>
            <a:chOff x="0" y="0"/>
            <a:chExt cx="4590" cy="7727"/>
          </a:xfrm>
          <a:solidFill>
            <a:schemeClr val="accent1">
              <a:lumMod val="75000"/>
            </a:schemeClr>
          </a:solidFill>
        </p:grpSpPr>
        <p:grpSp>
          <p:nvGrpSpPr>
            <p:cNvPr id="8" name="组合 7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32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3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34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31" name="Rectangle 10"/>
            <p:cNvSpPr>
              <a:spLocks noChangeArrowheads="1"/>
            </p:cNvSpPr>
            <p:nvPr/>
          </p:nvSpPr>
          <p:spPr bwMode="auto">
            <a:xfrm>
              <a:off x="154" y="772"/>
              <a:ext cx="4189" cy="695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537210" y="2491740"/>
            <a:ext cx="3911600" cy="29084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sz="14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据网经社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“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电数宝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”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电商大数据库显示，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2020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年（上）二手电商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“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独角兽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”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共两家，分别是爱回收（估值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30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亿美元）、转转（估值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15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亿美元），两家总估值达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45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亿美元。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从所在地分部来看，两家二手电商分别位于上海、北京，位居一线大城市。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从成立时间来看，爱回收成立近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10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年，转转成立时间近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5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年。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98EFA75-AA23-44C9-AC2D-0E776C9A78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143"/>
          <a:stretch/>
        </p:blipFill>
        <p:spPr bwMode="auto">
          <a:xfrm>
            <a:off x="4896320" y="3069116"/>
            <a:ext cx="7205982" cy="1763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椭圆 17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1335133" y="461683"/>
            <a:ext cx="4773930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四、二手电商</a:t>
            </a:r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规上数据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314032" y="1207555"/>
            <a:ext cx="539115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4.2 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五家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“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千里马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”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总估值达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107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亿元 </a:t>
            </a:r>
          </a:p>
        </p:txBody>
      </p:sp>
      <p:grpSp>
        <p:nvGrpSpPr>
          <p:cNvPr id="7" name="Group 20"/>
          <p:cNvGrpSpPr/>
          <p:nvPr/>
        </p:nvGrpSpPr>
        <p:grpSpPr bwMode="auto">
          <a:xfrm>
            <a:off x="223247" y="2168525"/>
            <a:ext cx="4809719" cy="3840389"/>
            <a:chOff x="-37" y="0"/>
            <a:chExt cx="4627" cy="7727"/>
          </a:xfrm>
          <a:solidFill>
            <a:schemeClr val="accent1">
              <a:lumMod val="75000"/>
            </a:schemeClr>
          </a:solidFill>
        </p:grpSpPr>
        <p:grpSp>
          <p:nvGrpSpPr>
            <p:cNvPr id="8" name="组合 7"/>
            <p:cNvGrpSpPr/>
            <p:nvPr/>
          </p:nvGrpSpPr>
          <p:grpSpPr bwMode="auto">
            <a:xfrm>
              <a:off x="-37" y="0"/>
              <a:ext cx="4627" cy="1102"/>
              <a:chOff x="-16402" y="-158"/>
              <a:chExt cx="2036339" cy="699980"/>
            </a:xfrm>
            <a:grpFill/>
          </p:grpSpPr>
          <p:sp>
            <p:nvSpPr>
              <p:cNvPr id="32" name="Rectangle 7"/>
              <p:cNvSpPr>
                <a:spLocks noChangeArrowheads="1"/>
              </p:cNvSpPr>
              <p:nvPr/>
            </p:nvSpPr>
            <p:spPr bwMode="auto">
              <a:xfrm>
                <a:off x="-16402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3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34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31" name="Rectangle 10"/>
            <p:cNvSpPr>
              <a:spLocks noChangeArrowheads="1"/>
            </p:cNvSpPr>
            <p:nvPr/>
          </p:nvSpPr>
          <p:spPr bwMode="auto">
            <a:xfrm>
              <a:off x="154" y="772"/>
              <a:ext cx="4189" cy="695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523240" y="2232660"/>
            <a:ext cx="4069715" cy="33997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sz="14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据网经社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“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电数宝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”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电商大数据库显示，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2020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年（上）二手电商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“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千里马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”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共五家，分别是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5miles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（估值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32.5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亿元）、享物说（估值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29.25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亿元）、铁甲二手机（估值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16.25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亿元）、回收宝（估值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16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亿元）、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Plum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红布林（估值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13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亿元），五家总估值达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107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亿元。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从所在地分部来看，北京占据最多，接下来分别是上海和深圳，全都位于一线城市。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从成立时间来看，时间最长的成立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10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年，最短的为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3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FC825D1-FAFF-4DE6-B02B-734319121B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3" b="24858"/>
          <a:stretch/>
        </p:blipFill>
        <p:spPr>
          <a:xfrm>
            <a:off x="5032967" y="2694348"/>
            <a:ext cx="6865529" cy="25322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2632580" y="2057400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4293635" y="3718455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MH_Others_1"/>
          <p:cNvSpPr txBox="1"/>
          <p:nvPr>
            <p:custDataLst>
              <p:tags r:id="rId1"/>
            </p:custDataLst>
          </p:nvPr>
        </p:nvSpPr>
        <p:spPr>
          <a:xfrm>
            <a:off x="1881666" y="2368008"/>
            <a:ext cx="3955467" cy="154307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五</a:t>
            </a:r>
          </a:p>
          <a:p>
            <a:pPr algn="ctr"/>
            <a:r>
              <a:rPr lang="zh-CN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评级数据</a:t>
            </a:r>
          </a:p>
        </p:txBody>
      </p:sp>
      <p:sp>
        <p:nvSpPr>
          <p:cNvPr id="7" name="矩形 6"/>
          <p:cNvSpPr/>
          <p:nvPr/>
        </p:nvSpPr>
        <p:spPr>
          <a:xfrm>
            <a:off x="5882816" y="2447046"/>
            <a:ext cx="6309184" cy="2460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l" eaLnBrk="1" hangingPunct="1">
              <a:lnSpc>
                <a:spcPct val="110000"/>
              </a:lnSpc>
              <a:buFont typeface="Wingdings" panose="05000000000000000000" pitchFamily="2" charset="2"/>
              <a:buChar char="l"/>
            </a:pP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二手电商消费评级综合指数</a:t>
            </a:r>
          </a:p>
          <a:p>
            <a:pPr marL="285750" indent="-285750" algn="l" eaLnBrk="1" hangingPunct="1">
              <a:lnSpc>
                <a:spcPct val="110000"/>
              </a:lnSpc>
              <a:buFont typeface="Wingdings" panose="05000000000000000000" pitchFamily="2" charset="2"/>
              <a:buChar char="l"/>
            </a:pPr>
            <a:endParaRPr lang="zh-CN" altLang="en-US" sz="2800" b="1" dirty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marL="285750" indent="-285750" algn="l" eaLnBrk="1" hangingPunct="1">
              <a:lnSpc>
                <a:spcPct val="110000"/>
              </a:lnSpc>
              <a:buFont typeface="Wingdings" panose="05000000000000000000" pitchFamily="2" charset="2"/>
              <a:buChar char="l"/>
            </a:pP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二手电商四大</a:t>
            </a:r>
            <a:r>
              <a:rPr lang="en-US" altLang="zh-CN" sz="28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“</a:t>
            </a: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乱象</a:t>
            </a:r>
            <a:r>
              <a:rPr lang="en-US" altLang="zh-CN" sz="28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”</a:t>
            </a:r>
          </a:p>
          <a:p>
            <a:pPr indent="0" algn="l" eaLnBrk="1" hangingPunct="1">
              <a:lnSpc>
                <a:spcPct val="110000"/>
              </a:lnSpc>
              <a:buFont typeface="Wingdings" panose="05000000000000000000" pitchFamily="2" charset="2"/>
              <a:buNone/>
            </a:pPr>
            <a:endParaRPr lang="zh-CN" altLang="en-US" sz="2800" b="1" dirty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285750" indent="-285750" algn="l" eaLnBrk="1" hangingPunct="1">
              <a:lnSpc>
                <a:spcPct val="110000"/>
              </a:lnSpc>
              <a:buFont typeface="Wingdings" panose="05000000000000000000" pitchFamily="2" charset="2"/>
              <a:buChar char="l"/>
            </a:pP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二手电商典型投诉案例</a:t>
            </a:r>
            <a:endParaRPr lang="zh-CN" altLang="en-US" sz="2800" b="1" dirty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344023" y="448348"/>
            <a:ext cx="4773930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五、二手电商评级数据</a:t>
            </a:r>
          </a:p>
        </p:txBody>
      </p:sp>
      <p:sp>
        <p:nvSpPr>
          <p:cNvPr id="21" name="矩形 20"/>
          <p:cNvSpPr/>
          <p:nvPr/>
        </p:nvSpPr>
        <p:spPr>
          <a:xfrm>
            <a:off x="1323975" y="1231900"/>
            <a:ext cx="4373245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5.1 </a:t>
            </a:r>
            <a:r>
              <a:rPr lang="zh-CN" altLang="en-US" sz="2400" b="1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二手</a:t>
            </a:r>
            <a:r>
              <a:rPr sz="2400" b="1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电商</a:t>
            </a:r>
            <a:r>
              <a:rPr 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消费评级指数</a:t>
            </a:r>
            <a:endParaRPr lang="zh-CN" altLang="en-US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grpSp>
        <p:nvGrpSpPr>
          <p:cNvPr id="3" name="Group 20"/>
          <p:cNvGrpSpPr/>
          <p:nvPr/>
        </p:nvGrpSpPr>
        <p:grpSpPr bwMode="auto">
          <a:xfrm>
            <a:off x="527050" y="2049780"/>
            <a:ext cx="4876800" cy="4226560"/>
            <a:chOff x="0" y="0"/>
            <a:chExt cx="4590" cy="7727"/>
          </a:xfrm>
          <a:solidFill>
            <a:schemeClr val="accent1">
              <a:lumMod val="75000"/>
            </a:schemeClr>
          </a:solidFill>
        </p:grpSpPr>
        <p:grpSp>
          <p:nvGrpSpPr>
            <p:cNvPr id="4" name="组合 3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32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3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34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31" name="Rectangle 10"/>
            <p:cNvSpPr>
              <a:spLocks noChangeArrowheads="1"/>
            </p:cNvSpPr>
            <p:nvPr/>
          </p:nvSpPr>
          <p:spPr bwMode="auto">
            <a:xfrm>
              <a:off x="154" y="772"/>
              <a:ext cx="4189" cy="695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830527" y="2114548"/>
            <a:ext cx="4171238" cy="37702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sz="16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2020</a:t>
            </a:r>
            <a:r>
              <a:rPr lang="zh-CN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年上半年“电诉宝”受理投诉中涉及的二手电商平台有红布林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PLUM</a:t>
            </a:r>
            <a:r>
              <a:rPr lang="zh-CN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、爱回收、转转、闲鱼、猎趣、孔夫子旧书网、回收宝、找靓机。此前，只二、享物说、多抓鱼、旧书街、拍拍二手、心上等也接到消费者的投诉。</a:t>
            </a:r>
            <a:endParaRPr lang="en-US" altLang="zh-CN" sz="16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endParaRPr lang="zh-CN" altLang="zh-CN" sz="16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红布林获“建议下单”评级；转转、闲鱼、猎趣均获“不建议下单”评级，在受理平台移交的用户投诉，平台反馈率、回复时效性、用户满意度相对较低。</a:t>
            </a:r>
            <a:endParaRPr lang="en-US" altLang="zh-CN" sz="16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注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：评级划分由综合指数高低决定，不建议下单∈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[0,0.4)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，谨慎下单∈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[0.4,0.75)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，建议下单∈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[0.75,1.0]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。</a:t>
            </a:r>
            <a:endParaRPr sz="16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2F45259-CF54-4782-BD5C-A48F884C2F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1006" y="1944913"/>
            <a:ext cx="5788985" cy="40824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344023" y="448348"/>
            <a:ext cx="4773930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五、二手电商</a:t>
            </a:r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评级数据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377950" y="1231900"/>
            <a:ext cx="392049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5.2 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二手</a:t>
            </a:r>
            <a:r>
              <a:rPr sz="2400" b="1" dirty="0" err="1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电商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四</a:t>
            </a:r>
            <a:r>
              <a:rPr 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大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“</a:t>
            </a:r>
            <a:r>
              <a:rPr 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乱象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”</a:t>
            </a:r>
          </a:p>
        </p:txBody>
      </p:sp>
      <p:grpSp>
        <p:nvGrpSpPr>
          <p:cNvPr id="3" name="Group 20"/>
          <p:cNvGrpSpPr/>
          <p:nvPr/>
        </p:nvGrpSpPr>
        <p:grpSpPr bwMode="auto">
          <a:xfrm>
            <a:off x="0" y="5603572"/>
            <a:ext cx="12132958" cy="1194747"/>
            <a:chOff x="0" y="0"/>
            <a:chExt cx="4590" cy="7727"/>
          </a:xfrm>
          <a:solidFill>
            <a:schemeClr val="accent1">
              <a:lumMod val="75000"/>
            </a:schemeClr>
          </a:solidFill>
        </p:grpSpPr>
        <p:grpSp>
          <p:nvGrpSpPr>
            <p:cNvPr id="4" name="组合 3"/>
            <p:cNvGrpSpPr/>
            <p:nvPr/>
          </p:nvGrpSpPr>
          <p:grpSpPr bwMode="auto">
            <a:xfrm>
              <a:off x="0" y="0"/>
              <a:ext cx="4590" cy="1102"/>
              <a:chOff x="0" y="-439"/>
              <a:chExt cx="2019937" cy="700261"/>
            </a:xfrm>
            <a:grpFill/>
          </p:grpSpPr>
          <p:sp>
            <p:nvSpPr>
              <p:cNvPr id="32" name="Rectangle 7"/>
              <p:cNvSpPr>
                <a:spLocks noChangeArrowheads="1"/>
              </p:cNvSpPr>
              <p:nvPr/>
            </p:nvSpPr>
            <p:spPr bwMode="auto">
              <a:xfrm>
                <a:off x="2229" y="-439"/>
                <a:ext cx="2016268" cy="504429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3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34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31" name="Rectangle 10"/>
            <p:cNvSpPr>
              <a:spLocks noChangeArrowheads="1"/>
            </p:cNvSpPr>
            <p:nvPr/>
          </p:nvSpPr>
          <p:spPr bwMode="auto">
            <a:xfrm>
              <a:off x="154" y="772"/>
              <a:ext cx="4189" cy="695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447621" y="5650006"/>
            <a:ext cx="11045816" cy="114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据网经社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“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电诉宝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”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（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315.100EC.CN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）数据表明，退款问题、网络欺诈、商品质量、货不对板等是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2020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年上半年期间二手电商投诉的主要问题。根据“电诉宝”投诉榜显示，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2020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上半年投诉量前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9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依次为闲鱼、转转、红布林、猎取、大搜车、找靓机、爱回收、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Get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当客、孔夫子旧书网。</a:t>
            </a:r>
            <a:endParaRPr sz="16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A8C67C2D-258D-4393-A861-BBE8FBE36B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4211" y="1805063"/>
            <a:ext cx="4972617" cy="381932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CE2054CB-AB9B-4AA5-859A-3370968298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286" y="1830667"/>
            <a:ext cx="5595841" cy="37729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344023" y="448348"/>
            <a:ext cx="4773930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五、二手电商</a:t>
            </a:r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评级数据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344295" y="1186815"/>
            <a:ext cx="600583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5.3 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二手</a:t>
            </a:r>
            <a:r>
              <a:rPr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电商</a:t>
            </a:r>
            <a:r>
              <a:rPr 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投诉典型案例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-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闲鱼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" name="Group 20"/>
          <p:cNvGrpSpPr/>
          <p:nvPr/>
        </p:nvGrpSpPr>
        <p:grpSpPr bwMode="auto">
          <a:xfrm>
            <a:off x="812165" y="1894839"/>
            <a:ext cx="4750435" cy="4816703"/>
            <a:chOff x="0" y="0"/>
            <a:chExt cx="4590" cy="7727"/>
          </a:xfrm>
          <a:solidFill>
            <a:schemeClr val="accent1">
              <a:lumMod val="75000"/>
            </a:schemeClr>
          </a:solidFill>
        </p:grpSpPr>
        <p:grpSp>
          <p:nvGrpSpPr>
            <p:cNvPr id="4" name="组合 3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32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3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34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31" name="Rectangle 10"/>
            <p:cNvSpPr>
              <a:spLocks noChangeArrowheads="1"/>
            </p:cNvSpPr>
            <p:nvPr/>
          </p:nvSpPr>
          <p:spPr bwMode="auto">
            <a:xfrm>
              <a:off x="154" y="772"/>
              <a:ext cx="4189" cy="695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080135" y="1782445"/>
            <a:ext cx="4104640" cy="45704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sz="16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据“电</a:t>
            </a:r>
            <a:r>
              <a:rPr 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诉</a:t>
            </a:r>
            <a:r>
              <a:rPr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宝”显示，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2020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年（上）浙江淘宝网络有限公司旗下“闲鱼”共获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9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次消费评级，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9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次获“不建议下单”评级。综上所述，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2020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年上半年“闲鱼”获“不建议下单”评级。</a:t>
            </a:r>
            <a:endParaRPr lang="en-US" altLang="zh-CN" sz="16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sz="1600" b="1" dirty="0" err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投诉地区分布</a:t>
            </a:r>
            <a:r>
              <a:rPr 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：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2020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年（上）投诉“闲鱼”的用户主要集中地为山东省、广东省、江苏省、河北省、浙江省。</a:t>
            </a:r>
            <a:endParaRPr lang="en-US" altLang="zh-CN" sz="16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sz="1600" b="1" dirty="0" err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投诉性别及金额分布</a:t>
            </a:r>
            <a:r>
              <a:rPr 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：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在投诉“闲鱼”的用户中男性的占比为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50.794%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，女性的占比为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49.206%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。另外，用户投诉“闲鱼”的消费金额都集中在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10000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元以上、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0-100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元区间，占比分别为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31.746%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、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20.635%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。</a:t>
            </a:r>
            <a:endParaRPr lang="en-US" altLang="zh-CN" sz="16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投诉问题类型：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“闲鱼”存网络欺诈、商品质量、网络售假、退款问题等问题。</a:t>
            </a:r>
            <a:endParaRPr lang="zh-CN" sz="16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9B54ABD4-80E1-4092-8ED2-92A881B0094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5952503" y="2210526"/>
            <a:ext cx="5869552" cy="38338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344023" y="448348"/>
            <a:ext cx="4773930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五、二手电商</a:t>
            </a:r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评级数据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344295" y="1186815"/>
            <a:ext cx="600583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5.4 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二手</a:t>
            </a:r>
            <a:r>
              <a:rPr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电商</a:t>
            </a:r>
            <a:r>
              <a:rPr 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投诉典型案例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-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转转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" name="Group 20"/>
          <p:cNvGrpSpPr/>
          <p:nvPr/>
        </p:nvGrpSpPr>
        <p:grpSpPr bwMode="auto">
          <a:xfrm>
            <a:off x="687387" y="1740497"/>
            <a:ext cx="4773930" cy="4935855"/>
            <a:chOff x="0" y="0"/>
            <a:chExt cx="4590" cy="7727"/>
          </a:xfrm>
          <a:solidFill>
            <a:schemeClr val="accent1">
              <a:lumMod val="75000"/>
            </a:schemeClr>
          </a:solidFill>
        </p:grpSpPr>
        <p:grpSp>
          <p:nvGrpSpPr>
            <p:cNvPr id="4" name="组合 3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32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3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34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31" name="Rectangle 10"/>
            <p:cNvSpPr>
              <a:spLocks noChangeArrowheads="1"/>
            </p:cNvSpPr>
            <p:nvPr/>
          </p:nvSpPr>
          <p:spPr bwMode="auto">
            <a:xfrm>
              <a:off x="154" y="772"/>
              <a:ext cx="4189" cy="695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917411" y="1881047"/>
            <a:ext cx="4186555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据“电</a:t>
            </a:r>
            <a:r>
              <a:rPr 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诉</a:t>
            </a:r>
            <a:r>
              <a:rPr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宝”显示，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2020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年（上）北京转转精神科技有限责任公司旗下“转转”共获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9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次消费评级，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9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次均获“不建议下单”评级。综上所述，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2020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年上半年转转获“不建议下单”评级。</a:t>
            </a:r>
            <a:endParaRPr sz="16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sz="1600" b="1" dirty="0" err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投诉地区分布</a:t>
            </a:r>
            <a:r>
              <a:rPr 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：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投诉“转转”的用户主要集中地为广东省、河北省、北京市、山东省、广西壮族自治区、江苏省、浙江省。</a:t>
            </a:r>
            <a:endParaRPr lang="en-US" altLang="zh-CN" sz="16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sz="1600" b="1" dirty="0" err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投诉性别及金额分布</a:t>
            </a:r>
            <a:r>
              <a:rPr 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：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在投诉“转转”的用户中男性的占比为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77.273%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，女性的占比为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22.727%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。另外，用户投诉“转转”的消费金额都集中在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1000-5000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元区间、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500-1000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元区间、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5000-10000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元区间，占比分别为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59.091%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、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11.364%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、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11.364%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。</a:t>
            </a:r>
            <a:endParaRPr lang="en-US" altLang="zh-CN" sz="16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投诉问题类型：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“转转”存退款问题、货不对板、网络欺诈、售后服务、订单问题等问题。</a:t>
            </a:r>
            <a:endParaRPr lang="zh-CN" sz="16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752155B0-0DA8-4C16-AFEE-F0EBA937E70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5948824" y="2109646"/>
            <a:ext cx="5773906" cy="38836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344023" y="448348"/>
            <a:ext cx="4773930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五、二手电商</a:t>
            </a:r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评级数据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279525" y="1186815"/>
            <a:ext cx="504444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5.5 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二手</a:t>
            </a:r>
            <a:r>
              <a:rPr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电商</a:t>
            </a:r>
            <a:r>
              <a:rPr 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投诉典型案例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-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猎趣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" name="Group 20"/>
          <p:cNvGrpSpPr/>
          <p:nvPr/>
        </p:nvGrpSpPr>
        <p:grpSpPr bwMode="auto">
          <a:xfrm>
            <a:off x="229869" y="1906269"/>
            <a:ext cx="5387159" cy="4744901"/>
            <a:chOff x="0" y="0"/>
            <a:chExt cx="4590" cy="7727"/>
          </a:xfrm>
          <a:solidFill>
            <a:schemeClr val="accent1">
              <a:lumMod val="75000"/>
            </a:schemeClr>
          </a:solidFill>
        </p:grpSpPr>
        <p:grpSp>
          <p:nvGrpSpPr>
            <p:cNvPr id="4" name="组合 3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32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3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34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31" name="Rectangle 10"/>
            <p:cNvSpPr>
              <a:spLocks noChangeArrowheads="1"/>
            </p:cNvSpPr>
            <p:nvPr/>
          </p:nvSpPr>
          <p:spPr bwMode="auto">
            <a:xfrm>
              <a:off x="154" y="772"/>
              <a:ext cx="4189" cy="695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535366" y="2113201"/>
            <a:ext cx="4678408" cy="4262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据“电数宝”显示，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2020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年（上）北京猎趣电子商务有限公司旗下“猎趣”共获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9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次消费评级，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9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次获“不建议下单”评级。综上所述，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2020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年上半年“猎趣”获“不建议下单”评级。</a:t>
            </a:r>
            <a:endParaRPr lang="en-US" altLang="zh-CN" sz="16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endParaRPr sz="16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r>
              <a:rPr sz="1600" b="1" dirty="0" err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投诉地区分布</a:t>
            </a:r>
            <a:r>
              <a:rPr 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：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投诉“猎趣”的用户主要集中地为上海市、云南省、四川省、新疆维吾尔自治区、河北省、河南省、湖北省、陕西省。</a:t>
            </a:r>
            <a:endParaRPr lang="en-US" altLang="zh-CN" sz="16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endParaRPr lang="zh-CN" sz="16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sz="1600" b="1" dirty="0" err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投诉性别及金额分布</a:t>
            </a:r>
            <a:r>
              <a:rPr 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：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在投诉“猎趣”的用户中男性、女性的占比分别为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75.000%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、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25.000%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。另外，用户投诉“猎趣”的消费金额都集中在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500-1000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元区间、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100-500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元区间、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1000-5000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元区间，占比分别为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37.500%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、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25.000%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、</a:t>
            </a:r>
            <a:r>
              <a:rPr lang="en-US" alt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25.000%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。</a:t>
            </a:r>
            <a:endParaRPr lang="en-US" altLang="zh-CN" sz="16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zh-CN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投诉问题类型：</a:t>
            </a:r>
            <a:r>
              <a:rPr lang="zh-CN" altLang="en-US" sz="1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“猎趣”存冻结商家资金、网络欺诈、订单问题等问题。</a:t>
            </a:r>
            <a:endParaRPr lang="zh-CN" sz="16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EC99A9C-455B-4CA2-A495-5023BAB9B8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9263" y="2121156"/>
            <a:ext cx="6168729" cy="376542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344023" y="448348"/>
            <a:ext cx="4773930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五、二手电商</a:t>
            </a:r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评级数据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279524" y="1186815"/>
            <a:ext cx="57308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5.6 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二手</a:t>
            </a:r>
            <a:r>
              <a:rPr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电商</a:t>
            </a:r>
            <a:r>
              <a:rPr 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投诉典型案例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-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红布林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PLUM 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" name="Group 20"/>
          <p:cNvGrpSpPr/>
          <p:nvPr/>
        </p:nvGrpSpPr>
        <p:grpSpPr bwMode="auto">
          <a:xfrm>
            <a:off x="744221" y="2045970"/>
            <a:ext cx="4753066" cy="4497892"/>
            <a:chOff x="0" y="0"/>
            <a:chExt cx="4590" cy="7727"/>
          </a:xfrm>
          <a:solidFill>
            <a:schemeClr val="accent1">
              <a:lumMod val="75000"/>
            </a:schemeClr>
          </a:solidFill>
        </p:grpSpPr>
        <p:grpSp>
          <p:nvGrpSpPr>
            <p:cNvPr id="4" name="组合 3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32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3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34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31" name="Rectangle 10"/>
            <p:cNvSpPr>
              <a:spLocks noChangeArrowheads="1"/>
            </p:cNvSpPr>
            <p:nvPr/>
          </p:nvSpPr>
          <p:spPr bwMode="auto">
            <a:xfrm>
              <a:off x="154" y="772"/>
              <a:ext cx="4189" cy="695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059652" y="2145084"/>
            <a:ext cx="4025900" cy="4201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据“电数宝”显示，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2020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年（上）致美生活（北京）科技有限公司旗下“红布林”共获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9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次消费评级，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8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次获“建议下单”评级，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次获“谨慎下单”评级。综上所述，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2020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年上半年红布林获“建议下单”评级。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endParaRPr sz="14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r>
              <a:rPr sz="1400" b="1" dirty="0" err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投诉地区分布</a:t>
            </a:r>
            <a:r>
              <a:rPr lang="zh-CN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：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投诉“红布林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PLUM”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的用户主要集中地依次为广东省、北京市、湖南省、黑龙江省、江苏省、浙江省。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endParaRPr lang="zh-CN" sz="14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sz="1400" b="1" dirty="0" err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投诉性别及金额分布</a:t>
            </a:r>
            <a:r>
              <a:rPr lang="zh-CN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：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在投诉“红布林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PLUM”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的用户中，男性占比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7.143%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，女性占比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92.857%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。另外，用户投诉“红布林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PLUM”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的消费金额在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1000-5000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元区间、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5000-10000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元区间、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10000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元以上的占比较多，分别为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39.286%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、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28.571%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、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17.857%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zh-CN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投诉问题类型：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“红布林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PLUM”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存在商品质量、退款问题、霸王条款、网络欺诈、货不对板、退换货难等问题。</a:t>
            </a:r>
            <a:endParaRPr lang="zh-CN" sz="14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CC1010E6-35B6-41DB-9D29-8607E10137D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5793720" y="2268701"/>
            <a:ext cx="6035779" cy="39539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662204" y="448348"/>
            <a:ext cx="2348720" cy="5407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8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六、报告附录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344023" y="1169976"/>
            <a:ext cx="2542171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6.1 </a:t>
            </a:r>
            <a:r>
              <a:rPr lang="en-US" altLang="zh-CN" sz="2400" b="1" dirty="0" err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关于我们</a:t>
            </a:r>
            <a:endParaRPr lang="zh-CN" altLang="en-US" sz="24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1" name="图片 20" descr="C:\Users\Administrator\Desktop\ppt内容\关于我们.jpg关于我们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456757" y="1106723"/>
            <a:ext cx="3465195" cy="5329555"/>
          </a:xfrm>
          <a:prstGeom prst="rect">
            <a:avLst/>
          </a:prstGeom>
        </p:spPr>
      </p:pic>
      <p:sp>
        <p:nvSpPr>
          <p:cNvPr id="8" name="TextBox 30"/>
          <p:cNvSpPr txBox="1"/>
          <p:nvPr/>
        </p:nvSpPr>
        <p:spPr>
          <a:xfrm>
            <a:off x="543559" y="1957070"/>
            <a:ext cx="7605017" cy="43558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144145" indent="385445" fontAlgn="auto">
              <a:lnSpc>
                <a:spcPct val="120000"/>
              </a:lnSpc>
            </a:pPr>
            <a:r>
              <a:rPr lang="zh-CN" altLang="en-US" sz="1600" b="1" kern="200" dirty="0">
                <a:latin typeface="黑体" panose="02010609060101010101" pitchFamily="49" charset="-122"/>
                <a:ea typeface="黑体" panose="02010609060101010101" pitchFamily="49" charset="-122"/>
                <a:cs typeface="方正兰亭粗黑简体" panose="02000000000000000000" charset="-122"/>
              </a:rPr>
              <a:t>网经社公司是中国电商行业的“</a:t>
            </a:r>
            <a:r>
              <a:rPr lang="en-US" altLang="zh-CN" b="1" i="1" kern="2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Bloomberg</a:t>
            </a:r>
            <a:r>
              <a:rPr lang="en-US" altLang="zh-CN" sz="1600" b="1" kern="200" dirty="0">
                <a:latin typeface="黑体" panose="02010609060101010101" pitchFamily="49" charset="-122"/>
                <a:ea typeface="黑体" panose="02010609060101010101" pitchFamily="49" charset="-122"/>
                <a:cs typeface="方正兰亭粗黑简体" panose="02000000000000000000" charset="-122"/>
              </a:rPr>
              <a:t>”</a:t>
            </a:r>
            <a:r>
              <a:rPr lang="zh-CN" altLang="en-US" sz="1600" b="1" kern="200" dirty="0">
                <a:latin typeface="黑体" panose="02010609060101010101" pitchFamily="49" charset="-122"/>
                <a:ea typeface="黑体" panose="02010609060101010101" pitchFamily="49" charset="-122"/>
                <a:cs typeface="方正兰亭粗黑简体" panose="02000000000000000000" charset="-122"/>
              </a:rPr>
              <a:t>。运营</a:t>
            </a:r>
            <a:r>
              <a:rPr lang="zh-CN" altLang="en-US" b="1" i="1" kern="2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网经社</a:t>
            </a:r>
            <a:r>
              <a:rPr lang="en-US" altLang="zh-CN" b="1" i="1" kern="2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www100EC.cn(</a:t>
            </a:r>
            <a:r>
              <a:rPr lang="zh-CN" altLang="en-US" b="1" i="1" kern="2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电商门户</a:t>
            </a:r>
            <a:r>
              <a:rPr lang="en-US" altLang="zh-CN" b="1" i="1" kern="2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r>
              <a:rPr lang="zh-CN" altLang="en-US" b="1" i="1" kern="2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、电子商务研究中心</a:t>
            </a:r>
            <a:r>
              <a:rPr lang="en-US" altLang="zh-CN" b="1" i="1" kern="2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b="1" i="1" kern="2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智库</a:t>
            </a:r>
            <a:r>
              <a:rPr lang="en-US" altLang="zh-CN" b="1" i="1" kern="2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r>
              <a:rPr lang="zh-CN" altLang="en-US" b="1" i="1" kern="2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、电数宝</a:t>
            </a:r>
            <a:r>
              <a:rPr lang="en-US" altLang="zh-CN" b="1" i="1" kern="2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(DT)</a:t>
            </a:r>
            <a:r>
              <a:rPr lang="zh-CN" altLang="en-US" b="1" i="1" kern="2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、电融宝</a:t>
            </a:r>
            <a:r>
              <a:rPr lang="en-US" altLang="zh-CN" b="1" i="1" kern="2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(FA)</a:t>
            </a:r>
            <a:r>
              <a:rPr lang="zh-CN" altLang="en-US" b="1" i="1" kern="2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、电诉宝</a:t>
            </a:r>
            <a:r>
              <a:rPr lang="en-US" altLang="zh-CN" b="1" i="1" kern="2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(315)</a:t>
            </a:r>
            <a:r>
              <a:rPr lang="zh-CN" altLang="en-US" sz="1600" b="1" kern="200" dirty="0">
                <a:latin typeface="黑体" panose="02010609060101010101" pitchFamily="49" charset="-122"/>
                <a:ea typeface="黑体" panose="02010609060101010101" pitchFamily="49" charset="-122"/>
                <a:cs typeface="方正兰亭粗黑简体" panose="02000000000000000000" charset="-122"/>
              </a:rPr>
              <a:t>等子平台，面向电商提供媒体</a:t>
            </a:r>
            <a:r>
              <a:rPr lang="en-US" altLang="zh-CN" sz="1600" b="1" kern="200" dirty="0">
                <a:latin typeface="黑体" panose="02010609060101010101" pitchFamily="49" charset="-122"/>
                <a:ea typeface="黑体" panose="02010609060101010101" pitchFamily="49" charset="-122"/>
                <a:cs typeface="方正兰亭粗黑简体" panose="02000000000000000000" charset="-122"/>
              </a:rPr>
              <a:t>/</a:t>
            </a:r>
            <a:r>
              <a:rPr lang="zh-CN" altLang="en-US" sz="1600" b="1" kern="200" dirty="0">
                <a:latin typeface="黑体" panose="02010609060101010101" pitchFamily="49" charset="-122"/>
                <a:ea typeface="黑体" panose="02010609060101010101" pitchFamily="49" charset="-122"/>
                <a:cs typeface="方正兰亭粗黑简体" panose="02000000000000000000" charset="-122"/>
              </a:rPr>
              <a:t>智库</a:t>
            </a:r>
            <a:r>
              <a:rPr lang="en-US" altLang="zh-CN" sz="1600" b="1" kern="200" dirty="0">
                <a:latin typeface="黑体" panose="02010609060101010101" pitchFamily="49" charset="-122"/>
                <a:ea typeface="黑体" panose="02010609060101010101" pitchFamily="49" charset="-122"/>
                <a:cs typeface="方正兰亭粗黑简体" panose="02000000000000000000" charset="-122"/>
              </a:rPr>
              <a:t>/</a:t>
            </a:r>
            <a:r>
              <a:rPr lang="zh-CN" altLang="en-US" sz="1600" b="1" kern="200" dirty="0">
                <a:latin typeface="黑体" panose="02010609060101010101" pitchFamily="49" charset="-122"/>
                <a:ea typeface="黑体" panose="02010609060101010101" pitchFamily="49" charset="-122"/>
                <a:cs typeface="方正兰亭粗黑简体" panose="02000000000000000000" charset="-122"/>
              </a:rPr>
              <a:t>平台三大系列、</a:t>
            </a:r>
            <a:r>
              <a:rPr lang="en-US" altLang="zh-CN" sz="1600" b="1" kern="200" dirty="0">
                <a:latin typeface="黑体" panose="02010609060101010101" pitchFamily="49" charset="-122"/>
                <a:ea typeface="黑体" panose="02010609060101010101" pitchFamily="49" charset="-122"/>
                <a:cs typeface="方正兰亭粗黑简体" panose="02000000000000000000" charset="-122"/>
              </a:rPr>
              <a:t>20</a:t>
            </a:r>
            <a:r>
              <a:rPr lang="zh-CN" altLang="en-US" sz="1600" b="1" kern="200" dirty="0">
                <a:latin typeface="黑体" panose="02010609060101010101" pitchFamily="49" charset="-122"/>
                <a:ea typeface="黑体" panose="02010609060101010101" pitchFamily="49" charset="-122"/>
                <a:cs typeface="方正兰亭粗黑简体" panose="02000000000000000000" charset="-122"/>
              </a:rPr>
              <a:t>余项专业产品服务。</a:t>
            </a:r>
          </a:p>
          <a:p>
            <a:pPr marL="144145" indent="385445" fontAlgn="auto">
              <a:lnSpc>
                <a:spcPct val="120000"/>
              </a:lnSpc>
            </a:pPr>
            <a:endParaRPr lang="zh-CN" altLang="en-US" sz="1600" b="1" kern="200" dirty="0">
              <a:latin typeface="黑体" panose="02010609060101010101" pitchFamily="49" charset="-122"/>
              <a:ea typeface="黑体" panose="02010609060101010101" pitchFamily="49" charset="-122"/>
              <a:cs typeface="方正兰亭粗黑简体" panose="02000000000000000000" charset="-122"/>
            </a:endParaRPr>
          </a:p>
          <a:p>
            <a:pPr marL="144145" indent="385445">
              <a:lnSpc>
                <a:spcPct val="120000"/>
              </a:lnSpc>
            </a:pPr>
            <a:r>
              <a:rPr lang="zh-CN" altLang="en-US" sz="1600" b="1" kern="200" dirty="0">
                <a:latin typeface="黑体" panose="02010609060101010101" pitchFamily="49" charset="-122"/>
                <a:ea typeface="黑体" panose="02010609060101010101" pitchFamily="49" charset="-122"/>
                <a:cs typeface="方正兰亭粗黑简体" panose="02000000000000000000" charset="-122"/>
              </a:rPr>
              <a:t>网经社网站（100EC.CN）旗下拥有</a:t>
            </a:r>
            <a:r>
              <a:rPr lang="zh-CN" altLang="en-US" b="1" i="1" kern="2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100多个</a:t>
            </a:r>
            <a:r>
              <a:rPr lang="zh-CN" altLang="en-US" sz="1600" b="1" kern="200" dirty="0">
                <a:latin typeface="黑体" panose="02010609060101010101" pitchFamily="49" charset="-122"/>
                <a:ea typeface="黑体" panose="02010609060101010101" pitchFamily="49" charset="-122"/>
                <a:cs typeface="方正兰亭粗黑简体" panose="02000000000000000000" charset="-122"/>
              </a:rPr>
              <a:t>电商细分频道、平台、分站</a:t>
            </a:r>
            <a:r>
              <a:rPr lang="zh-CN" altLang="en-US" sz="1600" b="1" kern="200" dirty="0">
                <a:latin typeface="黑体" panose="02010609060101010101" pitchFamily="49" charset="-122"/>
                <a:ea typeface="黑体" panose="02010609060101010101" pitchFamily="49" charset="-122"/>
              </a:rPr>
              <a:t>，365天/12小时滚动</a:t>
            </a:r>
            <a:r>
              <a:rPr lang="zh-CN" altLang="en-US" sz="1600" b="1" kern="200" dirty="0">
                <a:latin typeface="黑体" panose="02010609060101010101" pitchFamily="49" charset="-122"/>
                <a:ea typeface="黑体" panose="02010609060101010101" pitchFamily="49" charset="-122"/>
                <a:cs typeface="方正兰亭粗黑简体" panose="02000000000000000000" charset="-122"/>
              </a:rPr>
              <a:t>发布国内外电商资讯，为全国电商用户提供全面、及时、专业的资讯，是国内首屈一指的电商门户入口。</a:t>
            </a:r>
          </a:p>
          <a:p>
            <a:pPr marL="144145" indent="385445" fontAlgn="auto">
              <a:lnSpc>
                <a:spcPct val="120000"/>
              </a:lnSpc>
            </a:pPr>
            <a:endParaRPr lang="zh-CN" altLang="en-US" sz="1600" b="1" kern="500" dirty="0">
              <a:solidFill>
                <a:schemeClr val="bg1"/>
              </a:solidFill>
              <a:uFillTx/>
              <a:latin typeface="黑体" panose="02010609060101010101" pitchFamily="49" charset="-122"/>
              <a:ea typeface="黑体" panose="02010609060101010101" pitchFamily="49" charset="-122"/>
              <a:cs typeface="方正兰亭粗黑简体" panose="02000000000000000000" charset="-122"/>
            </a:endParaRPr>
          </a:p>
          <a:p>
            <a:pPr marL="144145" indent="385445">
              <a:lnSpc>
                <a:spcPct val="120000"/>
              </a:lnSpc>
            </a:pPr>
            <a:r>
              <a:rPr lang="zh-CN" altLang="en-US" sz="1600" b="1" kern="200" dirty="0">
                <a:latin typeface="黑体" panose="02010609060101010101" pitchFamily="49" charset="-122"/>
                <a:ea typeface="黑体" panose="02010609060101010101" pitchFamily="49" charset="-122"/>
                <a:cs typeface="方正兰亭粗黑简体" panose="02000000000000000000" charset="-122"/>
              </a:rPr>
              <a:t>公司总部位于杭州，</a:t>
            </a:r>
            <a:r>
              <a:rPr lang="zh-CN" altLang="en-US" sz="1600" b="1" kern="200" dirty="0">
                <a:latin typeface="黑体" panose="02010609060101010101" pitchFamily="49" charset="-122"/>
                <a:ea typeface="黑体" panose="02010609060101010101" pitchFamily="49" charset="-122"/>
              </a:rPr>
              <a:t>系国内</a:t>
            </a:r>
            <a:r>
              <a:rPr lang="zh-CN" altLang="en-US" b="1" i="1" kern="2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唯一拥有A股上市</a:t>
            </a:r>
            <a:r>
              <a:rPr lang="zh-CN" altLang="en-US" sz="1600" b="1" kern="200" dirty="0">
                <a:latin typeface="黑体" panose="02010609060101010101" pitchFamily="49" charset="-122"/>
                <a:ea typeface="黑体" panose="02010609060101010101" pitchFamily="49" charset="-122"/>
                <a:cs typeface="方正兰亭粗黑简体" panose="02000000000000000000" charset="-122"/>
              </a:rPr>
              <a:t>公司背景的服务电商产业链的第三方媒体、智库和平台，母公司在全国</a:t>
            </a:r>
            <a:r>
              <a:rPr lang="zh-CN" altLang="en-US" b="1" i="1" kern="2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拥有30个分支机构，员工1000余人，市值近百亿</a:t>
            </a:r>
            <a:r>
              <a:rPr lang="zh-CN" altLang="en-US" sz="1600" b="1" kern="200" dirty="0">
                <a:latin typeface="黑体" panose="02010609060101010101" pitchFamily="49" charset="-122"/>
                <a:ea typeface="黑体" panose="02010609060101010101" pitchFamily="49" charset="-122"/>
                <a:cs typeface="方正兰亭粗黑简体" panose="02000000000000000000" charset="-122"/>
              </a:rPr>
              <a:t>，实力雄厚，是我国电商行业的见证者与推动者。</a:t>
            </a:r>
          </a:p>
          <a:p>
            <a:pPr marL="144145" indent="385445">
              <a:lnSpc>
                <a:spcPct val="120000"/>
              </a:lnSpc>
            </a:pPr>
            <a:endParaRPr lang="zh-CN" altLang="en-US" sz="1600" b="1" kern="2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方正兰亭粗黑简体" panose="02000000000000000000" charset="-122"/>
            </a:endParaRPr>
          </a:p>
          <a:p>
            <a:pPr marL="144145" indent="385445">
              <a:lnSpc>
                <a:spcPct val="120000"/>
              </a:lnSpc>
            </a:pPr>
            <a:r>
              <a:rPr lang="zh-CN" altLang="en-US" sz="1600" b="1" kern="200" dirty="0">
                <a:latin typeface="黑体" panose="02010609060101010101" pitchFamily="49" charset="-122"/>
                <a:ea typeface="黑体" panose="02010609060101010101" pitchFamily="49" charset="-122"/>
                <a:cs typeface="方正兰亭粗黑简体" panose="02000000000000000000" charset="-122"/>
              </a:rPr>
              <a:t>网经社在工信部、公安机关网站合法备案运行，服务客户除覆盖各大电商上市公司、独角兽等“头部平台”和创业者外，还包括国家和各地政府部门，有口皆碑。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椭圆 31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D026E630-C8DB-4594-B112-3C85C03A93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686" y="656137"/>
            <a:ext cx="10464449" cy="58877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8" name="图片 47" descr="服务领域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170" y="802005"/>
            <a:ext cx="10415270" cy="58597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椭圆 12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1341120" y="314325"/>
            <a:ext cx="92011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5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.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产品服务</a:t>
            </a:r>
          </a:p>
        </p:txBody>
      </p:sp>
      <p:pic>
        <p:nvPicPr>
          <p:cNvPr id="16" name="图片 15" descr="产品服务体系"/>
          <p:cNvPicPr>
            <a:picLocks noChangeAspect="1"/>
          </p:cNvPicPr>
          <p:nvPr/>
        </p:nvPicPr>
        <p:blipFill>
          <a:blip r:embed="rId2"/>
          <a:srcRect l="5560" t="2951" r="4802" b="-2867"/>
          <a:stretch>
            <a:fillRect/>
          </a:stretch>
        </p:blipFill>
        <p:spPr>
          <a:xfrm>
            <a:off x="2286656" y="821055"/>
            <a:ext cx="9744710" cy="603694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725" y="2834461"/>
            <a:ext cx="1874189" cy="1882866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68057" y="4863548"/>
            <a:ext cx="23175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/>
              <a:t>扫描二维码</a:t>
            </a:r>
            <a:endParaRPr lang="en-US" altLang="zh-CN" sz="1400" b="1" dirty="0"/>
          </a:p>
          <a:p>
            <a:pPr algn="ctr"/>
            <a:r>
              <a:rPr lang="zh-CN" altLang="en-US" sz="1400" b="1" dirty="0"/>
              <a:t>下载网经社产品服务资源书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椭圆 11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226820" y="314325"/>
            <a:ext cx="92011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5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.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3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投融资服务</a:t>
            </a:r>
          </a:p>
        </p:txBody>
      </p:sp>
      <p:pic>
        <p:nvPicPr>
          <p:cNvPr id="15" name="图片 14" descr="电融宝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5504" y="1040463"/>
            <a:ext cx="9944100" cy="559435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98" y="3094484"/>
            <a:ext cx="1757451" cy="1709737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0" y="4827947"/>
            <a:ext cx="231752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/>
              <a:t>扫描二维码</a:t>
            </a:r>
            <a:endParaRPr lang="en-US" altLang="zh-CN" sz="1400" b="1" dirty="0"/>
          </a:p>
          <a:p>
            <a:pPr algn="ctr"/>
            <a:r>
              <a:rPr lang="zh-CN" altLang="en-US" sz="1400" b="1" dirty="0"/>
              <a:t>进入网经社“电融宝”</a:t>
            </a:r>
            <a:endParaRPr lang="en-US" altLang="zh-CN" sz="1400" b="1" dirty="0"/>
          </a:p>
          <a:p>
            <a:pPr algn="ctr"/>
            <a:r>
              <a:rPr lang="zh-CN" altLang="en-US" sz="1400" b="1" dirty="0"/>
              <a:t>瓜分</a:t>
            </a:r>
            <a:r>
              <a:rPr lang="en-US" altLang="zh-CN" sz="1400" b="1" dirty="0"/>
              <a:t>6</a:t>
            </a:r>
            <a:r>
              <a:rPr lang="zh-CN" altLang="en-US" sz="1400" b="1" dirty="0"/>
              <a:t>万亿资金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9"/>
          <p:cNvGrpSpPr/>
          <p:nvPr/>
        </p:nvGrpSpPr>
        <p:grpSpPr>
          <a:xfrm>
            <a:off x="-4445" y="5812155"/>
            <a:ext cx="12208510" cy="1047750"/>
            <a:chOff x="-7" y="8866"/>
            <a:chExt cx="19226" cy="1950"/>
          </a:xfrm>
        </p:grpSpPr>
        <p:pic>
          <p:nvPicPr>
            <p:cNvPr id="11" name="图片 10" descr="0"/>
            <p:cNvPicPr>
              <a:picLocks noChangeAspect="1"/>
            </p:cNvPicPr>
            <p:nvPr/>
          </p:nvPicPr>
          <p:blipFill>
            <a:blip r:embed="rId2"/>
            <a:srcRect r="-389"/>
            <a:stretch>
              <a:fillRect/>
            </a:stretch>
          </p:blipFill>
          <p:spPr>
            <a:xfrm>
              <a:off x="14343" y="8888"/>
              <a:ext cx="4876" cy="1928"/>
            </a:xfrm>
            <a:prstGeom prst="rect">
              <a:avLst/>
            </a:prstGeom>
          </p:spPr>
        </p:pic>
        <p:pic>
          <p:nvPicPr>
            <p:cNvPr id="12" name="图片 11" descr="1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9657" y="8879"/>
              <a:ext cx="4706" cy="1928"/>
            </a:xfrm>
            <a:prstGeom prst="rect">
              <a:avLst/>
            </a:prstGeom>
          </p:spPr>
        </p:pic>
        <p:pic>
          <p:nvPicPr>
            <p:cNvPr id="13" name="图片 12" descr="2"/>
            <p:cNvPicPr>
              <a:picLocks noChangeAspect="1"/>
            </p:cNvPicPr>
            <p:nvPr/>
          </p:nvPicPr>
          <p:blipFill>
            <a:blip r:embed="rId4"/>
            <a:srcRect r="-1341"/>
            <a:stretch>
              <a:fillRect/>
            </a:stretch>
          </p:blipFill>
          <p:spPr>
            <a:xfrm>
              <a:off x="4813" y="8879"/>
              <a:ext cx="4932" cy="1928"/>
            </a:xfrm>
            <a:prstGeom prst="rect">
              <a:avLst/>
            </a:prstGeom>
          </p:spPr>
        </p:pic>
        <p:pic>
          <p:nvPicPr>
            <p:cNvPr id="14" name="图片 13" descr="3"/>
            <p:cNvPicPr>
              <a:picLocks noChangeAspect="1"/>
            </p:cNvPicPr>
            <p:nvPr/>
          </p:nvPicPr>
          <p:blipFill>
            <a:blip r:embed="rId5"/>
            <a:srcRect r="-673"/>
            <a:stretch>
              <a:fillRect/>
            </a:stretch>
          </p:blipFill>
          <p:spPr>
            <a:xfrm>
              <a:off x="-7" y="8866"/>
              <a:ext cx="4876" cy="1928"/>
            </a:xfrm>
            <a:prstGeom prst="rect">
              <a:avLst/>
            </a:prstGeom>
          </p:spPr>
        </p:pic>
      </p:grpSp>
      <p:pic>
        <p:nvPicPr>
          <p:cNvPr id="21" name="图片 20" descr="151"/>
          <p:cNvPicPr>
            <a:picLocks noChangeAspect="1"/>
          </p:cNvPicPr>
          <p:nvPr/>
        </p:nvPicPr>
        <p:blipFill>
          <a:blip r:embed="rId6"/>
          <a:srcRect t="-4008"/>
          <a:stretch>
            <a:fillRect/>
          </a:stretch>
        </p:blipFill>
        <p:spPr>
          <a:xfrm>
            <a:off x="1619885" y="1036955"/>
            <a:ext cx="8959850" cy="1728470"/>
          </a:xfrm>
          <a:prstGeom prst="rect">
            <a:avLst/>
          </a:prstGeom>
        </p:spPr>
      </p:pic>
      <p:pic>
        <p:nvPicPr>
          <p:cNvPr id="22" name="图片 21" descr="152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610360" y="2343150"/>
            <a:ext cx="8955405" cy="1731645"/>
          </a:xfrm>
          <a:prstGeom prst="rect">
            <a:avLst/>
          </a:prstGeom>
        </p:spPr>
      </p:pic>
      <p:sp>
        <p:nvSpPr>
          <p:cNvPr id="23" name="圆角矩形 39"/>
          <p:cNvSpPr/>
          <p:nvPr/>
        </p:nvSpPr>
        <p:spPr>
          <a:xfrm>
            <a:off x="4073525" y="4432299"/>
            <a:ext cx="4229100" cy="511175"/>
          </a:xfrm>
          <a:prstGeom prst="roundRect">
            <a:avLst/>
          </a:prstGeom>
          <a:gradFill>
            <a:gsLst>
              <a:gs pos="0">
                <a:srgbClr val="08C6E5"/>
              </a:gs>
              <a:gs pos="100000">
                <a:srgbClr val="001EA2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</a:t>
            </a:r>
            <a:r>
              <a:rPr lang="en-US" altLang="zh-CN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10000+</a:t>
            </a:r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电商融资数据库</a:t>
            </a:r>
          </a:p>
        </p:txBody>
      </p:sp>
      <p:sp>
        <p:nvSpPr>
          <p:cNvPr id="24" name="圆角矩形 41"/>
          <p:cNvSpPr/>
          <p:nvPr/>
        </p:nvSpPr>
        <p:spPr>
          <a:xfrm>
            <a:off x="62230" y="2116455"/>
            <a:ext cx="1493520" cy="915035"/>
          </a:xfrm>
          <a:prstGeom prst="roundRect">
            <a:avLst/>
          </a:prstGeom>
          <a:gradFill>
            <a:gsLst>
              <a:gs pos="0">
                <a:srgbClr val="08C6E5"/>
              </a:gs>
              <a:gs pos="100000">
                <a:srgbClr val="001EA2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万</a:t>
            </a:r>
            <a:r>
              <a:rPr lang="en-US" altLang="zh-CN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</a:p>
          <a:p>
            <a:pPr algn="ctr"/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创业公司项目库</a:t>
            </a:r>
          </a:p>
        </p:txBody>
      </p:sp>
      <p:sp>
        <p:nvSpPr>
          <p:cNvPr id="25" name="圆角矩形 46"/>
          <p:cNvSpPr/>
          <p:nvPr/>
        </p:nvSpPr>
        <p:spPr>
          <a:xfrm>
            <a:off x="10665941" y="2116455"/>
            <a:ext cx="1493520" cy="915035"/>
          </a:xfrm>
          <a:prstGeom prst="roundRect">
            <a:avLst/>
          </a:prstGeom>
          <a:gradFill>
            <a:gsLst>
              <a:gs pos="0">
                <a:srgbClr val="08C6E5"/>
              </a:gs>
              <a:gs pos="100000">
                <a:srgbClr val="001EA2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20000+</a:t>
            </a:r>
          </a:p>
          <a:p>
            <a:pPr algn="ctr"/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投融资方数据库</a:t>
            </a:r>
          </a:p>
        </p:txBody>
      </p:sp>
      <p:sp>
        <p:nvSpPr>
          <p:cNvPr id="26" name="矩形 25"/>
          <p:cNvSpPr/>
          <p:nvPr/>
        </p:nvSpPr>
        <p:spPr>
          <a:xfrm>
            <a:off x="4597400" y="5995670"/>
            <a:ext cx="2997200" cy="68199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zh-CN" sz="3200" b="1" dirty="0">
                <a:ln>
                  <a:noFill/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投融沙龙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6"/>
          <p:cNvSpPr txBox="1"/>
          <p:nvPr/>
        </p:nvSpPr>
        <p:spPr>
          <a:xfrm>
            <a:off x="538480" y="1940560"/>
            <a:ext cx="7984490" cy="50774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报告主编</a:t>
            </a:r>
            <a:endParaRPr lang="zh-CN" altLang="en-US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lvl="0"/>
            <a:endParaRPr lang="zh-CN" altLang="en-US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lvl="0"/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莫岱青</a:t>
            </a:r>
          </a:p>
          <a:p>
            <a:pPr lvl="0"/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网经社电子商务研究中心网络零售部主任、高级分析师</a:t>
            </a:r>
            <a:endParaRPr lang="zh-CN" altLang="en-US" b="1" dirty="0">
              <a:solidFill>
                <a:srgbClr val="00206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lvl="0"/>
            <a:endParaRPr lang="zh-CN" altLang="en-US" b="1" dirty="0">
              <a:solidFill>
                <a:srgbClr val="00206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lvl="0"/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【研究领域】：</a:t>
            </a:r>
            <a:r>
              <a:rPr lang="zh-CN" altLang="en-US" sz="1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实物消费品零售电商领域，包括综合电商、进口跨境电商、农村电商、社交电商、网红电商、社区电商、医药电商、生鲜电商、新零售、奢侈品电商、汽车电商、母婴电商、二手电商、导购电商、美妆电商、酒水电商、电商服务商</a:t>
            </a:r>
          </a:p>
          <a:p>
            <a:pPr lvl="0"/>
            <a:endParaRPr lang="zh-CN" altLang="en-US" sz="1400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lvl="0"/>
            <a:endParaRPr lang="zh-CN" altLang="en-US" sz="1400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lvl="0"/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【专栏】：</a:t>
            </a:r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  <a:hlinkClick r:id="rId2"/>
              </a:rPr>
              <a:t>www.100ec.cn/expert--527.html </a:t>
            </a:r>
            <a:endParaRPr lang="zh-CN" altLang="en-US" sz="1400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lvl="0"/>
            <a:endParaRPr lang="zh-CN" altLang="en-US" sz="1400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lvl="0"/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【电话】：0571-88218286  【E-mail】：</a:t>
            </a:r>
            <a:r>
              <a:rPr lang="en-US" altLang="x-none" sz="1400" b="1" dirty="0">
                <a:solidFill>
                  <a:schemeClr val="tx1"/>
                </a:solidFill>
                <a:cs typeface="+mn-ea"/>
              </a:rPr>
              <a:t>B2C@NetSun.com</a:t>
            </a:r>
          </a:p>
          <a:p>
            <a:pPr lvl="0"/>
            <a:endParaRPr lang="en-US" altLang="x-none" sz="1400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+mn-ea"/>
            </a:endParaRPr>
          </a:p>
          <a:p>
            <a:pPr lvl="0"/>
            <a:endParaRPr lang="en-US" altLang="x-none" sz="1400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+mn-ea"/>
            </a:endParaRPr>
          </a:p>
          <a:p>
            <a:pPr lvl="0"/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+mn-ea"/>
              </a:rPr>
              <a:t>报告编委</a:t>
            </a:r>
          </a:p>
          <a:p>
            <a:pPr lvl="0"/>
            <a:endParaRPr lang="zh-CN" altLang="en-US" sz="1400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+mn-ea"/>
            </a:endParaRPr>
          </a:p>
          <a:p>
            <a:pPr lvl="0"/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+mn-ea"/>
              </a:rPr>
              <a:t>网经社电子商务研究中心 网络零售部吴森淼</a:t>
            </a:r>
          </a:p>
          <a:p>
            <a:pPr lvl="0"/>
            <a:endParaRPr lang="en-US" altLang="x-none" sz="1400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+mn-ea"/>
            </a:endParaRPr>
          </a:p>
          <a:p>
            <a:pPr lvl="0"/>
            <a:endParaRPr lang="zh-CN" altLang="en-US" sz="1400" b="1" dirty="0">
              <a:solidFill>
                <a:srgbClr val="00206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lvl="0"/>
            <a:endParaRPr lang="zh-CN" altLang="en-US" dirty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0"/>
            <a:r>
              <a:rPr lang="zh-CN" altLang="en-US" dirty="0">
                <a:solidFill>
                  <a:srgbClr val="00206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　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7250" y="1223645"/>
            <a:ext cx="2390775" cy="44018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  <a:scene3d>
            <a:camera prst="perspectiveFront"/>
            <a:lightRig rig="threePt" dir="t"/>
          </a:scene3d>
        </p:spPr>
      </p:pic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344023" y="448348"/>
            <a:ext cx="20377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报告附录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344023" y="1169976"/>
            <a:ext cx="2542171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6.2 </a:t>
            </a:r>
            <a:r>
              <a:rPr lang="en-US" altLang="zh-CN" sz="2400" b="1" dirty="0" err="1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联系我们</a:t>
            </a:r>
            <a:endParaRPr lang="zh-CN" altLang="en-US" sz="2000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402955" y="5720715"/>
            <a:ext cx="2540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400" b="1">
                <a:latin typeface="黑体" panose="02010609060101010101" charset="-122"/>
                <a:ea typeface="黑体" panose="02010609060101010101" charset="-122"/>
              </a:rPr>
              <a:t>扫描二维码联系分析师（备注姓名、公司、职位、目的）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7282" cy="6858000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5219700" y="2681605"/>
            <a:ext cx="6286500" cy="2553335"/>
          </a:xfrm>
          <a:prstGeom prst="rect">
            <a:avLst/>
          </a:prstGeom>
          <a:noFill/>
          <a:ln>
            <a:noFill/>
          </a:ln>
          <a:effectLst>
            <a:outerShdw blurRad="50800" dist="63500" dir="5400000" algn="ctr" rotWithShape="0">
              <a:srgbClr val="000000">
                <a:alpha val="43000"/>
              </a:srgbClr>
            </a:outerShdw>
            <a:reflection stA="45000" endPos="19000" dist="50800" dir="5400000" sy="-100000" algn="bl" rotWithShape="0"/>
          </a:effectLst>
        </p:spPr>
        <p:txBody>
          <a:bodyPr wrap="square" rtlCol="0" anchor="t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CN" altLang="en-US" sz="8000" b="1" dirty="0">
                <a:solidFill>
                  <a:schemeClr val="accent4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携手并进</a:t>
            </a:r>
          </a:p>
          <a:p>
            <a:pPr algn="ctr"/>
            <a:endParaRPr lang="zh-CN" altLang="en-US" sz="8000" b="1" dirty="0">
              <a:solidFill>
                <a:schemeClr val="accent4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06095" y="2681605"/>
            <a:ext cx="6286500" cy="2554545"/>
          </a:xfrm>
          <a:prstGeom prst="rect">
            <a:avLst/>
          </a:prstGeom>
          <a:noFill/>
          <a:ln>
            <a:noFill/>
          </a:ln>
          <a:effectLst>
            <a:outerShdw blurRad="50800" dist="63500" dir="5400000" algn="ctr" rotWithShape="0">
              <a:srgbClr val="000000">
                <a:alpha val="43000"/>
              </a:srgbClr>
            </a:outerShdw>
            <a:reflection stA="45000" endPos="19000" dist="50800" dir="5400000" sy="-100000" algn="bl" rotWithShape="0"/>
          </a:effectLst>
        </p:spPr>
        <p:txBody>
          <a:bodyPr wrap="square" rtlCol="0" anchor="t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CN" altLang="en-US" sz="8000" b="1" dirty="0">
                <a:solidFill>
                  <a:schemeClr val="accent4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精诚合作</a:t>
            </a:r>
          </a:p>
          <a:p>
            <a:pPr algn="ctr"/>
            <a:endParaRPr lang="zh-CN" altLang="en-US" sz="8000" b="1" dirty="0">
              <a:solidFill>
                <a:schemeClr val="accent4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30141854"/>
  <p:tag name="MH_LIBRARY" val="CONTENTS"/>
  <p:tag name="MH_TYPE" val="OTHERS"/>
  <p:tag name="ID" val="54583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30141854"/>
  <p:tag name="MH_LIBRARY" val="CONTENTS"/>
  <p:tag name="MH_TYPE" val="OTHERS"/>
  <p:tag name="ID" val="54583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30141854"/>
  <p:tag name="MH_LIBRARY" val="CONTENTS"/>
  <p:tag name="MH_TYPE" val="OTHERS"/>
  <p:tag name="ID" val="54583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numdgm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i"/>
  <p:tag name="KSO_WM_UNIT_INDEX" val="1_7"/>
  <p:tag name="KSO_WM_UNIT_ID" val="diagram758_4*l_i*1_7"/>
  <p:tag name="KSO_WM_UNIT_CLEAR" val="1"/>
  <p:tag name="KSO_WM_UNIT_LAYERLEVEL" val="1_1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numdgm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i"/>
  <p:tag name="KSO_WM_UNIT_INDEX" val="1_7"/>
  <p:tag name="KSO_WM_UNIT_ID" val="diagram758_4*l_i*1_7"/>
  <p:tag name="KSO_WM_UNIT_CLEAR" val="1"/>
  <p:tag name="KSO_WM_UNIT_LAYERLEVEL" val="1_1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numdgm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i"/>
  <p:tag name="KSO_WM_UNIT_INDEX" val="1_7"/>
  <p:tag name="KSO_WM_UNIT_ID" val="diagram758_4*l_i*1_7"/>
  <p:tag name="KSO_WM_UNIT_CLEAR" val="1"/>
  <p:tag name="KSO_WM_UNIT_LAYERLEVEL" val="1_1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numdgm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i"/>
  <p:tag name="KSO_WM_UNIT_INDEX" val="1_7"/>
  <p:tag name="KSO_WM_UNIT_ID" val="diagram758_4*l_i*1_7"/>
  <p:tag name="KSO_WM_UNIT_CLEAR" val="1"/>
  <p:tag name="KSO_WM_UNIT_LAYERLEVEL" val="1_1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30141854"/>
  <p:tag name="MH_LIBRARY" val="CONTENTS"/>
  <p:tag name="MH_TYPE" val="OTHERS"/>
  <p:tag name="ID" val="54583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numdgm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i"/>
  <p:tag name="KSO_WM_UNIT_INDEX" val="1_7"/>
  <p:tag name="KSO_WM_UNIT_ID" val="diagram758_4*l_i*1_7"/>
  <p:tag name="KSO_WM_UNIT_CLEAR" val="1"/>
  <p:tag name="KSO_WM_UNIT_LAYERLEVEL" val="1_1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numdgm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i"/>
  <p:tag name="KSO_WM_UNIT_INDEX" val="1_7"/>
  <p:tag name="KSO_WM_UNIT_ID" val="diagram758_4*l_i*1_7"/>
  <p:tag name="KSO_WM_UNIT_CLEAR" val="1"/>
  <p:tag name="KSO_WM_UNIT_LAYERLEVEL" val="1_1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numdgm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i"/>
  <p:tag name="KSO_WM_UNIT_INDEX" val="1_7"/>
  <p:tag name="KSO_WM_UNIT_ID" val="diagram758_4*l_i*1_7"/>
  <p:tag name="KSO_WM_UNIT_CLEAR" val="1"/>
  <p:tag name="KSO_WM_UNIT_LAYERLEVEL" val="1_1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numdgm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i"/>
  <p:tag name="KSO_WM_UNIT_INDEX" val="1_7"/>
  <p:tag name="KSO_WM_UNIT_ID" val="diagram758_4*l_i*1_7"/>
  <p:tag name="KSO_WM_UNIT_CLEAR" val="1"/>
  <p:tag name="KSO_WM_UNIT_LAYERLEVEL" val="1_1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30141854"/>
  <p:tag name="MH_LIBRARY" val="CONTENTS"/>
  <p:tag name="MH_TYPE" val="OTHERS"/>
  <p:tag name="ID" val="545839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numdgm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i"/>
  <p:tag name="KSO_WM_UNIT_INDEX" val="1_7"/>
  <p:tag name="KSO_WM_UNIT_ID" val="diagram758_4*l_i*1_7"/>
  <p:tag name="KSO_WM_UNIT_CLEAR" val="1"/>
  <p:tag name="KSO_WM_UNIT_LAYERLEVEL" val="1_1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numdgm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i"/>
  <p:tag name="KSO_WM_UNIT_INDEX" val="1_7"/>
  <p:tag name="KSO_WM_UNIT_ID" val="diagram758_4*l_i*1_7"/>
  <p:tag name="KSO_WM_UNIT_CLEAR" val="1"/>
  <p:tag name="KSO_WM_UNIT_LAYERLEVEL" val="1_1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30141854"/>
  <p:tag name="MH_LIBRARY" val="CONTENTS"/>
  <p:tag name="MH_TYPE" val="OTHERS"/>
  <p:tag name="ID" val="545839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30141854"/>
  <p:tag name="MH_LIBRARY" val="CONTENTS"/>
  <p:tag name="MH_TYPE" val="OTHERS"/>
  <p:tag name="ID" val="545839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983</TotalTime>
  <Words>4942</Words>
  <Application>Microsoft Office PowerPoint</Application>
  <PresentationFormat>宽屏</PresentationFormat>
  <Paragraphs>729</Paragraphs>
  <Slides>39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39</vt:i4>
      </vt:variant>
    </vt:vector>
  </HeadingPairs>
  <TitlesOfParts>
    <vt:vector size="50" baseType="lpstr">
      <vt:lpstr>微软雅黑</vt:lpstr>
      <vt:lpstr>等线</vt:lpstr>
      <vt:lpstr>仿宋</vt:lpstr>
      <vt:lpstr>等线 Light</vt:lpstr>
      <vt:lpstr>Arial</vt:lpstr>
      <vt:lpstr>Times New Roman</vt:lpstr>
      <vt:lpstr>黑体</vt:lpstr>
      <vt:lpstr>Calibri</vt:lpstr>
      <vt:lpstr>宋体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江杰</dc:creator>
  <cp:lastModifiedBy>admin</cp:lastModifiedBy>
  <cp:revision>1382</cp:revision>
  <dcterms:created xsi:type="dcterms:W3CDTF">2016-01-19T08:46:00Z</dcterms:created>
  <dcterms:modified xsi:type="dcterms:W3CDTF">2020-12-08T09:21:24Z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2</vt:lpwstr>
  </property>
  <property fmtid="{D5CDD505-2E9C-101B-9397-08002B2CF9AE}" pid="3" name="KSOProductBuildVer">
    <vt:lpwstr>2052-10.1.0.7224</vt:lpwstr>
  </property>
</Properties>
</file>