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3"/>
  </p:notesMasterIdLst>
  <p:sldIdLst>
    <p:sldId id="1587" r:id="rId2"/>
    <p:sldId id="1588" r:id="rId3"/>
    <p:sldId id="1589" r:id="rId4"/>
    <p:sldId id="1590" r:id="rId5"/>
    <p:sldId id="1591" r:id="rId6"/>
    <p:sldId id="1592" r:id="rId7"/>
    <p:sldId id="1518" r:id="rId8"/>
    <p:sldId id="260" r:id="rId9"/>
    <p:sldId id="1558" r:id="rId10"/>
    <p:sldId id="1559" r:id="rId11"/>
    <p:sldId id="1564" r:id="rId12"/>
    <p:sldId id="1563" r:id="rId13"/>
    <p:sldId id="1560" r:id="rId14"/>
    <p:sldId id="1568" r:id="rId15"/>
    <p:sldId id="1562" r:id="rId16"/>
    <p:sldId id="1578" r:id="rId17"/>
    <p:sldId id="456" r:id="rId18"/>
    <p:sldId id="1487" r:id="rId19"/>
    <p:sldId id="458" r:id="rId20"/>
    <p:sldId id="542" r:id="rId21"/>
    <p:sldId id="1439" r:id="rId22"/>
    <p:sldId id="1569" r:id="rId23"/>
    <p:sldId id="1570" r:id="rId24"/>
    <p:sldId id="1571" r:id="rId25"/>
    <p:sldId id="1572" r:id="rId26"/>
    <p:sldId id="1593" r:id="rId27"/>
    <p:sldId id="1594" r:id="rId28"/>
    <p:sldId id="1595" r:id="rId29"/>
    <p:sldId id="1596" r:id="rId30"/>
    <p:sldId id="1597" r:id="rId31"/>
    <p:sldId id="1601" r:id="rId32"/>
  </p:sldIdLst>
  <p:sldSz cx="12192000" cy="6858000"/>
  <p:notesSz cx="6858000" cy="9144000"/>
  <p:embeddedFontLst>
    <p:embeddedFont>
      <p:font typeface="黑体" pitchFamily="49" charset="-122"/>
      <p:regular r:id="rId34"/>
    </p:embeddedFont>
    <p:embeddedFont>
      <p:font typeface="等线" charset="-122"/>
      <p:regular r:id="rId35"/>
      <p:bold r:id="rId36"/>
    </p:embeddedFont>
    <p:embeddedFont>
      <p:font typeface="Calibri" pitchFamily="34" charset="0"/>
      <p:regular r:id="rId37"/>
      <p:bold r:id="rId38"/>
      <p:italic r:id="rId39"/>
      <p:boldItalic r:id="rId40"/>
    </p:embeddedFont>
    <p:embeddedFont>
      <p:font typeface="仿宋" pitchFamily="49" charset="-122"/>
      <p:regular r:id="rId41"/>
    </p:embeddedFont>
    <p:embeddedFont>
      <p:font typeface="微软雅黑" pitchFamily="34" charset="-122"/>
      <p:regular r:id="rId42"/>
      <p:bold r:id="rId43"/>
    </p:embeddedFont>
    <p:embeddedFont>
      <p:font typeface="等线 Light" charset="-122"/>
      <p:regular r:id="rId4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42">
          <p15:clr>
            <a:srgbClr val="A4A3A4"/>
          </p15:clr>
        </p15:guide>
        <p15:guide id="2" pos="383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8A2A0"/>
    <a:srgbClr val="019FFC"/>
    <a:srgbClr val="6C92C0"/>
    <a:srgbClr val="B0C4DD"/>
    <a:srgbClr val="A4D6D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805" autoAdjust="0"/>
    <p:restoredTop sz="95401" autoAdjust="0"/>
  </p:normalViewPr>
  <p:slideViewPr>
    <p:cSldViewPr snapToGrid="0" showGuides="1">
      <p:cViewPr>
        <p:scale>
          <a:sx n="80" d="100"/>
          <a:sy n="80" d="100"/>
        </p:scale>
        <p:origin x="-324" y="-186"/>
      </p:cViewPr>
      <p:guideLst>
        <p:guide orient="horz" pos="2342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9EA2A-4C48-4C61-B30A-DAB1A3E93B21}" type="datetimeFigureOut">
              <a:rPr lang="zh-CN" altLang="en-US" smtClean="0"/>
              <a:pPr/>
              <a:t>2021/1/26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31000-9408-426B-B873-D4C066E48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554781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4352" y="1143177"/>
            <a:ext cx="5927764" cy="308629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125538"/>
            <a:ext cx="5376672" cy="50022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125538"/>
            <a:ext cx="5376672" cy="50022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2021/1/26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  <a:prstGeom prst="rect">
            <a:avLst/>
          </a:prstGeo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5"/>
            <a:ext cx="10515600" cy="4474845"/>
          </a:xfrm>
          <a:prstGeom prst="rect">
            <a:avLst/>
          </a:prstGeo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2021/1/26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DATA.100EC.CN" TargetMode="Externa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8345" y="4134725"/>
            <a:ext cx="1394540" cy="1418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74171" y="2568310"/>
            <a:ext cx="12018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2020</a:t>
            </a:r>
            <a:r>
              <a:rPr lang="zh-CN" alt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r>
              <a:rPr lang="en-US" altLang="zh-CN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12</a:t>
            </a:r>
            <a:r>
              <a:rPr lang="zh-CN" alt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月电商</a:t>
            </a:r>
            <a:r>
              <a:rPr lang="en-US" altLang="zh-CN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APP</a:t>
            </a:r>
            <a:r>
              <a:rPr lang="zh-CN" alt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月活数据报告</a:t>
            </a:r>
            <a:endParaRPr lang="zh-CN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4391397" y="3998261"/>
            <a:ext cx="70274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19FFC"/>
                </a:solidFill>
              </a:rPr>
              <a:t>报告发布</a:t>
            </a:r>
            <a:r>
              <a:rPr lang="zh-CN" altLang="en-US" sz="2400" b="1" dirty="0" smtClean="0">
                <a:solidFill>
                  <a:srgbClr val="019FFC"/>
                </a:solidFill>
              </a:rPr>
              <a:t>：网经社电子商务研究中心</a:t>
            </a:r>
            <a:endParaRPr lang="zh-CN" altLang="en-US" sz="2400" b="1" dirty="0">
              <a:solidFill>
                <a:srgbClr val="019FFC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19FFC"/>
                </a:solidFill>
              </a:rPr>
              <a:t>数据来源：网经社“电数宝”（</a:t>
            </a:r>
            <a:r>
              <a:rPr lang="en-US" altLang="zh-CN" sz="2400" b="1" dirty="0">
                <a:solidFill>
                  <a:srgbClr val="019FFC"/>
                </a:solidFill>
              </a:rPr>
              <a:t>DATA.100EC.CN</a:t>
            </a:r>
            <a:r>
              <a:rPr lang="zh-CN" altLang="en-US" sz="2400" b="1" dirty="0">
                <a:solidFill>
                  <a:srgbClr val="019FFC"/>
                </a:solidFill>
              </a:rPr>
              <a:t>）发布日期：</a:t>
            </a:r>
            <a:r>
              <a:rPr lang="en-US" altLang="zh-CN" sz="2400" b="1" dirty="0">
                <a:solidFill>
                  <a:srgbClr val="019FFC"/>
                </a:solidFill>
              </a:rPr>
              <a:t>2021</a:t>
            </a:r>
            <a:r>
              <a:rPr lang="zh-CN" altLang="en-US" sz="2400" b="1" dirty="0">
                <a:solidFill>
                  <a:srgbClr val="019FFC"/>
                </a:solidFill>
              </a:rPr>
              <a:t>年</a:t>
            </a:r>
            <a:r>
              <a:rPr lang="en-US" altLang="zh-CN" sz="2400" b="1" dirty="0">
                <a:solidFill>
                  <a:srgbClr val="019FFC"/>
                </a:solidFill>
              </a:rPr>
              <a:t>1</a:t>
            </a:r>
            <a:r>
              <a:rPr lang="zh-CN" altLang="en-US" sz="2400" b="1" dirty="0">
                <a:solidFill>
                  <a:srgbClr val="019FFC"/>
                </a:solidFill>
              </a:rPr>
              <a:t>月</a:t>
            </a:r>
            <a:r>
              <a:rPr lang="en-US" altLang="zh-CN" sz="2400" b="1" dirty="0" smtClean="0">
                <a:solidFill>
                  <a:srgbClr val="019FFC"/>
                </a:solidFill>
              </a:rPr>
              <a:t>26</a:t>
            </a:r>
            <a:r>
              <a:rPr lang="zh-CN" altLang="en-US" sz="2400" b="1" dirty="0" smtClean="0">
                <a:solidFill>
                  <a:srgbClr val="019FFC"/>
                </a:solidFill>
              </a:rPr>
              <a:t>日</a:t>
            </a:r>
            <a:endParaRPr lang="en-US" altLang="zh-CN" sz="2400" b="1" dirty="0">
              <a:solidFill>
                <a:srgbClr val="019FFC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4758074" y="753893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2266351" y="3544041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572458" y="2818259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86499" y="2909788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6078" y="3979757"/>
            <a:ext cx="2905259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、本报告相关知识产权归发布方所有，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</a:rPr>
              <a:t>任何企业、机构、媒体等单位及个人引用本报告数据、内容，均请注明：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“根据网经社电子商务研究中心发布的</a:t>
            </a:r>
            <a:r>
              <a:rPr lang="en-US" altLang="zh-CN" sz="1400" dirty="0" smtClean="0">
                <a:latin typeface="黑体" panose="02010609060101010101" charset="-122"/>
                <a:ea typeface="黑体" panose="02010609060101010101" charset="-122"/>
              </a:rPr>
              <a:t>《2020</a:t>
            </a:r>
            <a:r>
              <a:rPr lang="zh-CN" altLang="en-US" sz="1400" dirty="0" smtClean="0"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en-US" altLang="zh-CN" sz="1400" dirty="0" smtClean="0">
                <a:latin typeface="黑体" panose="02010609060101010101" charset="-122"/>
                <a:ea typeface="黑体" panose="02010609060101010101" charset="-122"/>
              </a:rPr>
              <a:t>12</a:t>
            </a:r>
            <a:r>
              <a:rPr lang="zh-CN" altLang="en-US" sz="1400" dirty="0" smtClean="0">
                <a:latin typeface="黑体" panose="02010609060101010101" charset="-122"/>
                <a:ea typeface="黑体" panose="02010609060101010101" charset="-122"/>
              </a:rPr>
              <a:t>月电商</a:t>
            </a:r>
            <a:r>
              <a:rPr lang="en-US" altLang="zh-CN" sz="1400" dirty="0" smtClean="0">
                <a:latin typeface="黑体" panose="02010609060101010101" charset="-122"/>
                <a:ea typeface="黑体" panose="02010609060101010101" charset="-122"/>
              </a:rPr>
              <a:t>APP</a:t>
            </a:r>
            <a:r>
              <a:rPr lang="zh-CN" altLang="en-US" sz="1400" dirty="0" smtClean="0">
                <a:latin typeface="黑体" panose="02010609060101010101" charset="-122"/>
                <a:ea typeface="黑体" panose="02010609060101010101" charset="-122"/>
              </a:rPr>
              <a:t>月活数据报告</a:t>
            </a:r>
            <a:r>
              <a:rPr lang="en-US" altLang="zh-CN" sz="1400" dirty="0" smtClean="0">
                <a:latin typeface="黑体" panose="02010609060101010101" charset="-122"/>
                <a:ea typeface="黑体" panose="02010609060101010101" charset="-122"/>
              </a:rPr>
              <a:t>》”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，不得篡改、曲解报告内容。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02754" y="4577258"/>
            <a:ext cx="2453639" cy="1980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400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en-US" altLang="zh-CN" dirty="0"/>
              <a:t>2</a:t>
            </a:r>
            <a:r>
              <a:rPr lang="zh-CN" altLang="en-US" dirty="0"/>
              <a:t>、本报告仅为参考研究资料，不构成投资、决策等任何建议，由此带来的风险请慎重考虑，网经社及其所属主体不承担因使用本报告信息而产生的任何责任。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779640" y="4786820"/>
            <a:ext cx="2016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400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en-US" altLang="zh-CN" dirty="0"/>
              <a:t>3</a:t>
            </a:r>
            <a:r>
              <a:rPr lang="zh-CN" altLang="en-US" dirty="0"/>
              <a:t>、报告涉及金额单位除特殊标注外，均默认为元（人民币）。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9033988" y="4161088"/>
            <a:ext cx="29052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400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dirty="0"/>
              <a:t>、数据来源：网经社“电数宝”。</a:t>
            </a:r>
            <a:endParaRPr lang="en-US" altLang="zh-CN" dirty="0"/>
          </a:p>
          <a:p>
            <a:r>
              <a:rPr lang="zh-CN" altLang="en-US" dirty="0" smtClean="0"/>
              <a:t>（</a:t>
            </a:r>
            <a:r>
              <a:rPr lang="en-US" altLang="zh-CN" dirty="0" smtClean="0">
                <a:hlinkClick r:id="rId3" action="ppaction://hlinkfile"/>
              </a:rPr>
              <a:t> DATA.100EC.CN </a:t>
            </a:r>
            <a:r>
              <a:rPr lang="zh-CN" altLang="en-US" dirty="0" smtClean="0"/>
              <a:t>）</a:t>
            </a:r>
            <a:r>
              <a:rPr lang="zh-CN" altLang="en-US" dirty="0"/>
              <a:t>。</a:t>
            </a:r>
          </a:p>
        </p:txBody>
      </p:sp>
      <p:sp>
        <p:nvSpPr>
          <p:cNvPr id="23" name="椭圆 22"/>
          <p:cNvSpPr/>
          <p:nvPr/>
        </p:nvSpPr>
        <p:spPr>
          <a:xfrm>
            <a:off x="4869180" y="664744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MH_Others_1"/>
          <p:cNvSpPr txBox="1"/>
          <p:nvPr>
            <p:custDataLst>
              <p:tags r:id="rId1"/>
            </p:custDataLst>
          </p:nvPr>
        </p:nvSpPr>
        <p:spPr>
          <a:xfrm>
            <a:off x="4160902" y="1467321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报告声明</a:t>
            </a:r>
          </a:p>
        </p:txBody>
      </p:sp>
      <p:sp>
        <p:nvSpPr>
          <p:cNvPr id="9" name="椭圆 8"/>
          <p:cNvSpPr/>
          <p:nvPr/>
        </p:nvSpPr>
        <p:spPr>
          <a:xfrm>
            <a:off x="4392930" y="3533229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495800" y="3624758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100970" y="4240276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340266" y="3533229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414313" y="3624758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03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081488" y="4240276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0143292" y="2910880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246162" y="3002409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04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10858598" y="3643011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447612" y="461158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158114" y="1503538"/>
            <a:ext cx="73581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</a:rPr>
              <a:t>5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</a:rPr>
              <a:t>、发布渠道：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（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）网经</a:t>
            </a:r>
            <a:r>
              <a:rPr lang="zh-CN" altLang="en-US" sz="1400" dirty="0" smtClean="0">
                <a:latin typeface="黑体" panose="02010609060101010101" charset="-122"/>
                <a:ea typeface="黑体" panose="02010609060101010101" charset="-122"/>
                <a:sym typeface="+mn-ea"/>
              </a:rPr>
              <a:t>社</a:t>
            </a:r>
            <a:r>
              <a:rPr lang="en-US" altLang="zh-CN" sz="1400" dirty="0" smtClean="0">
                <a:latin typeface="黑体" panose="02010609060101010101" charset="-122"/>
                <a:ea typeface="黑体" panose="02010609060101010101" charset="-122"/>
                <a:sym typeface="+mn-ea"/>
              </a:rPr>
              <a:t>WWW.100EC.CN</a:t>
            </a:r>
            <a:r>
              <a:rPr lang="zh-CN" altLang="en-US" sz="1400" dirty="0" smtClean="0">
                <a:latin typeface="黑体" panose="02010609060101010101" charset="-122"/>
                <a:ea typeface="黑体" panose="02010609060101010101" charset="-122"/>
                <a:sym typeface="+mn-ea"/>
              </a:rPr>
              <a:t>电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商门户网站及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《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电商周刊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》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数百万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EDM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订阅用户）；（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）网经社入驻自媒体平台（覆盖数千万电商相关群体）；（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）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3000+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实名认证的记者库媒体采用（覆盖数亿级电商用户受众）。</a:t>
            </a: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952434" y="3792284"/>
            <a:ext cx="8014377" cy="2950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</a:rPr>
              <a:t>6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</a:rPr>
              <a:t>、联系我们：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O2O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@netsun.com。我们专注报道、研究、服务于“泛电商”，重点关注：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</a:rPr>
              <a:t>零售电商、产业电商、生活服务电商、跨境电商、物流科技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等细分领域，十年如一日专注推动制造业、零售业、服务业、农业、物流业、进出口，推动新制造、新零售、新贸易、新服务、新物流、新农业、新消费等新型经济生态圈的建立。</a:t>
            </a:r>
          </a:p>
          <a:p>
            <a:pPr algn="just">
              <a:lnSpc>
                <a:spcPct val="150000"/>
              </a:lnSpc>
            </a:pP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欢迎各电商及相关机构，开展个性化定制，包括不限于：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</a:rPr>
              <a:t>平台年度用户画像与大数据报告、公司案例研究专题研究报告、公司与竞对研究分析投资价值、平台合规性审查报告，以及公司所在细分行业关于平台模式、物流网络、用户体验、财务分析、投融资、行业影响力、用户满意度、用户体验评测、平台界面与功能服务评测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等细分维度平台大数据报告或行业报告。</a:t>
            </a:r>
          </a:p>
        </p:txBody>
      </p:sp>
      <p:sp>
        <p:nvSpPr>
          <p:cNvPr id="23" name="椭圆 22"/>
          <p:cNvSpPr/>
          <p:nvPr/>
        </p:nvSpPr>
        <p:spPr>
          <a:xfrm>
            <a:off x="-1169752" y="-1223111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269998" y="369547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188008" y="461010"/>
            <a:ext cx="1116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05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7959623" y="1039129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352306" y="2755570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432280" y="2846464"/>
            <a:ext cx="8098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06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030663" y="3424517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31450" y="2604054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42556" y="2514905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-65722" y="3317482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报告声明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Group 17"/>
          <p:cNvGrpSpPr/>
          <p:nvPr/>
        </p:nvGrpSpPr>
        <p:grpSpPr bwMode="auto">
          <a:xfrm>
            <a:off x="1595437" y="262485"/>
            <a:ext cx="9001125" cy="649076"/>
            <a:chOff x="0" y="0"/>
            <a:chExt cx="10429" cy="1235"/>
          </a:xfrm>
          <a:solidFill>
            <a:schemeClr val="accent1">
              <a:lumMod val="50000"/>
            </a:schemeClr>
          </a:solidFill>
        </p:grpSpPr>
        <p:sp>
          <p:nvSpPr>
            <p:cNvPr id="52" name="任意多边形 23"/>
            <p:cNvSpPr/>
            <p:nvPr/>
          </p:nvSpPr>
          <p:spPr bwMode="auto">
            <a:xfrm rot="10800000">
              <a:off x="0" y="219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23"/>
            <p:cNvSpPr/>
            <p:nvPr/>
          </p:nvSpPr>
          <p:spPr bwMode="auto">
            <a:xfrm>
              <a:off x="8501" y="201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3323250" y="342442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网经社电子商务研究中心报告发布计划</a:t>
            </a:r>
          </a:p>
        </p:txBody>
      </p:sp>
      <p:sp>
        <p:nvSpPr>
          <p:cNvPr id="20" name="矩形 19"/>
          <p:cNvSpPr/>
          <p:nvPr/>
        </p:nvSpPr>
        <p:spPr>
          <a:xfrm>
            <a:off x="127489" y="1207265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pitchFamily="34" charset="0"/>
                <a:ea typeface="宋体" panose="02010600030101010101" pitchFamily="2" charset="-122"/>
                <a:cs typeface="仿宋" panose="02010609060101010101" pitchFamily="49" charset="-122"/>
              </a:rPr>
              <a:t>【电商行业类】</a:t>
            </a:r>
            <a:endParaRPr lang="zh-CN" altLang="zh-CN" sz="1200" dirty="0"/>
          </a:p>
        </p:txBody>
      </p:sp>
      <p:sp>
        <p:nvSpPr>
          <p:cNvPr id="24" name="矩形 23"/>
          <p:cNvSpPr/>
          <p:nvPr/>
        </p:nvSpPr>
        <p:spPr>
          <a:xfrm>
            <a:off x="6385133" y="1297201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pitchFamily="34" charset="0"/>
                <a:ea typeface="宋体" panose="02010600030101010101" pitchFamily="2" charset="-122"/>
              </a:rPr>
              <a:t>【零售电商类】</a:t>
            </a:r>
            <a:endParaRPr lang="zh-CN" altLang="en-US" b="1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35" name="表格 3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64781" y="1687026"/>
          <a:ext cx="5506991" cy="20799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835"/>
                <a:gridCol w="492736"/>
                <a:gridCol w="512257"/>
                <a:gridCol w="502592"/>
                <a:gridCol w="493571"/>
              </a:tblGrid>
              <a:tr h="4159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《全球电子商务数据报告》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《中国电子商务市场监测数据报告》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《中国电商人才状况调查数据报告》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《中国电商上市公司数据报告》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《中国新三板挂牌电商公司数据报告》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《中国泛电商“独角兽”数据报告》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《中国泛电商“千里马”数据报告》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2020</a:t>
                      </a:r>
                      <a:r>
                        <a:rPr lang="zh-CN" sz="1200" kern="100" dirty="0">
                          <a:effectLst/>
                        </a:rPr>
                        <a:t>年中国</a:t>
                      </a:r>
                      <a:r>
                        <a:rPr lang="zh-CN" altLang="en-US" sz="1200" kern="100" dirty="0">
                          <a:effectLst/>
                        </a:rPr>
                        <a:t>电商</a:t>
                      </a:r>
                      <a:r>
                        <a:rPr lang="en-US" altLang="zh-CN" sz="1200" kern="100" dirty="0">
                          <a:effectLst/>
                        </a:rPr>
                        <a:t>APP</a:t>
                      </a:r>
                      <a:r>
                        <a:rPr lang="zh-CN" altLang="en-US" sz="1200" kern="100" dirty="0">
                          <a:effectLst/>
                        </a:rPr>
                        <a:t>月活</a:t>
                      </a:r>
                      <a:r>
                        <a:rPr lang="zh-CN" sz="1200" kern="100" dirty="0">
                          <a:effectLst/>
                        </a:rPr>
                        <a:t>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6557520" y="1666533"/>
          <a:ext cx="5506991" cy="46094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0787"/>
                <a:gridCol w="523429"/>
                <a:gridCol w="513736"/>
                <a:gridCol w="504043"/>
                <a:gridCol w="494996"/>
              </a:tblGrid>
              <a:tr h="4568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《中国零售电商市场监测数据报告》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《中国社交电商发展报告》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《中国二手电商市场数据报告》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《中国农村电商市场数据报告》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《中国生鲜电商市场数据报告》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《中国汽车电商市场数据报告》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《中国医药电商市场数据报告》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《中国导购电商市场数据报告》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《中国二手车电商市场数据报告》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《中国社区团购市场数据报告》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《中国家电电商市场数据报告》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《中国美妆电商市场数据报告》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《中国奢侈品电商市场数据报告》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《中国母婴电商市场数据报告》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《中国食品电商市场数据报告》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《中国家居建材电商市场数据报告》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881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《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中国服装电商市场数据报告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endParaRPr lang="zh-CN" altLang="en-US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881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《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中国直播电商市场数据报告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endParaRPr lang="zh-CN" altLang="en-US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0" name="矩形 49"/>
          <p:cNvSpPr/>
          <p:nvPr/>
        </p:nvSpPr>
        <p:spPr>
          <a:xfrm>
            <a:off x="127489" y="4615263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pitchFamily="34" charset="0"/>
                <a:ea typeface="宋体" panose="02010600030101010101" pitchFamily="2" charset="-122"/>
              </a:rPr>
              <a:t>【电商物流类】</a:t>
            </a:r>
          </a:p>
        </p:txBody>
      </p:sp>
      <p:graphicFrame>
        <p:nvGraphicFramePr>
          <p:cNvPr id="64" name="表格 63"/>
          <p:cNvGraphicFramePr>
            <a:graphicFrameLocks noGrp="1"/>
          </p:cNvGraphicFramePr>
          <p:nvPr/>
        </p:nvGraphicFramePr>
        <p:xfrm>
          <a:off x="256829" y="4984595"/>
          <a:ext cx="5491137" cy="1711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0795"/>
                <a:gridCol w="521922"/>
                <a:gridCol w="512257"/>
                <a:gridCol w="502592"/>
                <a:gridCol w="493571"/>
              </a:tblGrid>
              <a:tr h="4278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半年度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《中国电商物流市场数据报告》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《中国即时物流市场数据报告》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《中国同城货运市场数据报告》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《中国同城配送市场数据报告》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《中国智慧物流市场数据报告》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《中国冷链物流市场数据报告》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Group 17"/>
          <p:cNvGrpSpPr/>
          <p:nvPr/>
        </p:nvGrpSpPr>
        <p:grpSpPr bwMode="auto">
          <a:xfrm>
            <a:off x="1595437" y="262485"/>
            <a:ext cx="9001125" cy="649076"/>
            <a:chOff x="0" y="0"/>
            <a:chExt cx="10429" cy="1235"/>
          </a:xfrm>
          <a:solidFill>
            <a:schemeClr val="accent1">
              <a:lumMod val="50000"/>
            </a:schemeClr>
          </a:solidFill>
        </p:grpSpPr>
        <p:sp>
          <p:nvSpPr>
            <p:cNvPr id="52" name="任意多边形 23"/>
            <p:cNvSpPr/>
            <p:nvPr/>
          </p:nvSpPr>
          <p:spPr bwMode="auto">
            <a:xfrm rot="10800000">
              <a:off x="0" y="219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23"/>
            <p:cNvSpPr/>
            <p:nvPr/>
          </p:nvSpPr>
          <p:spPr bwMode="auto">
            <a:xfrm>
              <a:off x="8501" y="201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3323250" y="342442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2020-2021</a:t>
            </a:r>
            <a:r>
              <a:rPr lang="zh-CN" altLang="en-US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年度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网经社电子商务研究中心报告发布计划</a:t>
            </a:r>
          </a:p>
        </p:txBody>
      </p:sp>
      <p:sp>
        <p:nvSpPr>
          <p:cNvPr id="20" name="矩形 19"/>
          <p:cNvSpPr/>
          <p:nvPr/>
        </p:nvSpPr>
        <p:spPr>
          <a:xfrm>
            <a:off x="127489" y="1297201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跨境电商类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】</a:t>
            </a:r>
            <a:endParaRPr lang="zh-CN" altLang="zh-CN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385133" y="129720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kern="100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kern="100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生活服务</a:t>
            </a:r>
            <a:r>
              <a:rPr lang="zh-CN" altLang="zh-CN" b="1" kern="100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电商类】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52944" y="1938392"/>
          <a:ext cx="5718216" cy="19121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3911"/>
                <a:gridCol w="543506"/>
                <a:gridCol w="533441"/>
                <a:gridCol w="523376"/>
                <a:gridCol w="513982"/>
              </a:tblGrid>
              <a:tr h="478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《中国跨境电商市场监测数据报告》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《中国出口跨境电商市场数据报告》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《中国进口跨境电商市场数据报告》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《中国跨境电商服务商市场数据报告》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《中国跨境支付市场数据报告》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《中国跨境物流市场数据报告》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6346297" y="1983754"/>
          <a:ext cx="5718216" cy="45449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3911"/>
                <a:gridCol w="543505"/>
                <a:gridCol w="533441"/>
                <a:gridCol w="523376"/>
                <a:gridCol w="513983"/>
              </a:tblGrid>
              <a:tr h="5681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《中国生活服务电商市场监测数据报告》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《中国在线旅游（</a:t>
                      </a:r>
                      <a:r>
                        <a:rPr lang="en-US" sz="1200" kern="100" dirty="0">
                          <a:effectLst/>
                        </a:rPr>
                        <a:t>OTA</a:t>
                      </a:r>
                      <a:r>
                        <a:rPr lang="zh-CN" sz="1200" kern="100" dirty="0">
                          <a:effectLst/>
                        </a:rPr>
                        <a:t>）市场数据报告》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《中国在线教育市场数据报告》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《共享经济市场数据报告》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《共享单车市场数据报告》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《共享住宿市场数据报告》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《网约车市场数据报告》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《共享办公市场数据报告》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《共享充电宝市场数据报告》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《共享汽车市场数据报告》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《在线外卖市场数据报告》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《互联网家装市场数据报告》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《互联网医疗市场数据报告》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>
                          <a:effectLst/>
                        </a:rPr>
                        <a:t>《互联网</a:t>
                      </a:r>
                      <a:r>
                        <a:rPr lang="zh-CN" altLang="en-US" sz="1200" kern="100">
                          <a:effectLst/>
                        </a:rPr>
                        <a:t>大健康</a:t>
                      </a:r>
                      <a:r>
                        <a:rPr lang="zh-CN" altLang="zh-CN" sz="1200" kern="100">
                          <a:effectLst/>
                        </a:rPr>
                        <a:t>市场数据报告》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43707" y="4122354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产业电商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】</a:t>
            </a:r>
            <a:endParaRPr lang="zh-CN" altLang="zh-CN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52946" y="4683411"/>
          <a:ext cx="5592758" cy="19121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4842"/>
                <a:gridCol w="531581"/>
                <a:gridCol w="521737"/>
                <a:gridCol w="511893"/>
                <a:gridCol w="502705"/>
              </a:tblGrid>
              <a:tr h="4249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《中国产业电商市场数据报告》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《中国大宗电商市场数据报告》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《中国企业采购电商市场数据报告》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《中国工业品电商市场数据报告》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《中国快消品</a:t>
                      </a:r>
                      <a:r>
                        <a:rPr lang="en-US" sz="1200" kern="100" dirty="0">
                          <a:effectLst/>
                        </a:rPr>
                        <a:t>B2B</a:t>
                      </a:r>
                      <a:r>
                        <a:rPr lang="zh-CN" sz="1200" kern="100" dirty="0">
                          <a:effectLst/>
                        </a:rPr>
                        <a:t>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《中国钢铁电商市场数据报告》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《中国塑化电商市场数据报告》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Group 17"/>
          <p:cNvGrpSpPr/>
          <p:nvPr/>
        </p:nvGrpSpPr>
        <p:grpSpPr bwMode="auto">
          <a:xfrm>
            <a:off x="1595437" y="262485"/>
            <a:ext cx="9001125" cy="649076"/>
            <a:chOff x="0" y="0"/>
            <a:chExt cx="10429" cy="1235"/>
          </a:xfrm>
          <a:solidFill>
            <a:schemeClr val="accent1">
              <a:lumMod val="50000"/>
            </a:schemeClr>
          </a:solidFill>
        </p:grpSpPr>
        <p:sp>
          <p:nvSpPr>
            <p:cNvPr id="52" name="任意多边形 23"/>
            <p:cNvSpPr/>
            <p:nvPr/>
          </p:nvSpPr>
          <p:spPr bwMode="auto">
            <a:xfrm rot="10800000">
              <a:off x="0" y="219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23"/>
            <p:cNvSpPr/>
            <p:nvPr/>
          </p:nvSpPr>
          <p:spPr bwMode="auto">
            <a:xfrm>
              <a:off x="8501" y="201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3323250" y="342442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2020-2021</a:t>
            </a:r>
            <a:r>
              <a:rPr lang="zh-CN" altLang="en-US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年度网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经社电子商务研究中心报告发布计划</a:t>
            </a:r>
          </a:p>
        </p:txBody>
      </p:sp>
      <p:sp>
        <p:nvSpPr>
          <p:cNvPr id="20" name="矩形 19"/>
          <p:cNvSpPr/>
          <p:nvPr/>
        </p:nvSpPr>
        <p:spPr>
          <a:xfrm>
            <a:off x="40888" y="1346681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pitchFamily="34" charset="0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Calibri" panose="020F0502020204030204" pitchFamily="34" charset="0"/>
                <a:ea typeface="宋体" panose="02010600030101010101" pitchFamily="2" charset="-122"/>
                <a:cs typeface="仿宋" panose="02010609060101010101" pitchFamily="49" charset="-122"/>
              </a:rPr>
              <a:t>投融资</a:t>
            </a:r>
            <a:r>
              <a:rPr lang="zh-CN" altLang="zh-CN" b="1" dirty="0">
                <a:latin typeface="Calibri" panose="020F0502020204030204" pitchFamily="34" charset="0"/>
                <a:ea typeface="宋体" panose="02010600030101010101" pitchFamily="2" charset="-122"/>
                <a:cs typeface="仿宋" panose="02010609060101010101" pitchFamily="49" charset="-122"/>
              </a:rPr>
              <a:t>类】</a:t>
            </a:r>
            <a:endParaRPr lang="zh-CN" altLang="zh-CN" sz="1200" dirty="0"/>
          </a:p>
        </p:txBody>
      </p:sp>
      <p:sp>
        <p:nvSpPr>
          <p:cNvPr id="24" name="矩形 23"/>
          <p:cNvSpPr/>
          <p:nvPr/>
        </p:nvSpPr>
        <p:spPr>
          <a:xfrm>
            <a:off x="5950377" y="949139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Calibri" panose="020F0502020204030204" pitchFamily="34" charset="0"/>
                <a:ea typeface="宋体" panose="02010600030101010101" pitchFamily="2" charset="-122"/>
              </a:rPr>
              <a:t>【</a:t>
            </a:r>
            <a:r>
              <a:rPr lang="zh-CN" altLang="en-US" b="1" dirty="0">
                <a:latin typeface="Calibri" panose="020F0502020204030204" pitchFamily="34" charset="0"/>
                <a:ea typeface="宋体" panose="02010600030101010101" pitchFamily="2" charset="-122"/>
              </a:rPr>
              <a:t>电商权益类</a:t>
            </a:r>
            <a:r>
              <a:rPr lang="en-US" altLang="zh-CN" b="1" dirty="0">
                <a:latin typeface="Calibri" panose="020F0502020204030204" pitchFamily="34" charset="0"/>
                <a:ea typeface="宋体" panose="02010600030101010101" pitchFamily="2" charset="-122"/>
              </a:rPr>
              <a:t>】</a:t>
            </a:r>
            <a:endParaRPr lang="zh-CN" altLang="en-US" b="1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54253" y="1734502"/>
          <a:ext cx="5296978" cy="28719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97839"/>
                <a:gridCol w="444055"/>
                <a:gridCol w="494144"/>
                <a:gridCol w="484821"/>
                <a:gridCol w="476119"/>
              </a:tblGrid>
              <a:tr h="6273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《中国电子商务投融资数据报告》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《中国生鲜电商行业融资数据报告》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《中国二手电商行业融资数据报告》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《中国汽车电商行业融资数据报告》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《中国社交电商行业融资数据报告》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《中国交通出行行业融资数据报告》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《中国在线教育行业融资数据报告》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731727" y="1390880"/>
          <a:ext cx="6306020" cy="5366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0196"/>
                <a:gridCol w="503553"/>
                <a:gridCol w="588276"/>
                <a:gridCol w="577177"/>
                <a:gridCol w="566818"/>
              </a:tblGrid>
              <a:tr h="344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年度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《中国电子商务用户体验与投诉监测报告》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《十大电商行业消费投诉数据与典型案例报告》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《中国社交电商合规报告》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《中国电子商务法律报告》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《中国电商平台消费评级数据报告》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《中国电商消费主题调查报告》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《中国跨境电商消费投诉数据与典型案例报告》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197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《中国二手车电商消费投诉数据与典型案例报告》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《中国二手电商消费投诉数据与典型案例报告》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《中国生鲜电商消费投诉数据与典型案例报告》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《中国社交电商消费投诉数据与典型案例报告》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《中国在线旅游消费投诉数据与典型案例报告》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《中国在线外卖消费投诉数据与典型案例报告》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《中国在线教育消费投诉数据与典型案例报告》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《中国电商物流消费投诉数据与典型案例报告》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《中国海淘转运消费投诉数据与典型案例报告》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《中国品牌商城消费投诉数据与典型案例报告》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《中国潮鞋电商消费投诉数据与典型案例报告》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《中国母婴电商消费投诉数据与典型案例报告》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《中国运动健康消费投诉数据与典型案例报告》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《中国交通出行消费投诉数据与典型案例报告》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221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《中国导购类电商消费投诉数据与典型案例报告》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《中国分期电商消费投诉数据与典型案例报告》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《中国在线票务消费投诉数据与典型案例报告》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4235" y="5353443"/>
            <a:ext cx="1371600" cy="13620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82070" y="5849814"/>
            <a:ext cx="2450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扫码关注 不容错过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789691" y="5950968"/>
            <a:ext cx="404813" cy="331788"/>
            <a:chOff x="5075237" y="5114003"/>
            <a:chExt cx="404813" cy="331788"/>
          </a:xfrm>
          <a:solidFill>
            <a:schemeClr val="bg1"/>
          </a:solidFill>
        </p:grpSpPr>
        <p:sp>
          <p:nvSpPr>
            <p:cNvPr id="33" name="Freeform 345"/>
            <p:cNvSpPr>
              <a:spLocks noEditPoints="1"/>
            </p:cNvSpPr>
            <p:nvPr/>
          </p:nvSpPr>
          <p:spPr bwMode="auto">
            <a:xfrm>
              <a:off x="5075237" y="5121941"/>
              <a:ext cx="190500" cy="104775"/>
            </a:xfrm>
            <a:custGeom>
              <a:avLst/>
              <a:gdLst>
                <a:gd name="T0" fmla="*/ 14 w 51"/>
                <a:gd name="T1" fmla="*/ 28 h 28"/>
                <a:gd name="T2" fmla="*/ 13 w 51"/>
                <a:gd name="T3" fmla="*/ 28 h 28"/>
                <a:gd name="T4" fmla="*/ 1 w 51"/>
                <a:gd name="T5" fmla="*/ 17 h 28"/>
                <a:gd name="T6" fmla="*/ 0 w 51"/>
                <a:gd name="T7" fmla="*/ 15 h 28"/>
                <a:gd name="T8" fmla="*/ 2 w 51"/>
                <a:gd name="T9" fmla="*/ 14 h 28"/>
                <a:gd name="T10" fmla="*/ 36 w 51"/>
                <a:gd name="T11" fmla="*/ 0 h 28"/>
                <a:gd name="T12" fmla="*/ 38 w 51"/>
                <a:gd name="T13" fmla="*/ 0 h 28"/>
                <a:gd name="T14" fmla="*/ 51 w 51"/>
                <a:gd name="T15" fmla="*/ 11 h 28"/>
                <a:gd name="T16" fmla="*/ 51 w 51"/>
                <a:gd name="T17" fmla="*/ 13 h 28"/>
                <a:gd name="T18" fmla="*/ 50 w 51"/>
                <a:gd name="T19" fmla="*/ 14 h 28"/>
                <a:gd name="T20" fmla="*/ 15 w 51"/>
                <a:gd name="T21" fmla="*/ 28 h 28"/>
                <a:gd name="T22" fmla="*/ 14 w 51"/>
                <a:gd name="T23" fmla="*/ 28 h 28"/>
                <a:gd name="T24" fmla="*/ 6 w 51"/>
                <a:gd name="T25" fmla="*/ 16 h 28"/>
                <a:gd name="T26" fmla="*/ 15 w 51"/>
                <a:gd name="T27" fmla="*/ 24 h 28"/>
                <a:gd name="T28" fmla="*/ 45 w 51"/>
                <a:gd name="T29" fmla="*/ 12 h 28"/>
                <a:gd name="T30" fmla="*/ 37 w 51"/>
                <a:gd name="T31" fmla="*/ 4 h 28"/>
                <a:gd name="T32" fmla="*/ 6 w 51"/>
                <a:gd name="T3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28">
                  <a:moveTo>
                    <a:pt x="14" y="28"/>
                  </a:moveTo>
                  <a:cubicBezTo>
                    <a:pt x="14" y="28"/>
                    <a:pt x="14" y="28"/>
                    <a:pt x="13" y="2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0" y="15"/>
                    <a:pt x="1" y="14"/>
                    <a:pt x="2" y="1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0"/>
                    <a:pt x="38" y="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2"/>
                    <a:pt x="51" y="13"/>
                  </a:cubicBezTo>
                  <a:cubicBezTo>
                    <a:pt x="51" y="13"/>
                    <a:pt x="51" y="14"/>
                    <a:pt x="50" y="14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4" y="28"/>
                  </a:cubicBezTo>
                  <a:close/>
                  <a:moveTo>
                    <a:pt x="6" y="16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6" y="16"/>
                    <a:pt x="6" y="16"/>
                    <a:pt x="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6"/>
            <p:cNvSpPr/>
            <p:nvPr/>
          </p:nvSpPr>
          <p:spPr bwMode="auto">
            <a:xfrm>
              <a:off x="5251450" y="5283866"/>
              <a:ext cx="168275" cy="161925"/>
            </a:xfrm>
            <a:custGeom>
              <a:avLst/>
              <a:gdLst>
                <a:gd name="T0" fmla="*/ 2 w 45"/>
                <a:gd name="T1" fmla="*/ 43 h 43"/>
                <a:gd name="T2" fmla="*/ 0 w 45"/>
                <a:gd name="T3" fmla="*/ 42 h 43"/>
                <a:gd name="T4" fmla="*/ 0 w 45"/>
                <a:gd name="T5" fmla="*/ 41 h 43"/>
                <a:gd name="T6" fmla="*/ 0 w 45"/>
                <a:gd name="T7" fmla="*/ 2 h 43"/>
                <a:gd name="T8" fmla="*/ 2 w 45"/>
                <a:gd name="T9" fmla="*/ 0 h 43"/>
                <a:gd name="T10" fmla="*/ 4 w 45"/>
                <a:gd name="T11" fmla="*/ 2 h 43"/>
                <a:gd name="T12" fmla="*/ 4 w 45"/>
                <a:gd name="T13" fmla="*/ 38 h 43"/>
                <a:gd name="T14" fmla="*/ 41 w 45"/>
                <a:gd name="T15" fmla="*/ 26 h 43"/>
                <a:gd name="T16" fmla="*/ 41 w 45"/>
                <a:gd name="T17" fmla="*/ 7 h 43"/>
                <a:gd name="T18" fmla="*/ 43 w 45"/>
                <a:gd name="T19" fmla="*/ 5 h 43"/>
                <a:gd name="T20" fmla="*/ 45 w 45"/>
                <a:gd name="T21" fmla="*/ 7 h 43"/>
                <a:gd name="T22" fmla="*/ 45 w 45"/>
                <a:gd name="T23" fmla="*/ 27 h 43"/>
                <a:gd name="T24" fmla="*/ 44 w 45"/>
                <a:gd name="T25" fmla="*/ 29 h 43"/>
                <a:gd name="T26" fmla="*/ 2 w 45"/>
                <a:gd name="T27" fmla="*/ 43 h 43"/>
                <a:gd name="T28" fmla="*/ 2 w 45"/>
                <a:gd name="T2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43">
                  <a:moveTo>
                    <a:pt x="2" y="43"/>
                  </a:moveTo>
                  <a:cubicBezTo>
                    <a:pt x="1" y="43"/>
                    <a:pt x="1" y="43"/>
                    <a:pt x="0" y="42"/>
                  </a:cubicBezTo>
                  <a:cubicBezTo>
                    <a:pt x="0" y="42"/>
                    <a:pt x="0" y="41"/>
                    <a:pt x="0" y="4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2" y="0"/>
                  </a:cubicBezTo>
                  <a:cubicBezTo>
                    <a:pt x="3" y="0"/>
                    <a:pt x="4" y="0"/>
                    <a:pt x="4" y="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6"/>
                    <a:pt x="42" y="5"/>
                    <a:pt x="43" y="5"/>
                  </a:cubicBezTo>
                  <a:cubicBezTo>
                    <a:pt x="44" y="5"/>
                    <a:pt x="45" y="6"/>
                    <a:pt x="45" y="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8"/>
                    <a:pt x="45" y="29"/>
                    <a:pt x="44" y="29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7"/>
            <p:cNvSpPr>
              <a:spLocks noEditPoints="1"/>
            </p:cNvSpPr>
            <p:nvPr/>
          </p:nvSpPr>
          <p:spPr bwMode="auto">
            <a:xfrm>
              <a:off x="5287962" y="5223541"/>
              <a:ext cx="192088" cy="109538"/>
            </a:xfrm>
            <a:custGeom>
              <a:avLst/>
              <a:gdLst>
                <a:gd name="T0" fmla="*/ 14 w 51"/>
                <a:gd name="T1" fmla="*/ 29 h 29"/>
                <a:gd name="T2" fmla="*/ 13 w 51"/>
                <a:gd name="T3" fmla="*/ 28 h 29"/>
                <a:gd name="T4" fmla="*/ 1 w 51"/>
                <a:gd name="T5" fmla="*/ 18 h 29"/>
                <a:gd name="T6" fmla="*/ 0 w 51"/>
                <a:gd name="T7" fmla="*/ 16 h 29"/>
                <a:gd name="T8" fmla="*/ 1 w 51"/>
                <a:gd name="T9" fmla="*/ 14 h 29"/>
                <a:gd name="T10" fmla="*/ 36 w 51"/>
                <a:gd name="T11" fmla="*/ 1 h 29"/>
                <a:gd name="T12" fmla="*/ 38 w 51"/>
                <a:gd name="T13" fmla="*/ 1 h 29"/>
                <a:gd name="T14" fmla="*/ 50 w 51"/>
                <a:gd name="T15" fmla="*/ 11 h 29"/>
                <a:gd name="T16" fmla="*/ 51 w 51"/>
                <a:gd name="T17" fmla="*/ 13 h 29"/>
                <a:gd name="T18" fmla="*/ 50 w 51"/>
                <a:gd name="T19" fmla="*/ 15 h 29"/>
                <a:gd name="T20" fmla="*/ 15 w 51"/>
                <a:gd name="T21" fmla="*/ 29 h 29"/>
                <a:gd name="T22" fmla="*/ 14 w 51"/>
                <a:gd name="T23" fmla="*/ 29 h 29"/>
                <a:gd name="T24" fmla="*/ 6 w 51"/>
                <a:gd name="T25" fmla="*/ 17 h 29"/>
                <a:gd name="T26" fmla="*/ 15 w 51"/>
                <a:gd name="T27" fmla="*/ 25 h 29"/>
                <a:gd name="T28" fmla="*/ 45 w 51"/>
                <a:gd name="T29" fmla="*/ 12 h 29"/>
                <a:gd name="T30" fmla="*/ 36 w 51"/>
                <a:gd name="T31" fmla="*/ 5 h 29"/>
                <a:gd name="T32" fmla="*/ 6 w 51"/>
                <a:gd name="T33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29">
                  <a:moveTo>
                    <a:pt x="14" y="29"/>
                  </a:moveTo>
                  <a:cubicBezTo>
                    <a:pt x="14" y="29"/>
                    <a:pt x="13" y="29"/>
                    <a:pt x="13" y="2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0" y="15"/>
                    <a:pt x="1" y="15"/>
                    <a:pt x="1" y="14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0"/>
                    <a:pt x="38" y="0"/>
                    <a:pt x="38" y="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1" y="12"/>
                    <a:pt x="51" y="13"/>
                    <a:pt x="51" y="13"/>
                  </a:cubicBezTo>
                  <a:cubicBezTo>
                    <a:pt x="51" y="14"/>
                    <a:pt x="50" y="15"/>
                    <a:pt x="50" y="15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lose/>
                  <a:moveTo>
                    <a:pt x="6" y="17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6" y="17"/>
                    <a:pt x="6" y="17"/>
                    <a:pt x="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48"/>
            <p:cNvSpPr>
              <a:spLocks noEditPoints="1"/>
            </p:cNvSpPr>
            <p:nvPr/>
          </p:nvSpPr>
          <p:spPr bwMode="auto">
            <a:xfrm>
              <a:off x="5273675" y="5114003"/>
              <a:ext cx="192088" cy="109538"/>
            </a:xfrm>
            <a:custGeom>
              <a:avLst/>
              <a:gdLst>
                <a:gd name="T0" fmla="*/ 37 w 51"/>
                <a:gd name="T1" fmla="*/ 29 h 29"/>
                <a:gd name="T2" fmla="*/ 37 w 51"/>
                <a:gd name="T3" fmla="*/ 29 h 29"/>
                <a:gd name="T4" fmla="*/ 2 w 51"/>
                <a:gd name="T5" fmla="*/ 15 h 29"/>
                <a:gd name="T6" fmla="*/ 0 w 51"/>
                <a:gd name="T7" fmla="*/ 14 h 29"/>
                <a:gd name="T8" fmla="*/ 1 w 51"/>
                <a:gd name="T9" fmla="*/ 12 h 29"/>
                <a:gd name="T10" fmla="*/ 13 w 51"/>
                <a:gd name="T11" fmla="*/ 0 h 29"/>
                <a:gd name="T12" fmla="*/ 15 w 51"/>
                <a:gd name="T13" fmla="*/ 0 h 29"/>
                <a:gd name="T14" fmla="*/ 50 w 51"/>
                <a:gd name="T15" fmla="*/ 14 h 29"/>
                <a:gd name="T16" fmla="*/ 51 w 51"/>
                <a:gd name="T17" fmla="*/ 15 h 29"/>
                <a:gd name="T18" fmla="*/ 51 w 51"/>
                <a:gd name="T19" fmla="*/ 17 h 29"/>
                <a:gd name="T20" fmla="*/ 39 w 51"/>
                <a:gd name="T21" fmla="*/ 29 h 29"/>
                <a:gd name="T22" fmla="*/ 37 w 51"/>
                <a:gd name="T23" fmla="*/ 29 h 29"/>
                <a:gd name="T24" fmla="*/ 6 w 51"/>
                <a:gd name="T25" fmla="*/ 13 h 29"/>
                <a:gd name="T26" fmla="*/ 37 w 51"/>
                <a:gd name="T27" fmla="*/ 25 h 29"/>
                <a:gd name="T28" fmla="*/ 46 w 51"/>
                <a:gd name="T29" fmla="*/ 17 h 29"/>
                <a:gd name="T30" fmla="*/ 15 w 51"/>
                <a:gd name="T31" fmla="*/ 4 h 29"/>
                <a:gd name="T32" fmla="*/ 6 w 51"/>
                <a:gd name="T33" fmla="*/ 1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29">
                  <a:moveTo>
                    <a:pt x="37" y="29"/>
                  </a:moveTo>
                  <a:cubicBezTo>
                    <a:pt x="37" y="29"/>
                    <a:pt x="37" y="29"/>
                    <a:pt x="37" y="29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1" y="15"/>
                    <a:pt x="0" y="14"/>
                  </a:cubicBezTo>
                  <a:cubicBezTo>
                    <a:pt x="0" y="13"/>
                    <a:pt x="1" y="13"/>
                    <a:pt x="1" y="1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1" y="14"/>
                    <a:pt x="51" y="15"/>
                    <a:pt x="51" y="15"/>
                  </a:cubicBezTo>
                  <a:cubicBezTo>
                    <a:pt x="51" y="16"/>
                    <a:pt x="51" y="17"/>
                    <a:pt x="51" y="17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7" y="29"/>
                  </a:cubicBezTo>
                  <a:close/>
                  <a:moveTo>
                    <a:pt x="6" y="13"/>
                  </a:moveTo>
                  <a:cubicBezTo>
                    <a:pt x="37" y="25"/>
                    <a:pt x="37" y="25"/>
                    <a:pt x="37" y="25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6" y="13"/>
                    <a:pt x="6" y="13"/>
                    <a:pt x="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49"/>
            <p:cNvSpPr/>
            <p:nvPr/>
          </p:nvSpPr>
          <p:spPr bwMode="auto">
            <a:xfrm>
              <a:off x="5127625" y="5306091"/>
              <a:ext cx="134938" cy="139700"/>
            </a:xfrm>
            <a:custGeom>
              <a:avLst/>
              <a:gdLst>
                <a:gd name="T0" fmla="*/ 34 w 36"/>
                <a:gd name="T1" fmla="*/ 37 h 37"/>
                <a:gd name="T2" fmla="*/ 33 w 36"/>
                <a:gd name="T3" fmla="*/ 37 h 37"/>
                <a:gd name="T4" fmla="*/ 1 w 36"/>
                <a:gd name="T5" fmla="*/ 23 h 37"/>
                <a:gd name="T6" fmla="*/ 0 w 36"/>
                <a:gd name="T7" fmla="*/ 21 h 37"/>
                <a:gd name="T8" fmla="*/ 0 w 36"/>
                <a:gd name="T9" fmla="*/ 2 h 37"/>
                <a:gd name="T10" fmla="*/ 2 w 36"/>
                <a:gd name="T11" fmla="*/ 0 h 37"/>
                <a:gd name="T12" fmla="*/ 4 w 36"/>
                <a:gd name="T13" fmla="*/ 2 h 37"/>
                <a:gd name="T14" fmla="*/ 4 w 36"/>
                <a:gd name="T15" fmla="*/ 20 h 37"/>
                <a:gd name="T16" fmla="*/ 35 w 36"/>
                <a:gd name="T17" fmla="*/ 33 h 37"/>
                <a:gd name="T18" fmla="*/ 36 w 36"/>
                <a:gd name="T19" fmla="*/ 35 h 37"/>
                <a:gd name="T20" fmla="*/ 34 w 36"/>
                <a:gd name="T2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37">
                  <a:moveTo>
                    <a:pt x="34" y="37"/>
                  </a:moveTo>
                  <a:cubicBezTo>
                    <a:pt x="34" y="37"/>
                    <a:pt x="33" y="37"/>
                    <a:pt x="33" y="37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3"/>
                    <a:pt x="0" y="22"/>
                    <a:pt x="0" y="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6" y="33"/>
                    <a:pt x="36" y="34"/>
                    <a:pt x="36" y="35"/>
                  </a:cubicBezTo>
                  <a:cubicBezTo>
                    <a:pt x="35" y="36"/>
                    <a:pt x="35" y="37"/>
                    <a:pt x="34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50"/>
            <p:cNvSpPr>
              <a:spLocks noEditPoints="1"/>
            </p:cNvSpPr>
            <p:nvPr/>
          </p:nvSpPr>
          <p:spPr bwMode="auto">
            <a:xfrm>
              <a:off x="5075237" y="5226716"/>
              <a:ext cx="190500" cy="112713"/>
            </a:xfrm>
            <a:custGeom>
              <a:avLst/>
              <a:gdLst>
                <a:gd name="T0" fmla="*/ 37 w 51"/>
                <a:gd name="T1" fmla="*/ 30 h 30"/>
                <a:gd name="T2" fmla="*/ 36 w 51"/>
                <a:gd name="T3" fmla="*/ 30 h 30"/>
                <a:gd name="T4" fmla="*/ 1 w 51"/>
                <a:gd name="T5" fmla="*/ 16 h 30"/>
                <a:gd name="T6" fmla="*/ 0 w 51"/>
                <a:gd name="T7" fmla="*/ 15 h 30"/>
                <a:gd name="T8" fmla="*/ 0 w 51"/>
                <a:gd name="T9" fmla="*/ 13 h 30"/>
                <a:gd name="T10" fmla="*/ 12 w 51"/>
                <a:gd name="T11" fmla="*/ 1 h 30"/>
                <a:gd name="T12" fmla="*/ 14 w 51"/>
                <a:gd name="T13" fmla="*/ 1 h 30"/>
                <a:gd name="T14" fmla="*/ 49 w 51"/>
                <a:gd name="T15" fmla="*/ 15 h 30"/>
                <a:gd name="T16" fmla="*/ 51 w 51"/>
                <a:gd name="T17" fmla="*/ 16 h 30"/>
                <a:gd name="T18" fmla="*/ 50 w 51"/>
                <a:gd name="T19" fmla="*/ 18 h 30"/>
                <a:gd name="T20" fmla="*/ 38 w 51"/>
                <a:gd name="T21" fmla="*/ 30 h 30"/>
                <a:gd name="T22" fmla="*/ 37 w 51"/>
                <a:gd name="T23" fmla="*/ 30 h 30"/>
                <a:gd name="T24" fmla="*/ 5 w 51"/>
                <a:gd name="T25" fmla="*/ 13 h 30"/>
                <a:gd name="T26" fmla="*/ 36 w 51"/>
                <a:gd name="T27" fmla="*/ 26 h 30"/>
                <a:gd name="T28" fmla="*/ 45 w 51"/>
                <a:gd name="T29" fmla="*/ 17 h 30"/>
                <a:gd name="T30" fmla="*/ 14 w 51"/>
                <a:gd name="T31" fmla="*/ 5 h 30"/>
                <a:gd name="T32" fmla="*/ 5 w 51"/>
                <a:gd name="T3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30">
                  <a:moveTo>
                    <a:pt x="37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6"/>
                    <a:pt x="0" y="15"/>
                    <a:pt x="0" y="15"/>
                  </a:cubicBezTo>
                  <a:cubicBezTo>
                    <a:pt x="0" y="14"/>
                    <a:pt x="0" y="13"/>
                    <a:pt x="0" y="13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4" y="0"/>
                    <a:pt x="14" y="1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5"/>
                    <a:pt x="50" y="15"/>
                    <a:pt x="51" y="16"/>
                  </a:cubicBezTo>
                  <a:cubicBezTo>
                    <a:pt x="51" y="17"/>
                    <a:pt x="50" y="17"/>
                    <a:pt x="50" y="18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7" y="30"/>
                    <a:pt x="37" y="30"/>
                  </a:cubicBezTo>
                  <a:close/>
                  <a:moveTo>
                    <a:pt x="5" y="13"/>
                  </a:moveTo>
                  <a:cubicBezTo>
                    <a:pt x="36" y="26"/>
                    <a:pt x="36" y="26"/>
                    <a:pt x="36" y="26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" y="13"/>
                    <a:pt x="5" y="13"/>
                    <a:pt x="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1269093" y="314243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报告网经社定义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23247" y="2519230"/>
            <a:ext cx="4001500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zh-CN" altLang="en-US" sz="1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574713" y="302998"/>
            <a:ext cx="6096000" cy="44287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endParaRPr lang="en-US" altLang="zh-CN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圆角矩形 43"/>
          <p:cNvSpPr/>
          <p:nvPr/>
        </p:nvSpPr>
        <p:spPr>
          <a:xfrm>
            <a:off x="1012685" y="3063824"/>
            <a:ext cx="10347007" cy="1721876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2F5E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763129" y="3281190"/>
            <a:ext cx="482638" cy="482638"/>
            <a:chOff x="7753771" y="2484630"/>
            <a:chExt cx="657499" cy="657499"/>
          </a:xfrm>
        </p:grpSpPr>
        <p:sp>
          <p:nvSpPr>
            <p:cNvPr id="26" name="椭圆 25"/>
            <p:cNvSpPr/>
            <p:nvPr/>
          </p:nvSpPr>
          <p:spPr>
            <a:xfrm>
              <a:off x="7753771" y="2484630"/>
              <a:ext cx="657499" cy="657499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0" name="TextBox 7"/>
            <p:cNvSpPr>
              <a:spLocks noChangeArrowheads="1"/>
            </p:cNvSpPr>
            <p:nvPr/>
          </p:nvSpPr>
          <p:spPr bwMode="auto">
            <a:xfrm>
              <a:off x="7854350" y="2582725"/>
              <a:ext cx="456340" cy="419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1363803" y="2704522"/>
            <a:ext cx="9644763" cy="1800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en-US" altLang="zh-CN" sz="1600" b="1" dirty="0" smtClean="0">
              <a:solidFill>
                <a:srgbClr val="2F5EB0"/>
              </a:solidFill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600" b="1" dirty="0" smtClean="0">
                <a:solidFill>
                  <a:srgbClr val="2F5EB0"/>
                </a:solidFill>
                <a:sym typeface="微软雅黑" panose="020B0503020204020204" pitchFamily="34" charset="-122"/>
              </a:rPr>
              <a:t>零售</a:t>
            </a:r>
            <a:r>
              <a:rPr lang="zh-CN" altLang="en-US" sz="1600" b="1" dirty="0">
                <a:solidFill>
                  <a:srgbClr val="2F5EB0"/>
                </a:solidFill>
                <a:sym typeface="微软雅黑" panose="020B0503020204020204" pitchFamily="34" charset="-122"/>
              </a:rPr>
              <a:t>电商</a:t>
            </a:r>
            <a:endParaRPr lang="en-US" altLang="zh-CN" sz="1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狭义</a:t>
            </a:r>
            <a:r>
              <a:rPr lang="zh-CN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指通过网络渠道进行商品交易活动，包括实物商品交易及虚拟商品交易。广义上来说零售电商是一种业态，包含平台、商家、品牌、用户、服务商等。按模式分，有</a:t>
            </a: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C2C</a:t>
            </a:r>
            <a:r>
              <a:rPr lang="zh-CN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B2C</a:t>
            </a:r>
            <a:r>
              <a:rPr lang="zh-CN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C2M</a:t>
            </a:r>
            <a:r>
              <a:rPr lang="zh-CN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B2B2C</a:t>
            </a:r>
            <a:r>
              <a:rPr lang="zh-CN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等；按品类分，有综合电商、垂直电商；按交易市场分，有进口跨境电商、出口跨境电商；新电商有会员制电商、直播电商、精品电商、小程序电商等。</a:t>
            </a:r>
            <a:endParaRPr lang="zh-CN" altLang="en-US" sz="11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94"/>
          <p:cNvSpPr/>
          <p:nvPr/>
        </p:nvSpPr>
        <p:spPr>
          <a:xfrm>
            <a:off x="988129" y="4980312"/>
            <a:ext cx="10347006" cy="1622369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2F5E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722252" y="5337747"/>
            <a:ext cx="482638" cy="482638"/>
            <a:chOff x="7753771" y="2484630"/>
            <a:chExt cx="657499" cy="657499"/>
          </a:xfrm>
        </p:grpSpPr>
        <p:sp>
          <p:nvSpPr>
            <p:cNvPr id="44" name="椭圆 43"/>
            <p:cNvSpPr/>
            <p:nvPr/>
          </p:nvSpPr>
          <p:spPr>
            <a:xfrm>
              <a:off x="7753771" y="2484630"/>
              <a:ext cx="657499" cy="657499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5" name="TextBox 7"/>
            <p:cNvSpPr>
              <a:spLocks noChangeArrowheads="1"/>
            </p:cNvSpPr>
            <p:nvPr/>
          </p:nvSpPr>
          <p:spPr bwMode="auto">
            <a:xfrm>
              <a:off x="7854350" y="2582725"/>
              <a:ext cx="456340" cy="419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1339247" y="5092103"/>
            <a:ext cx="9677580" cy="1431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600" b="1" dirty="0">
                <a:solidFill>
                  <a:srgbClr val="2F5EB0"/>
                </a:solidFill>
                <a:sym typeface="微软雅黑" panose="020B0503020204020204" pitchFamily="34" charset="-122"/>
              </a:rPr>
              <a:t>生活服务电</a:t>
            </a:r>
            <a:r>
              <a:rPr lang="zh-CN" altLang="en-US" sz="1600" b="1" dirty="0" smtClean="0">
                <a:solidFill>
                  <a:srgbClr val="2F5EB0"/>
                </a:solidFill>
                <a:sym typeface="微软雅黑" panose="020B0503020204020204" pitchFamily="34" charset="-122"/>
              </a:rPr>
              <a:t>商</a:t>
            </a:r>
            <a:endParaRPr lang="en-US" altLang="zh-CN" sz="1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狭义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的生活服务电商指基于互联网为人们日常生活消费提供的服务，分为到店服务（包括到店餐饮、酒店、影院等）与到家服务（外卖、家政等）两大类。而广义上的生活服务电商，网经社认为还包括：旅游、出行、医疗、教育、婚恋、房产、招聘等生活服务行业的互联网化。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7" name="圆角矩形 43"/>
          <p:cNvSpPr/>
          <p:nvPr/>
        </p:nvSpPr>
        <p:spPr>
          <a:xfrm>
            <a:off x="951335" y="1045029"/>
            <a:ext cx="10347007" cy="1781298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2F5E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689904" y="1450464"/>
            <a:ext cx="482638" cy="482638"/>
            <a:chOff x="7753771" y="2484630"/>
            <a:chExt cx="657499" cy="657499"/>
          </a:xfrm>
        </p:grpSpPr>
        <p:sp>
          <p:nvSpPr>
            <p:cNvPr id="29" name="椭圆 28"/>
            <p:cNvSpPr/>
            <p:nvPr/>
          </p:nvSpPr>
          <p:spPr>
            <a:xfrm>
              <a:off x="7753771" y="2484630"/>
              <a:ext cx="657499" cy="657499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7854350" y="2582725"/>
              <a:ext cx="456340" cy="419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1302453" y="802547"/>
            <a:ext cx="9644763" cy="1800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en-US" altLang="zh-CN" sz="1600" b="1" dirty="0" smtClean="0">
              <a:solidFill>
                <a:srgbClr val="2F5EB0"/>
              </a:solidFill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600" b="1" dirty="0" smtClean="0">
                <a:solidFill>
                  <a:srgbClr val="2F5EB0"/>
                </a:solidFill>
                <a:sym typeface="微软雅黑" panose="020B0503020204020204" pitchFamily="34" charset="-122"/>
              </a:rPr>
              <a:t>电子商务</a:t>
            </a:r>
            <a:endParaRPr lang="en-US" altLang="zh-CN" sz="1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在全球各地广泛的商业贸易活动中，在因特网开放的网络环境下，基于客户端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服务端应用方式，买卖双方不谋面地进行各种商贸活动，实现消费者的网上购物、商户之间的网上交易和在线电子支付以及各种商务活动、交易活动、金融活动和相关的综合服务活动的一种新型的商业运营模式。</a:t>
            </a:r>
            <a:endParaRPr lang="zh-CN" altLang="en-US" sz="11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1" grpId="0"/>
      <p:bldP spid="42" grpId="0" animBg="1"/>
      <p:bldP spid="46" grpId="0"/>
      <p:bldP spid="27" grpId="0" animBg="1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615440" y="2057400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276495" y="3718455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864512" y="2417009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一</a:t>
            </a:r>
            <a:endParaRPr lang="en-US" altLang="zh-CN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15440" y="3044825"/>
            <a:ext cx="25393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零售电商</a:t>
            </a:r>
          </a:p>
        </p:txBody>
      </p:sp>
      <p:sp>
        <p:nvSpPr>
          <p:cNvPr id="8" name="矩形 7"/>
          <p:cNvSpPr/>
          <p:nvPr/>
        </p:nvSpPr>
        <p:spPr>
          <a:xfrm>
            <a:off x="4526732" y="693138"/>
            <a:ext cx="711767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综合电商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 fontAlgn="auto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垂直电商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进口跨境电商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 fontAlgn="auto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导购电商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生鲜电商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汽车电商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母婴电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商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TOP4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月医药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电商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TOP3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7626350" y="4149205"/>
            <a:ext cx="317500" cy="269875"/>
            <a:chOff x="6981825" y="3264566"/>
            <a:chExt cx="317500" cy="269875"/>
          </a:xfrm>
          <a:solidFill>
            <a:schemeClr val="bg1"/>
          </a:solidFill>
        </p:grpSpPr>
        <p:sp>
          <p:nvSpPr>
            <p:cNvPr id="29" name="Freeform 64"/>
            <p:cNvSpPr>
              <a:spLocks noEditPoints="1"/>
            </p:cNvSpPr>
            <p:nvPr/>
          </p:nvSpPr>
          <p:spPr bwMode="auto">
            <a:xfrm>
              <a:off x="6981825" y="3264566"/>
              <a:ext cx="317500" cy="269875"/>
            </a:xfrm>
            <a:custGeom>
              <a:avLst/>
              <a:gdLst>
                <a:gd name="T0" fmla="*/ 19 w 85"/>
                <a:gd name="T1" fmla="*/ 72 h 72"/>
                <a:gd name="T2" fmla="*/ 18 w 85"/>
                <a:gd name="T3" fmla="*/ 72 h 72"/>
                <a:gd name="T4" fmla="*/ 17 w 85"/>
                <a:gd name="T5" fmla="*/ 70 h 72"/>
                <a:gd name="T6" fmla="*/ 17 w 85"/>
                <a:gd name="T7" fmla="*/ 57 h 72"/>
                <a:gd name="T8" fmla="*/ 6 w 85"/>
                <a:gd name="T9" fmla="*/ 57 h 72"/>
                <a:gd name="T10" fmla="*/ 0 w 85"/>
                <a:gd name="T11" fmla="*/ 51 h 72"/>
                <a:gd name="T12" fmla="*/ 0 w 85"/>
                <a:gd name="T13" fmla="*/ 6 h 72"/>
                <a:gd name="T14" fmla="*/ 6 w 85"/>
                <a:gd name="T15" fmla="*/ 0 h 72"/>
                <a:gd name="T16" fmla="*/ 79 w 85"/>
                <a:gd name="T17" fmla="*/ 0 h 72"/>
                <a:gd name="T18" fmla="*/ 85 w 85"/>
                <a:gd name="T19" fmla="*/ 6 h 72"/>
                <a:gd name="T20" fmla="*/ 85 w 85"/>
                <a:gd name="T21" fmla="*/ 51 h 72"/>
                <a:gd name="T22" fmla="*/ 79 w 85"/>
                <a:gd name="T23" fmla="*/ 57 h 72"/>
                <a:gd name="T24" fmla="*/ 39 w 85"/>
                <a:gd name="T25" fmla="*/ 57 h 72"/>
                <a:gd name="T26" fmla="*/ 20 w 85"/>
                <a:gd name="T27" fmla="*/ 72 h 72"/>
                <a:gd name="T28" fmla="*/ 19 w 85"/>
                <a:gd name="T29" fmla="*/ 72 h 72"/>
                <a:gd name="T30" fmla="*/ 6 w 85"/>
                <a:gd name="T31" fmla="*/ 4 h 72"/>
                <a:gd name="T32" fmla="*/ 4 w 85"/>
                <a:gd name="T33" fmla="*/ 6 h 72"/>
                <a:gd name="T34" fmla="*/ 4 w 85"/>
                <a:gd name="T35" fmla="*/ 51 h 72"/>
                <a:gd name="T36" fmla="*/ 6 w 85"/>
                <a:gd name="T37" fmla="*/ 53 h 72"/>
                <a:gd name="T38" fmla="*/ 19 w 85"/>
                <a:gd name="T39" fmla="*/ 53 h 72"/>
                <a:gd name="T40" fmla="*/ 21 w 85"/>
                <a:gd name="T41" fmla="*/ 55 h 72"/>
                <a:gd name="T42" fmla="*/ 21 w 85"/>
                <a:gd name="T43" fmla="*/ 66 h 72"/>
                <a:gd name="T44" fmla="*/ 37 w 85"/>
                <a:gd name="T45" fmla="*/ 53 h 72"/>
                <a:gd name="T46" fmla="*/ 38 w 85"/>
                <a:gd name="T47" fmla="*/ 53 h 72"/>
                <a:gd name="T48" fmla="*/ 79 w 85"/>
                <a:gd name="T49" fmla="*/ 53 h 72"/>
                <a:gd name="T50" fmla="*/ 81 w 85"/>
                <a:gd name="T51" fmla="*/ 51 h 72"/>
                <a:gd name="T52" fmla="*/ 81 w 85"/>
                <a:gd name="T53" fmla="*/ 6 h 72"/>
                <a:gd name="T54" fmla="*/ 79 w 85"/>
                <a:gd name="T55" fmla="*/ 4 h 72"/>
                <a:gd name="T56" fmla="*/ 6 w 85"/>
                <a:gd name="T57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2">
                  <a:moveTo>
                    <a:pt x="19" y="72"/>
                  </a:moveTo>
                  <a:cubicBezTo>
                    <a:pt x="19" y="72"/>
                    <a:pt x="18" y="72"/>
                    <a:pt x="18" y="72"/>
                  </a:cubicBezTo>
                  <a:cubicBezTo>
                    <a:pt x="17" y="71"/>
                    <a:pt x="17" y="71"/>
                    <a:pt x="17" y="70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3" y="57"/>
                    <a:pt x="0" y="54"/>
                    <a:pt x="0" y="5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2" y="0"/>
                    <a:pt x="85" y="3"/>
                    <a:pt x="85" y="6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5" y="54"/>
                    <a:pt x="82" y="57"/>
                    <a:pt x="7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19" y="72"/>
                    <a:pt x="19" y="72"/>
                  </a:cubicBezTo>
                  <a:close/>
                  <a:moveTo>
                    <a:pt x="6" y="4"/>
                  </a:moveTo>
                  <a:cubicBezTo>
                    <a:pt x="5" y="4"/>
                    <a:pt x="4" y="5"/>
                    <a:pt x="4" y="6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2"/>
                    <a:pt x="5" y="53"/>
                    <a:pt x="6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0" y="53"/>
                    <a:pt x="21" y="54"/>
                    <a:pt x="21" y="55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7" y="53"/>
                    <a:pt x="37" y="53"/>
                    <a:pt x="38" y="53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80" y="53"/>
                    <a:pt x="81" y="52"/>
                    <a:pt x="81" y="51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5"/>
                    <a:pt x="80" y="4"/>
                    <a:pt x="79" y="4"/>
                  </a:cubicBezTo>
                  <a:cubicBezTo>
                    <a:pt x="6" y="4"/>
                    <a:pt x="6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65"/>
            <p:cNvSpPr/>
            <p:nvPr/>
          </p:nvSpPr>
          <p:spPr bwMode="auto">
            <a:xfrm>
              <a:off x="7051675" y="3339178"/>
              <a:ext cx="184150" cy="15875"/>
            </a:xfrm>
            <a:custGeom>
              <a:avLst/>
              <a:gdLst>
                <a:gd name="T0" fmla="*/ 47 w 49"/>
                <a:gd name="T1" fmla="*/ 4 h 4"/>
                <a:gd name="T2" fmla="*/ 2 w 49"/>
                <a:gd name="T3" fmla="*/ 4 h 4"/>
                <a:gd name="T4" fmla="*/ 0 w 49"/>
                <a:gd name="T5" fmla="*/ 2 h 4"/>
                <a:gd name="T6" fmla="*/ 2 w 49"/>
                <a:gd name="T7" fmla="*/ 0 h 4"/>
                <a:gd name="T8" fmla="*/ 47 w 49"/>
                <a:gd name="T9" fmla="*/ 0 h 4"/>
                <a:gd name="T10" fmla="*/ 49 w 49"/>
                <a:gd name="T11" fmla="*/ 2 h 4"/>
                <a:gd name="T12" fmla="*/ 47 w 49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">
                  <a:moveTo>
                    <a:pt x="47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cubicBezTo>
                    <a:pt x="49" y="3"/>
                    <a:pt x="48" y="4"/>
                    <a:pt x="4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66"/>
            <p:cNvSpPr/>
            <p:nvPr/>
          </p:nvSpPr>
          <p:spPr bwMode="auto">
            <a:xfrm>
              <a:off x="7051675" y="3385216"/>
              <a:ext cx="184150" cy="14288"/>
            </a:xfrm>
            <a:custGeom>
              <a:avLst/>
              <a:gdLst>
                <a:gd name="T0" fmla="*/ 47 w 49"/>
                <a:gd name="T1" fmla="*/ 4 h 4"/>
                <a:gd name="T2" fmla="*/ 2 w 49"/>
                <a:gd name="T3" fmla="*/ 4 h 4"/>
                <a:gd name="T4" fmla="*/ 0 w 49"/>
                <a:gd name="T5" fmla="*/ 2 h 4"/>
                <a:gd name="T6" fmla="*/ 2 w 49"/>
                <a:gd name="T7" fmla="*/ 0 h 4"/>
                <a:gd name="T8" fmla="*/ 47 w 49"/>
                <a:gd name="T9" fmla="*/ 0 h 4"/>
                <a:gd name="T10" fmla="*/ 49 w 49"/>
                <a:gd name="T11" fmla="*/ 2 h 4"/>
                <a:gd name="T12" fmla="*/ 47 w 49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">
                  <a:moveTo>
                    <a:pt x="47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cubicBezTo>
                    <a:pt x="49" y="3"/>
                    <a:pt x="48" y="4"/>
                    <a:pt x="4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1344023" y="254868"/>
            <a:ext cx="85491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1.1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综合电商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普降：淘宝 拼多多 京东稳居前三 </a:t>
            </a:r>
            <a:endParaRPr lang="en-US" altLang="zh-CN" sz="2400" b="1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唯品会 苏宁易购位列第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和第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</a:p>
        </p:txBody>
      </p:sp>
      <p:pic>
        <p:nvPicPr>
          <p:cNvPr id="14338" name="Picture 2" descr="C:\Users\wjs\AppData\Local\Temp\Rar$DRa9180.41450\新建文件夹\0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11710" y="1150549"/>
            <a:ext cx="7662256" cy="53784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20"/>
          <p:cNvGrpSpPr/>
          <p:nvPr/>
        </p:nvGrpSpPr>
        <p:grpSpPr bwMode="auto">
          <a:xfrm>
            <a:off x="8183302" y="1122744"/>
            <a:ext cx="3831220" cy="5185459"/>
            <a:chOff x="0" y="0"/>
            <a:chExt cx="4590" cy="9006"/>
          </a:xfrm>
          <a:solidFill>
            <a:schemeClr val="accent1">
              <a:lumMod val="75000"/>
            </a:schemeClr>
          </a:solidFill>
        </p:grpSpPr>
        <p:grpSp>
          <p:nvGrpSpPr>
            <p:cNvPr id="11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3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5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823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8569960" y="1383011"/>
            <a:ext cx="3050628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据网经社“电数宝（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DATA.100EC.CN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）电商大数据库显示，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12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月综合电商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月活中，淘宝、拼多多、京东活跃人数较高，稳居前三，唯品会、苏宁易购位列第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4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和第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6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入围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：淘宝、拼多多、京东、唯品会、天猫、苏宁易购、分期乐、聚美优品、当当、淘宝联盟。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此外，排在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11-20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名的依次为：网易严选、小米生活、必要、萌店、百分网、乐视商城、飞凡、一号店、国美、顺丰优选。</a:t>
            </a:r>
            <a:endParaRPr lang="zh-CN" altLang="en-US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26818" y="257800"/>
            <a:ext cx="89266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1.2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垂直电商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均降：闲鱼 华为商城 小米商城 阿里巴巴 蘑菇街居前五 活跃人数破千万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8279185" y="749518"/>
            <a:ext cx="3747453" cy="5823180"/>
            <a:chOff x="0" y="0"/>
            <a:chExt cx="4590" cy="9006"/>
          </a:xfrm>
          <a:solidFill>
            <a:schemeClr val="accent1">
              <a:lumMod val="75000"/>
            </a:schemeClr>
          </a:solidFill>
        </p:grpSpPr>
        <p:grpSp>
          <p:nvGrpSpPr>
            <p:cNvPr id="39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41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4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45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823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pic>
        <p:nvPicPr>
          <p:cNvPr id="11266" name="Picture 2" descr="C:\Users\wjs\AppData\Local\Temp\Rar$DRa6456.34287\新建文件夹\02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5824" y="1216476"/>
            <a:ext cx="7759373" cy="54413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8552213" y="848054"/>
            <a:ext cx="3327466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据网经社“电数宝”电商大数据库显示，入围该榜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TOP10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的依次为：闲鱼、华为商城、小米商城、阿里巴巴、蘑菇街、转转、微店、慧聪采购通、识货、交易猫。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排在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11-20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名的依次为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：沃商店、</a:t>
            </a:r>
            <a:r>
              <a:rPr lang="en-US" altLang="zh-CN" sz="1400" b="1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YohoBuy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有货、一亩田找货、环球捕手、拼多多商家版、一起做网店、魅族商城、酒仙网、丽芙家居、一手女装服装批发。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排在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21-30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名的依次为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：义乌购、批批网服装女装批发、速卖通卖家、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59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网批、有赞微小店、衣联网、慧装装修、邦购商城、天天拼货团、货牛牛。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排在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31-40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名的依次为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：回收购、每日新款、优衣库、凡客、乐蜂网、男衣库、一起沃、洋码头卖家版、中国移动、有赞批发。</a:t>
            </a:r>
            <a:endParaRPr lang="zh-CN" altLang="en-US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25796" y="290310"/>
            <a:ext cx="91244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1.3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进口跨境电商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普降：小红书 考拉海购 云集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VIP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活跃人数达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万以上 稳居前三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8310623" y="1423687"/>
            <a:ext cx="3710988" cy="4810858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6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2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8640618" y="1826769"/>
            <a:ext cx="304981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据网经社“电数宝”电商大数据库显示，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12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月进口跨境电商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活跃用户数中，除宝贝格子用户活跃人数环比上升外，其余均下滑。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：小红书、考拉海购、云集、洋码头、波罗蜜、豌豆公主、达令家、宝贝格子、女神派、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海淘。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：丰趣海淘、么么嗖海淘、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XY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074" name="Picture 2" descr="火狐截图_2020-05-20T07-09-20.402Z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76905" y="1192208"/>
            <a:ext cx="7806560" cy="54517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26819" y="314325"/>
            <a:ext cx="69077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1.4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导购电商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TOP30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均降：一淘 返利网 百度糯米前三 楚楚街 聚划算居第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和第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5362" name="Picture 2" descr="C:\Users\wjs\AppData\Local\Temp\Rar$DRa9180.43316\新建文件夹\06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07900" y="1170455"/>
            <a:ext cx="7518547" cy="52702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20"/>
          <p:cNvGrpSpPr/>
          <p:nvPr/>
        </p:nvGrpSpPr>
        <p:grpSpPr bwMode="auto">
          <a:xfrm>
            <a:off x="8102548" y="243068"/>
            <a:ext cx="3984677" cy="6400622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7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1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8385803" y="321509"/>
            <a:ext cx="3544867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据网经社“电数宝”电商大数据库显示，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12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月导购电商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活跃用户数中，一淘、返利网、百度糯米、什么值得买、折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800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居前五，楚楚街和聚划算位列第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8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和第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：一淘、返利网、百度糯米、什么值得买、折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800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、美丽说、卷皮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9.9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包邮、楚楚街、淘粉吧、聚划算。</a:t>
            </a: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排在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11-20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名的依次为：闪电降价、一折特卖、布丁优惠券、精选速购、好乐买、零购官网、穿衣助手、精品街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块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、窝窝团、快乐购。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排在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21-30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名的依次为：爱库存、路口、爱抢购、一起买买买、精明购、米折、万表、一元天天抢、利趣网、魅力惠。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排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31-40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：一元云购、淘打折、拉手团购、肯德基优惠券、团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800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、明星衣橱、团购大全、一元夺宝、随身购。</a:t>
            </a:r>
            <a:endParaRPr lang="zh-CN" altLang="en-US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61543" y="335101"/>
            <a:ext cx="97350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1.5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生鲜电商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涨跌不一：多点活跃人数破千万 稳居第一 京东到家 本来生活位居第四和第六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25" name="Group 20"/>
          <p:cNvGrpSpPr/>
          <p:nvPr/>
        </p:nvGrpSpPr>
        <p:grpSpPr bwMode="auto">
          <a:xfrm>
            <a:off x="8218024" y="1273215"/>
            <a:ext cx="3800451" cy="5151336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26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28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0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27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8539797" y="1571656"/>
            <a:ext cx="3150633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据网经社“电数宝”（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DATA.100EC.CN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）电商大数据库显示，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12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月份生鲜电商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活跃用户数中，多点活跃人数超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1000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万人，稳居榜首。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：多点、盒马鲜生、每日优鲜、京东到家、大润发优鲜、本来生活、中粮我买网、飞牛网、食行生鲜、天天果园。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：两鲜、易果生鲜、我厨、光明随心订、食得鲜。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2" name="Picture 4" descr="火狐截图_2020-05-20T06-27-14.113Z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2983" y="1222167"/>
            <a:ext cx="7730125" cy="54260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60823" y="256187"/>
            <a:ext cx="72361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1.6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汽车电商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普涨：瓜子二手车 人人车 汽车报价稳居前三 毛豆新车 弹个车列第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和第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050" name="Picture 2" descr="火狐截图_2020-05-20T06-35-16.489Z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86338" y="1200925"/>
            <a:ext cx="7829405" cy="54653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20"/>
          <p:cNvGrpSpPr/>
          <p:nvPr/>
        </p:nvGrpSpPr>
        <p:grpSpPr bwMode="auto">
          <a:xfrm>
            <a:off x="8264727" y="1307939"/>
            <a:ext cx="3672607" cy="4977114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16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20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22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8596995" y="1784821"/>
            <a:ext cx="2953046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据网经社“电数宝”电商大数据库显示，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12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月份汽车电商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活跃用户数中，除淘车、汽车报价之家、车行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168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、惠买车下降外，其余均上涨。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：瓜子二手车、人人车、淘车、汽车报价、优信二手车、毛豆新车、汽车报价之家、车行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168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、弹个车、惠买车。</a:t>
            </a:r>
            <a:endParaRPr lang="zh-CN" altLang="en-US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：二手车估价、车速拍、公平价二手车、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273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二手车、华夏二手车、花生好车。</a:t>
            </a:r>
            <a:endParaRPr lang="zh-CN" altLang="en-US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412244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26819" y="254700"/>
            <a:ext cx="8954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1.7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母婴电商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TOP4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涨跌不一：贝贝 蜜芽稳居前二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25" name="Group 20"/>
          <p:cNvGrpSpPr/>
          <p:nvPr/>
        </p:nvGrpSpPr>
        <p:grpSpPr bwMode="auto">
          <a:xfrm>
            <a:off x="7971904" y="1096420"/>
            <a:ext cx="3754543" cy="4461225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26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28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0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27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8287046" y="1127685"/>
            <a:ext cx="3182706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电数宝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电商大数据库显示，母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婴电商上榜的平台依次为：贝贝、蜜芽、孩子王、大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V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店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12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月母婴电商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月活涨跌不一，贝贝、蜜芽活跃人数破百万稳居前二。</a:t>
            </a: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母婴电商：网经社定义为通过妈妈和孩子群体切入，以提供母婴商品及母婴服务为主的电商平台。目前母婴电商有综合类、垂直类、社区类等模式</a:t>
            </a: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026" name="Picture 2" descr="图片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99344" y="1860202"/>
            <a:ext cx="7296430" cy="27617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31" y="5021131"/>
            <a:ext cx="1559628" cy="1529442"/>
          </a:xfrm>
          <a:prstGeom prst="rect">
            <a:avLst/>
          </a:prstGeom>
        </p:spPr>
      </p:pic>
      <p:sp>
        <p:nvSpPr>
          <p:cNvPr id="14" name="文本框 6"/>
          <p:cNvSpPr txBox="1"/>
          <p:nvPr/>
        </p:nvSpPr>
        <p:spPr>
          <a:xfrm>
            <a:off x="2143651" y="6011838"/>
            <a:ext cx="166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查看更多电商数据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26819" y="420950"/>
            <a:ext cx="8954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1.8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医药电商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TOP3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均降：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药网月活人数破百万 稳居榜首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3" name="Picture 2" descr="图片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0026" y="2221000"/>
            <a:ext cx="7300935" cy="24005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20"/>
          <p:cNvGrpSpPr/>
          <p:nvPr/>
        </p:nvGrpSpPr>
        <p:grpSpPr bwMode="auto">
          <a:xfrm>
            <a:off x="7948883" y="1150639"/>
            <a:ext cx="3754543" cy="4644519"/>
            <a:chOff x="0" y="0"/>
            <a:chExt cx="4590" cy="4682"/>
          </a:xfrm>
          <a:solidFill>
            <a:schemeClr val="accent1">
              <a:lumMod val="75000"/>
            </a:schemeClr>
          </a:solidFill>
        </p:grpSpPr>
        <p:grpSp>
          <p:nvGrpSpPr>
            <p:cNvPr id="5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9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22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39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8216524" y="914382"/>
            <a:ext cx="318270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电数宝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DATA.100EC.CN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）电商大数据库显示，医药电商上榜的平台依次为： 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药网、康爱多掌上药店、健客网上药店。 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12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月医药电商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活跃用户数中，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药网、康爱多掌上药店、健客网上药店均环比下降。</a:t>
            </a: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医药电商：是指借助互联网渠道进行药品、医疗器械销售的商业模式，包括：药品生产或经营企业等通过互联网渠道，进行医药产品及医疗器械交换的行为。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593137" y="2012999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254192" y="3674054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851734" y="2361813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二</a:t>
            </a:r>
            <a:endParaRPr lang="en-US" altLang="zh-CN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生活服务电商</a:t>
            </a:r>
          </a:p>
        </p:txBody>
      </p:sp>
      <p:sp>
        <p:nvSpPr>
          <p:cNvPr id="2" name="TextBox 58"/>
          <p:cNvSpPr txBox="1">
            <a:spLocks noChangeArrowheads="1"/>
          </p:cNvSpPr>
          <p:nvPr/>
        </p:nvSpPr>
        <p:spPr bwMode="auto">
          <a:xfrm>
            <a:off x="4978652" y="440304"/>
            <a:ext cx="5394074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l"/>
              <a:defRPr>
                <a:solidFill>
                  <a:srgbClr val="FCFCF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本地生活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在线旅游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交通出行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酒店住宿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在线租房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在线票务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社区服务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在线外卖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TOP5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26548" y="314060"/>
            <a:ext cx="10717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2.1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本地生活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普跌：美团 大众点评 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58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同城 口碑 赶集网居前五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0242" name="Picture 2" descr="C:\Users\wjs\AppData\Local\Temp\Rar$DRa6456.29050\新建文件夹\01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24498" y="1170889"/>
            <a:ext cx="7821402" cy="54848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20"/>
          <p:cNvGrpSpPr/>
          <p:nvPr/>
        </p:nvGrpSpPr>
        <p:grpSpPr bwMode="auto">
          <a:xfrm>
            <a:off x="8515354" y="1000125"/>
            <a:ext cx="3557583" cy="5691165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9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3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8773859" y="1212572"/>
            <a:ext cx="304165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据网经社“电数宝”电商大数据库显示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月本地生活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月活普遍下跌。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：美团、大众点评、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58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同城、口碑、赶集网、途虎养车、百姓网、我的南京、天翼生活、互动吧。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排在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11-20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：土巴兔装修、户外助手、车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族、韵达业务员、齐家、车点点、丰巢管家、最美装修、快递员助手、海尔洗衣。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：汽车超人、爱回收、天翼客服、布丁酒店、酷配养车、中兴客服、呱呱洗车、装修图库。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226548" y="137076"/>
            <a:ext cx="8238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2.2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在线旅游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均下跌：携程 去哪儿 飞猪 马蜂窝 途牛 同程 艺龙 驴妈妈居前八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3314" name="Picture 2" descr="C:\Users\wjs\AppData\Local\Temp\Rar$DRa9180.39419\新建文件夹\04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1997" y="1138743"/>
            <a:ext cx="7837195" cy="54731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20"/>
          <p:cNvGrpSpPr/>
          <p:nvPr/>
        </p:nvGrpSpPr>
        <p:grpSpPr bwMode="auto">
          <a:xfrm>
            <a:off x="8329614" y="520861"/>
            <a:ext cx="3743324" cy="6076709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15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20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22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8608012" y="702962"/>
            <a:ext cx="3196815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据网经社“电数宝”电商大数据库显示，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月在线旅游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月活均环比下跌。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：携程旅行、去哪儿旅行、飞猪旅行、马蜂窝旅游、途牛旅游、同程旅游、艺龙旅行、驴妈妈旅游、</a:t>
            </a:r>
            <a:r>
              <a:rPr lang="en-US" altLang="zh-CN" sz="1400" b="1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TripAdvisor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猫途鹰、百度旅游。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排在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11-20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 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365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淘房、春秋旅游、穷游、旅行箱、面包旅行、十六番、去哪儿攻略、要出发周边游、周末去哪儿、遨游旅行。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此外，排在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21-30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：懒人周末、酷讯旅游、出发吧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旅行计划、天巡旅行、生活百事通、行程大师、芒果旅游、定位宝、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108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天、口碑旅行。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226548" y="219060"/>
            <a:ext cx="107163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2.3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交通出行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涨跌不一：滴滴 哈啰 摩拜 嘀嗒 神州租车居前五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2290" name="Picture 2" descr="C:\Users\wjs\AppData\Local\Temp\Rar$DRa9180.37542\新建文件夹\03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21087" y="1169265"/>
            <a:ext cx="7788883" cy="54695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20"/>
          <p:cNvGrpSpPr/>
          <p:nvPr/>
        </p:nvGrpSpPr>
        <p:grpSpPr bwMode="auto">
          <a:xfrm>
            <a:off x="8515354" y="712519"/>
            <a:ext cx="3557583" cy="5974032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9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3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6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8773859" y="949113"/>
            <a:ext cx="3041651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DATA.100EC.CN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）电商大数据库显示，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月交通出行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月活涨跌不一。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：滴滴出行、哈啰出行、摩拜单车（美团单车）、嘀嗒拼车、神州租车、</a:t>
            </a:r>
            <a:r>
              <a:rPr lang="en-US" altLang="zh-CN" sz="1400" b="1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ofo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小黄车、首汽约车、曹操出行、</a:t>
            </a:r>
            <a:r>
              <a:rPr lang="en-US" altLang="zh-CN" sz="1400" b="1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Gofun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出行、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EVCARD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排在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11-20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：一嗨租车、神州专车、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代驾、永安行、租租车、盼达用车、联动云租车、摩范出行、立刻出行、滴滴代驾司机。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：快的打车、驾呗、小猪巴士、一号专车、酷骑单车、微代驾、快狗打车。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60838" y="314060"/>
            <a:ext cx="97866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2.4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酒店住宿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均下跌：爱彼迎 蚂蚁短租 途家 小猪等上榜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5122" name="Picture 2" descr="图片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0606" y="1075097"/>
            <a:ext cx="7813474" cy="54770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20"/>
          <p:cNvGrpSpPr/>
          <p:nvPr/>
        </p:nvGrpSpPr>
        <p:grpSpPr bwMode="auto">
          <a:xfrm>
            <a:off x="8294890" y="1516291"/>
            <a:ext cx="3743324" cy="4861360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9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8646292" y="1770737"/>
            <a:ext cx="3041651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DATA.100EC.CN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）电商大数据库显示， 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月酒店住宿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月活均环比下跌。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：爱彼迎、锦江酒店、华住酒店、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Booking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、蚂蚁短租、途家、小猪、锦江旅行、艺龙酒店、环球黑卡。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此外，披排名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 </a:t>
            </a:r>
            <a:r>
              <a:rPr lang="en-US" altLang="zh-CN" sz="1400" b="1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Agoda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安可达、格林豪泰、亚朵生活、去哪儿酒店、鹰漠旅行、周末酒店、格林。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37673" y="314060"/>
            <a:ext cx="93233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2.5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在线租房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均下跌：安居客 贝壳找房 链家 房天下 </a:t>
            </a:r>
            <a:endParaRPr lang="en-US" altLang="zh-CN" sz="2400" b="1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蛋壳公寓 自如 房多多等居前十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6146" name="Picture 2" descr="图片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8121" y="1201631"/>
            <a:ext cx="7711535" cy="54003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0"/>
          <p:cNvGrpSpPr/>
          <p:nvPr/>
        </p:nvGrpSpPr>
        <p:grpSpPr bwMode="auto">
          <a:xfrm>
            <a:off x="8283313" y="2081309"/>
            <a:ext cx="3743324" cy="4064848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3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5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8553693" y="2460969"/>
            <a:ext cx="3041651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据网经社“电数宝”电商大数据库显示，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月在线租房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月活均环比下降。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：安居客、贝壳找房、链家、房天下、蛋壳公寓、自如、我爱我家、房多多、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Q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房网、巴乐兔租房。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此外，披排名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：乐居买房、亿房网、麦田在线。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388110" y="314059"/>
            <a:ext cx="8549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2.6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在线票务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均上涨：淘票票 猫眼 大麦居前五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7170" name="Picture 2" descr="图片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29975" y="1226186"/>
            <a:ext cx="7728701" cy="54123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0"/>
          <p:cNvGrpSpPr/>
          <p:nvPr/>
        </p:nvGrpSpPr>
        <p:grpSpPr bwMode="auto">
          <a:xfrm>
            <a:off x="8329614" y="2000285"/>
            <a:ext cx="3743324" cy="4250044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3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9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21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8681017" y="2472242"/>
            <a:ext cx="3041651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据网经社“电数宝”电商大数据库显示，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月在线票务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月均上涨。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：淘票票、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1905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电影网、猫眼、大麦、咪咕影院、时光网、万达电影、格瓦拉生活、卖座电影、永乐票务。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此外，披排名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：娱票儿、网易电影、豆瓣电影。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26547" y="314060"/>
            <a:ext cx="93187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2.7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社区服务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普涨：货拉拉 千丁 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58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到家居前五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9218" name="Picture 2" descr="图片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50019" y="1374400"/>
            <a:ext cx="7305241" cy="51016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0"/>
          <p:cNvGrpSpPr/>
          <p:nvPr/>
        </p:nvGrpSpPr>
        <p:grpSpPr bwMode="auto">
          <a:xfrm>
            <a:off x="8271740" y="2085292"/>
            <a:ext cx="3743324" cy="3632602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3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3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8639294" y="2684508"/>
            <a:ext cx="3041651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据网经社“电数宝”电商大数据库显示，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月社区服务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月活涨跌不一。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：货拉拉、货拉拉司机版、千丁、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58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到家、易货嘀货主、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袋洗、天天拍车、河狸家、泰笛、闪电修。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4" name="矩形 3"/>
          <p:cNvSpPr/>
          <p:nvPr/>
        </p:nvSpPr>
        <p:spPr>
          <a:xfrm>
            <a:off x="1319417" y="430072"/>
            <a:ext cx="94913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2.8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在线外卖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TOP5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均上升：美团外卖涨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3.92%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饿了么涨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3.26%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8194" name="Picture 2" descr="图片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0114" y="1736669"/>
            <a:ext cx="7906533" cy="34499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0"/>
          <p:cNvGrpSpPr/>
          <p:nvPr/>
        </p:nvGrpSpPr>
        <p:grpSpPr bwMode="auto">
          <a:xfrm>
            <a:off x="8329614" y="2200317"/>
            <a:ext cx="3743324" cy="2846245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3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3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8681017" y="2638496"/>
            <a:ext cx="3041651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DATA.100EC.CN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）电商大数据库显示， 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月除饿了么外，在线外卖月活均环比增长。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上榜的平台依次为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：美团外卖、饿了么、百度外卖、美团众包、蜂鸟众包。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247" y="5163635"/>
            <a:ext cx="1559628" cy="1529442"/>
          </a:xfrm>
          <a:prstGeom prst="rect">
            <a:avLst/>
          </a:prstGeom>
        </p:spPr>
      </p:pic>
      <p:sp>
        <p:nvSpPr>
          <p:cNvPr id="16" name="文本框 6"/>
          <p:cNvSpPr txBox="1"/>
          <p:nvPr/>
        </p:nvSpPr>
        <p:spPr>
          <a:xfrm>
            <a:off x="8829459" y="6166218"/>
            <a:ext cx="1666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查看更多电商数据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344023" y="1169976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3.1 </a:t>
            </a:r>
            <a:r>
              <a:rPr lang="en-US" altLang="zh-CN" sz="2400" b="1" dirty="0" err="1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关于我们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1" name="图片 20" descr="C:\Users\Administrator\Desktop\ppt内容\关于我们.jpg关于我们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456757" y="1106723"/>
            <a:ext cx="3465195" cy="5329555"/>
          </a:xfrm>
          <a:prstGeom prst="rect">
            <a:avLst/>
          </a:prstGeom>
        </p:spPr>
      </p:pic>
      <p:sp>
        <p:nvSpPr>
          <p:cNvPr id="8" name="TextBox 30"/>
          <p:cNvSpPr txBox="1"/>
          <p:nvPr/>
        </p:nvSpPr>
        <p:spPr>
          <a:xfrm>
            <a:off x="543559" y="1957070"/>
            <a:ext cx="7767064" cy="43897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44145" indent="385445" fontAlgn="auto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网经社公司是中国电商行业的“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Bloomberg</a:t>
            </a:r>
            <a:r>
              <a:rPr lang="en-US" altLang="zh-CN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”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。运营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网经社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www.100EC.cn(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电商门户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、网经社电子商务研究中心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(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智库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、电数宝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(DT)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、电融宝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(FA)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、电诉宝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(315)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等子平台，面向电商提供媒体</a:t>
            </a:r>
            <a:r>
              <a:rPr lang="en-US" altLang="zh-CN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/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智库</a:t>
            </a:r>
            <a:r>
              <a:rPr lang="en-US" altLang="zh-CN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/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平台三大系列、</a:t>
            </a:r>
            <a:r>
              <a:rPr lang="en-US" altLang="zh-CN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20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余项专业产品服务。</a:t>
            </a:r>
          </a:p>
          <a:p>
            <a:pPr marL="144145" indent="385445" fontAlgn="auto">
              <a:lnSpc>
                <a:spcPct val="120000"/>
              </a:lnSpc>
            </a:pPr>
            <a:endParaRPr lang="zh-CN" altLang="en-US" sz="1600" b="1" kern="200" dirty="0">
              <a:latin typeface="黑体" panose="02010609060101010101" charset="-122"/>
              <a:ea typeface="黑体" panose="02010609060101010101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网经社网站（100EC.CN）旗下拥有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100多个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电商细分频道、平台、分站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</a:rPr>
              <a:t>，365天/12小时滚动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发布国内外电商资讯，为全国电商用户提供全面、及时、专业的资讯，是国内首屈一指的电商门户入口。</a:t>
            </a:r>
          </a:p>
          <a:p>
            <a:pPr marL="144145" indent="385445" fontAlgn="auto">
              <a:lnSpc>
                <a:spcPct val="120000"/>
              </a:lnSpc>
            </a:pPr>
            <a:endParaRPr lang="zh-CN" altLang="en-US" sz="1600" b="1" kern="500" dirty="0">
              <a:solidFill>
                <a:schemeClr val="bg1"/>
              </a:solidFill>
              <a:uFillTx/>
              <a:latin typeface="黑体" panose="02010609060101010101" charset="-122"/>
              <a:ea typeface="黑体" panose="02010609060101010101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公司总部位于杭州，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</a:rPr>
              <a:t>系国内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唯一拥有A股上市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公司背景的服务电商产业链的第三方媒体、智库和平台，母公司在全国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拥有30个分支机构，员工1000余人，市值近百亿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，实力雄厚，是我国电商行业的见证者与推动者。</a:t>
            </a:r>
          </a:p>
          <a:p>
            <a:pPr marL="144145" indent="385445">
              <a:lnSpc>
                <a:spcPct val="120000"/>
              </a:lnSpc>
            </a:pPr>
            <a:endParaRPr lang="zh-CN" altLang="en-US" sz="1600" b="1" kern="200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网经社在工信部、公安机关网站合法备案运行，服务客户除覆盖各大电商上市公司、独角兽等“头部平台”和创业者外，还包括国家和各地政府部门，有口皆碑。</a:t>
            </a:r>
          </a:p>
        </p:txBody>
      </p:sp>
      <p:sp>
        <p:nvSpPr>
          <p:cNvPr id="15" name="矩形 14"/>
          <p:cNvSpPr/>
          <p:nvPr/>
        </p:nvSpPr>
        <p:spPr>
          <a:xfrm>
            <a:off x="1864197" y="263263"/>
            <a:ext cx="2348720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三、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报告附录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Group 16"/>
          <p:cNvGrpSpPr/>
          <p:nvPr/>
        </p:nvGrpSpPr>
        <p:grpSpPr bwMode="auto">
          <a:xfrm>
            <a:off x="8583638" y="747966"/>
            <a:ext cx="2874010" cy="407033"/>
            <a:chOff x="0" y="0"/>
            <a:chExt cx="4527" cy="643"/>
          </a:xfrm>
        </p:grpSpPr>
        <p:sp>
          <p:nvSpPr>
            <p:cNvPr id="54" name="Text Box 22"/>
            <p:cNvSpPr>
              <a:spLocks noChangeArrowheads="1"/>
            </p:cNvSpPr>
            <p:nvPr/>
          </p:nvSpPr>
          <p:spPr bwMode="auto">
            <a:xfrm>
              <a:off x="0" y="0"/>
              <a:ext cx="4527" cy="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rgbClr val="2DA7DA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媒体库</a:t>
              </a:r>
              <a:endParaRPr lang="en-US" altLang="zh-CN" sz="2000" b="1" dirty="0">
                <a:solidFill>
                  <a:srgbClr val="2DA7DA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55" name="Straight Connector 46"/>
            <p:cNvSpPr>
              <a:spLocks noChangeShapeType="1"/>
            </p:cNvSpPr>
            <p:nvPr/>
          </p:nvSpPr>
          <p:spPr bwMode="auto">
            <a:xfrm>
              <a:off x="0" y="642"/>
              <a:ext cx="4465" cy="1"/>
            </a:xfrm>
            <a:prstGeom prst="line">
              <a:avLst/>
            </a:prstGeom>
            <a:noFill/>
            <a:ln w="76200">
              <a:solidFill>
                <a:srgbClr val="2DA7DA"/>
              </a:solidFill>
              <a:rou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Group 16"/>
          <p:cNvGrpSpPr/>
          <p:nvPr/>
        </p:nvGrpSpPr>
        <p:grpSpPr bwMode="auto">
          <a:xfrm>
            <a:off x="8583638" y="2512090"/>
            <a:ext cx="2874010" cy="407033"/>
            <a:chOff x="0" y="0"/>
            <a:chExt cx="4527" cy="643"/>
          </a:xfrm>
        </p:grpSpPr>
        <p:sp>
          <p:nvSpPr>
            <p:cNvPr id="57" name="Text Box 22"/>
            <p:cNvSpPr>
              <a:spLocks noChangeArrowheads="1"/>
            </p:cNvSpPr>
            <p:nvPr/>
          </p:nvSpPr>
          <p:spPr bwMode="auto">
            <a:xfrm>
              <a:off x="0" y="0"/>
              <a:ext cx="4527" cy="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rgbClr val="2DA7DA"/>
                  </a:solidFill>
                  <a:latin typeface="黑体" panose="02010609060101010101" charset="-122"/>
                  <a:ea typeface="黑体" panose="02010609060101010101" charset="-122"/>
                  <a:sym typeface="微软雅黑" panose="020B0503020204020204" charset="-122"/>
                </a:rPr>
                <a:t>专家库</a:t>
              </a:r>
              <a:endParaRPr lang="en-US" altLang="zh-CN" sz="2000" b="1" dirty="0">
                <a:solidFill>
                  <a:srgbClr val="2DA7DA"/>
                </a:solidFill>
                <a:latin typeface="黑体" panose="02010609060101010101" charset="-122"/>
                <a:ea typeface="黑体" panose="02010609060101010101" charset="-122"/>
                <a:sym typeface="微软雅黑" panose="020B0503020204020204" charset="-122"/>
              </a:endParaRPr>
            </a:p>
          </p:txBody>
        </p:sp>
        <p:sp>
          <p:nvSpPr>
            <p:cNvPr id="58" name="Straight Connector 46"/>
            <p:cNvSpPr>
              <a:spLocks noChangeShapeType="1"/>
            </p:cNvSpPr>
            <p:nvPr/>
          </p:nvSpPr>
          <p:spPr bwMode="auto">
            <a:xfrm>
              <a:off x="0" y="642"/>
              <a:ext cx="4465" cy="1"/>
            </a:xfrm>
            <a:prstGeom prst="line">
              <a:avLst/>
            </a:prstGeom>
            <a:noFill/>
            <a:ln w="76200">
              <a:solidFill>
                <a:srgbClr val="2DA7DA"/>
              </a:solidFill>
              <a:rou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8548582" y="1316886"/>
            <a:ext cx="2834649" cy="1168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0" algn="just">
              <a:spcBef>
                <a:spcPct val="20000"/>
              </a:spcBef>
            </a:pP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拥有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逾3000位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经实名注册认证的记者数据库，全面覆盖境内外以</a:t>
            </a:r>
            <a:r>
              <a:rPr lang="en-US" altLang="x-none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IT/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科技、消费</a:t>
            </a:r>
            <a:r>
              <a:rPr lang="en-US" altLang="x-none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/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零售、财经</a:t>
            </a:r>
            <a:r>
              <a:rPr lang="en-US" altLang="x-none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/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产经、金融</a:t>
            </a:r>
            <a:r>
              <a:rPr lang="en-US" altLang="x-none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/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证券为主要条线的核心电商媒体库。</a:t>
            </a:r>
          </a:p>
        </p:txBody>
      </p:sp>
      <p:sp>
        <p:nvSpPr>
          <p:cNvPr id="60" name="矩形 59"/>
          <p:cNvSpPr/>
          <p:nvPr/>
        </p:nvSpPr>
        <p:spPr>
          <a:xfrm>
            <a:off x="8536776" y="3149085"/>
            <a:ext cx="28346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0" algn="just">
              <a:spcBef>
                <a:spcPct val="20000"/>
              </a:spcBef>
            </a:pP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拥有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逾</a:t>
            </a: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10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00位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囊括企业实战专家、行业资深专家、第三方研究专家、电商培训机构讲师、高校商学院教授等在内的电商智囊团。</a:t>
            </a:r>
          </a:p>
        </p:txBody>
      </p:sp>
      <p:grpSp>
        <p:nvGrpSpPr>
          <p:cNvPr id="4" name="Group 16"/>
          <p:cNvGrpSpPr/>
          <p:nvPr/>
        </p:nvGrpSpPr>
        <p:grpSpPr bwMode="auto">
          <a:xfrm>
            <a:off x="8587804" y="4129586"/>
            <a:ext cx="2874010" cy="400070"/>
            <a:chOff x="0" y="60"/>
            <a:chExt cx="4527" cy="632"/>
          </a:xfrm>
        </p:grpSpPr>
        <p:sp>
          <p:nvSpPr>
            <p:cNvPr id="62" name="Text Box 22"/>
            <p:cNvSpPr>
              <a:spLocks noChangeArrowheads="1"/>
            </p:cNvSpPr>
            <p:nvPr/>
          </p:nvSpPr>
          <p:spPr bwMode="auto">
            <a:xfrm>
              <a:off x="0" y="60"/>
              <a:ext cx="4527" cy="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rgbClr val="2DA7DA"/>
                  </a:solidFill>
                  <a:latin typeface="黑体" panose="02010609060101010101" charset="-122"/>
                  <a:ea typeface="黑体" panose="02010609060101010101" charset="-122"/>
                  <a:sym typeface="微软雅黑" panose="020B0503020204020204" charset="-122"/>
                </a:rPr>
                <a:t>资料库</a:t>
              </a:r>
              <a:endParaRPr lang="en-US" altLang="zh-CN" sz="2000" b="1" dirty="0">
                <a:solidFill>
                  <a:srgbClr val="2DA7DA"/>
                </a:solidFill>
                <a:latin typeface="黑体" panose="02010609060101010101" charset="-122"/>
                <a:ea typeface="黑体" panose="02010609060101010101" charset="-122"/>
                <a:sym typeface="微软雅黑" panose="020B0503020204020204" charset="-122"/>
              </a:endParaRPr>
            </a:p>
          </p:txBody>
        </p:sp>
        <p:sp>
          <p:nvSpPr>
            <p:cNvPr id="63" name="Straight Connector 46"/>
            <p:cNvSpPr>
              <a:spLocks noChangeShapeType="1"/>
            </p:cNvSpPr>
            <p:nvPr/>
          </p:nvSpPr>
          <p:spPr bwMode="auto">
            <a:xfrm>
              <a:off x="0" y="642"/>
              <a:ext cx="4465" cy="1"/>
            </a:xfrm>
            <a:prstGeom prst="line">
              <a:avLst/>
            </a:prstGeom>
            <a:noFill/>
            <a:ln w="76200">
              <a:solidFill>
                <a:srgbClr val="2DA7DA"/>
              </a:solidFill>
              <a:rou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64" name="矩形 63"/>
          <p:cNvSpPr/>
          <p:nvPr/>
        </p:nvSpPr>
        <p:spPr>
          <a:xfrm>
            <a:off x="8548581" y="4652270"/>
            <a:ext cx="283464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建有电商行业最全开放性数据库、案例库、报告库、会议库、图书库、信息图库、法规库、运营实战库等常备信息资料库，累计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超100万条</a:t>
            </a: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5" name="Group 16"/>
          <p:cNvGrpSpPr/>
          <p:nvPr/>
        </p:nvGrpSpPr>
        <p:grpSpPr bwMode="auto">
          <a:xfrm>
            <a:off x="668735" y="1234452"/>
            <a:ext cx="2874010" cy="407033"/>
            <a:chOff x="0" y="0"/>
            <a:chExt cx="4527" cy="643"/>
          </a:xfrm>
        </p:grpSpPr>
        <p:sp>
          <p:nvSpPr>
            <p:cNvPr id="66" name="Text Box 22"/>
            <p:cNvSpPr>
              <a:spLocks noChangeArrowheads="1"/>
            </p:cNvSpPr>
            <p:nvPr/>
          </p:nvSpPr>
          <p:spPr bwMode="auto">
            <a:xfrm>
              <a:off x="0" y="0"/>
              <a:ext cx="4527" cy="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rgbClr val="2DA7DA"/>
                  </a:solidFill>
                  <a:latin typeface="黑体" panose="02010609060101010101" charset="-122"/>
                  <a:ea typeface="黑体" panose="02010609060101010101" charset="-122"/>
                  <a:sym typeface="微软雅黑" panose="020B0503020204020204" charset="-122"/>
                </a:rPr>
                <a:t>政府库</a:t>
              </a:r>
              <a:endParaRPr lang="en-US" altLang="zh-CN" sz="2000" b="1" dirty="0">
                <a:solidFill>
                  <a:srgbClr val="2DA7DA"/>
                </a:solidFill>
                <a:latin typeface="黑体" panose="02010609060101010101" charset="-122"/>
                <a:ea typeface="黑体" panose="02010609060101010101" charset="-122"/>
                <a:sym typeface="微软雅黑" panose="020B0503020204020204" charset="-122"/>
              </a:endParaRPr>
            </a:p>
          </p:txBody>
        </p:sp>
        <p:sp>
          <p:nvSpPr>
            <p:cNvPr id="67" name="Straight Connector 46"/>
            <p:cNvSpPr>
              <a:spLocks noChangeShapeType="1"/>
            </p:cNvSpPr>
            <p:nvPr/>
          </p:nvSpPr>
          <p:spPr bwMode="auto">
            <a:xfrm>
              <a:off x="0" y="642"/>
              <a:ext cx="4465" cy="1"/>
            </a:xfrm>
            <a:prstGeom prst="line">
              <a:avLst/>
            </a:prstGeom>
            <a:noFill/>
            <a:ln w="76200">
              <a:solidFill>
                <a:srgbClr val="2DA7DA"/>
              </a:solidFill>
              <a:rou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6" name="Group 16"/>
          <p:cNvGrpSpPr/>
          <p:nvPr/>
        </p:nvGrpSpPr>
        <p:grpSpPr bwMode="auto">
          <a:xfrm>
            <a:off x="649054" y="3802569"/>
            <a:ext cx="2874010" cy="407033"/>
            <a:chOff x="0" y="0"/>
            <a:chExt cx="4527" cy="643"/>
          </a:xfrm>
        </p:grpSpPr>
        <p:sp>
          <p:nvSpPr>
            <p:cNvPr id="70" name="Text Box 22"/>
            <p:cNvSpPr>
              <a:spLocks noChangeArrowheads="1"/>
            </p:cNvSpPr>
            <p:nvPr/>
          </p:nvSpPr>
          <p:spPr bwMode="auto">
            <a:xfrm>
              <a:off x="0" y="0"/>
              <a:ext cx="4527" cy="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rgbClr val="2DA7DA"/>
                  </a:solidFill>
                  <a:latin typeface="黑体" panose="02010609060101010101" charset="-122"/>
                  <a:ea typeface="黑体" panose="02010609060101010101" charset="-122"/>
                  <a:sym typeface="微软雅黑" panose="020B0503020204020204" charset="-122"/>
                </a:rPr>
                <a:t>机构库</a:t>
              </a:r>
              <a:endParaRPr lang="en-US" altLang="zh-CN" sz="2000" b="1" dirty="0">
                <a:solidFill>
                  <a:srgbClr val="2DA7DA"/>
                </a:solidFill>
                <a:latin typeface="黑体" panose="02010609060101010101" charset="-122"/>
                <a:ea typeface="黑体" panose="02010609060101010101" charset="-122"/>
                <a:sym typeface="微软雅黑" panose="020B0503020204020204" charset="-122"/>
              </a:endParaRPr>
            </a:p>
          </p:txBody>
        </p:sp>
        <p:sp>
          <p:nvSpPr>
            <p:cNvPr id="71" name="Straight Connector 46"/>
            <p:cNvSpPr>
              <a:spLocks noChangeShapeType="1"/>
            </p:cNvSpPr>
            <p:nvPr/>
          </p:nvSpPr>
          <p:spPr bwMode="auto">
            <a:xfrm>
              <a:off x="0" y="642"/>
              <a:ext cx="4465" cy="1"/>
            </a:xfrm>
            <a:prstGeom prst="line">
              <a:avLst/>
            </a:prstGeom>
            <a:noFill/>
            <a:ln w="76200">
              <a:solidFill>
                <a:srgbClr val="2DA7DA"/>
              </a:solidFill>
              <a:rou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573252" y="1771861"/>
            <a:ext cx="295007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0">
              <a:spcBef>
                <a:spcPct val="20000"/>
              </a:spcBef>
            </a:pP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建有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逾数千人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的电商行业关联政府部门数据库，全面覆盖国务院、发改委、工信部、商务部、科技部、网信办、邮政总局、市监总局、海关、央行、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证监会等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20余个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部委及其各地方系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统、关联行业协会的高层数据库，并实现报告不定期直达发送，成为其决策参考“智库”。</a:t>
            </a:r>
          </a:p>
        </p:txBody>
      </p:sp>
      <p:sp>
        <p:nvSpPr>
          <p:cNvPr id="73" name="矩形 72"/>
          <p:cNvSpPr/>
          <p:nvPr/>
        </p:nvSpPr>
        <p:spPr>
          <a:xfrm>
            <a:off x="572693" y="4322464"/>
            <a:ext cx="287401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建有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逾2000</a:t>
            </a: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0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家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覆盖天使投资人、</a:t>
            </a:r>
            <a:r>
              <a:rPr lang="en-US" altLang="x-none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VC/PE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、产业资本、券商、基金等在内的投资者信息库，是电商企业投融资、上市公司投资价值研判的重要“智库”，成功帮助众多电商企业融资，帮助机构研判公司估值与股票走向。 </a:t>
            </a: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7" name="Group 16"/>
          <p:cNvGrpSpPr/>
          <p:nvPr/>
        </p:nvGrpSpPr>
        <p:grpSpPr bwMode="auto">
          <a:xfrm>
            <a:off x="4588978" y="1272983"/>
            <a:ext cx="2874010" cy="407033"/>
            <a:chOff x="0" y="0"/>
            <a:chExt cx="4527" cy="643"/>
          </a:xfrm>
        </p:grpSpPr>
        <p:sp>
          <p:nvSpPr>
            <p:cNvPr id="75" name="Text Box 22"/>
            <p:cNvSpPr>
              <a:spLocks noChangeArrowheads="1"/>
            </p:cNvSpPr>
            <p:nvPr/>
          </p:nvSpPr>
          <p:spPr bwMode="auto">
            <a:xfrm>
              <a:off x="0" y="0"/>
              <a:ext cx="4527" cy="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rgbClr val="2DA7DA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维权平台</a:t>
              </a:r>
              <a:endParaRPr lang="en-US" altLang="zh-CN" sz="2000" b="1" dirty="0">
                <a:solidFill>
                  <a:srgbClr val="2DA7DA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84" name="Straight Connector 46"/>
            <p:cNvSpPr>
              <a:spLocks noChangeShapeType="1"/>
            </p:cNvSpPr>
            <p:nvPr/>
          </p:nvSpPr>
          <p:spPr bwMode="auto">
            <a:xfrm>
              <a:off x="0" y="642"/>
              <a:ext cx="4465" cy="1"/>
            </a:xfrm>
            <a:prstGeom prst="line">
              <a:avLst/>
            </a:prstGeom>
            <a:noFill/>
            <a:ln w="76200">
              <a:solidFill>
                <a:srgbClr val="2DA7DA"/>
              </a:solidFill>
              <a:rou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5" name="矩形 84"/>
          <p:cNvSpPr/>
          <p:nvPr/>
        </p:nvSpPr>
        <p:spPr>
          <a:xfrm>
            <a:off x="4609620" y="1800696"/>
            <a:ext cx="2974018" cy="246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0" algn="just">
              <a:spcBef>
                <a:spcPct val="20000"/>
              </a:spcBef>
            </a:pP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近十年来，“电子商务消费纠纷调解平台”（电诉宝），以自身独有的客观公正性、中立性，稳居全国影响力与公信力前列的“第三方电商投诉维权服务平台”，每年累计受理海量用户网络消费投诉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；并有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近20名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电商行业资深律师常年开展坐镇咨询与维权服务，平台投诉纠纷解决率在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80%以上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，深受全国各地网购用户信赖。目前已有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数十家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国内主流电商平台均已入驻。</a:t>
            </a:r>
            <a:endParaRPr lang="zh-CN" altLang="en-US" sz="1400" b="1" dirty="0">
              <a:latin typeface="黑体" panose="02010609060101010101" charset="-122"/>
              <a:ea typeface="黑体" panose="02010609060101010101" charset="-122"/>
              <a:sym typeface="Arial" panose="020B0604020202020204" pitchFamily="34" charset="0"/>
            </a:endParaRPr>
          </a:p>
        </p:txBody>
      </p:sp>
      <p:grpSp>
        <p:nvGrpSpPr>
          <p:cNvPr id="8" name="Group 16"/>
          <p:cNvGrpSpPr/>
          <p:nvPr/>
        </p:nvGrpSpPr>
        <p:grpSpPr bwMode="auto">
          <a:xfrm>
            <a:off x="4588978" y="4224630"/>
            <a:ext cx="2874010" cy="407033"/>
            <a:chOff x="0" y="0"/>
            <a:chExt cx="4527" cy="643"/>
          </a:xfrm>
        </p:grpSpPr>
        <p:sp>
          <p:nvSpPr>
            <p:cNvPr id="87" name="Text Box 22"/>
            <p:cNvSpPr>
              <a:spLocks noChangeArrowheads="1"/>
            </p:cNvSpPr>
            <p:nvPr/>
          </p:nvSpPr>
          <p:spPr bwMode="auto">
            <a:xfrm>
              <a:off x="0" y="0"/>
              <a:ext cx="4527" cy="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rgbClr val="2DA7DA"/>
                  </a:solidFill>
                  <a:latin typeface="黑体" panose="02010609060101010101" charset="-122"/>
                  <a:ea typeface="黑体" panose="02010609060101010101" charset="-122"/>
                  <a:sym typeface="微软雅黑" panose="020B0503020204020204" charset="-122"/>
                </a:rPr>
                <a:t>移动端</a:t>
              </a:r>
              <a:endParaRPr lang="en-US" altLang="zh-CN" sz="2000" b="1" dirty="0">
                <a:solidFill>
                  <a:srgbClr val="2DA7DA"/>
                </a:solidFill>
                <a:latin typeface="黑体" panose="02010609060101010101" charset="-122"/>
                <a:ea typeface="黑体" panose="02010609060101010101" charset="-122"/>
                <a:sym typeface="微软雅黑" panose="020B0503020204020204" charset="-122"/>
              </a:endParaRPr>
            </a:p>
          </p:txBody>
        </p:sp>
        <p:sp>
          <p:nvSpPr>
            <p:cNvPr id="88" name="Straight Connector 46"/>
            <p:cNvSpPr>
              <a:spLocks noChangeShapeType="1"/>
            </p:cNvSpPr>
            <p:nvPr/>
          </p:nvSpPr>
          <p:spPr bwMode="auto">
            <a:xfrm>
              <a:off x="0" y="642"/>
              <a:ext cx="4465" cy="1"/>
            </a:xfrm>
            <a:prstGeom prst="line">
              <a:avLst/>
            </a:prstGeom>
            <a:noFill/>
            <a:ln w="76200">
              <a:solidFill>
                <a:srgbClr val="2DA7DA"/>
              </a:solidFill>
              <a:rou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89" name="矩形 88"/>
          <p:cNvSpPr/>
          <p:nvPr/>
        </p:nvSpPr>
        <p:spPr>
          <a:xfrm>
            <a:off x="4491033" y="4721004"/>
            <a:ext cx="2932593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0" algn="just">
              <a:spcBef>
                <a:spcPct val="20000"/>
              </a:spcBef>
            </a:pP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入驻微信公众号、界面JMedia联盟、今日头条、新浪微博、新浪看点、UC头条、一点资讯、网易号、凤凰号、雪球财经等各大自媒体平台，累计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订阅量</a:t>
            </a: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40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万人</a:t>
            </a: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+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，覆盖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cs typeface="+mn-ea"/>
                <a:sym typeface="Arial" panose="020B0604020202020204" pitchFamily="34" charset="0"/>
              </a:rPr>
              <a:t>数百万业内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精准用户，年累计阅读量</a:t>
            </a: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1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亿</a:t>
            </a: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+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rPr>
              <a:t>。</a:t>
            </a:r>
            <a:endParaRPr lang="en-US" altLang="en-US" sz="1400" b="1" dirty="0">
              <a:latin typeface="黑体" panose="02010609060101010101" charset="-122"/>
              <a:ea typeface="黑体" panose="020106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 descr="服务领域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495" y="889091"/>
            <a:ext cx="10415270" cy="5859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 descr="产品服务体系"/>
          <p:cNvPicPr>
            <a:picLocks noChangeAspect="1"/>
          </p:cNvPicPr>
          <p:nvPr/>
        </p:nvPicPr>
        <p:blipFill>
          <a:blip r:embed="rId2"/>
          <a:srcRect l="5560" t="2951" r="4802" b="-2867"/>
          <a:stretch>
            <a:fillRect/>
          </a:stretch>
        </p:blipFill>
        <p:spPr>
          <a:xfrm>
            <a:off x="2645228" y="1043195"/>
            <a:ext cx="9386137" cy="581480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25" y="2834461"/>
            <a:ext cx="1874189" cy="1882866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68057" y="4863548"/>
            <a:ext cx="2317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下载网经社产品服务资源书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26818" y="436599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3.2 </a:t>
            </a:r>
            <a:r>
              <a:rPr lang="en-US" altLang="zh-CN" sz="2400" b="1" dirty="0" err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关于我们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电数宝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829" y="1106723"/>
            <a:ext cx="9982200" cy="56149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26" y="3002370"/>
            <a:ext cx="1559628" cy="152944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6726" y="4800600"/>
            <a:ext cx="1559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查看</a:t>
            </a:r>
            <a:r>
              <a:rPr lang="en-US" altLang="zh-CN" sz="1400" b="1" dirty="0"/>
              <a:t>10</a:t>
            </a:r>
            <a:r>
              <a:rPr lang="zh-CN" altLang="en-US" sz="1400" b="1" dirty="0"/>
              <a:t>万</a:t>
            </a:r>
            <a:r>
              <a:rPr lang="en-US" altLang="zh-CN" sz="1400" b="1" dirty="0"/>
              <a:t>+</a:t>
            </a:r>
            <a:r>
              <a:rPr lang="zh-CN" altLang="en-US" sz="1400" b="1" dirty="0"/>
              <a:t>数据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26818" y="436599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3.3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数据服务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282" cy="685800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546272" y="1337398"/>
            <a:ext cx="6286500" cy="255333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algn="ctr" rotWithShape="0">
              <a:srgbClr val="000000">
                <a:alpha val="43000"/>
              </a:srgbClr>
            </a:outerShdw>
            <a:reflection stA="45000" endPos="19000" dist="50800" dir="5400000" sy="-100000" algn="bl" rotWithShape="0"/>
          </a:effectLst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000" b="1" dirty="0">
                <a:solidFill>
                  <a:schemeClr val="accent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携手并进</a:t>
            </a:r>
          </a:p>
          <a:p>
            <a:pPr algn="ctr"/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32667" y="1337398"/>
            <a:ext cx="6286500" cy="255454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algn="ctr" rotWithShape="0">
              <a:srgbClr val="000000">
                <a:alpha val="43000"/>
              </a:srgbClr>
            </a:outerShdw>
            <a:reflection stA="45000" endPos="19000" dist="50800" dir="5400000" sy="-100000" algn="bl" rotWithShape="0"/>
          </a:effectLst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000" b="1" dirty="0">
                <a:solidFill>
                  <a:schemeClr val="accent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精诚合作</a:t>
            </a:r>
          </a:p>
          <a:p>
            <a:pPr algn="ctr"/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530" y="3637736"/>
            <a:ext cx="1874189" cy="188286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72330" y="5598795"/>
            <a:ext cx="2644140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1600" b="1" dirty="0">
                <a:solidFill>
                  <a:srgbClr val="FFFF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扫描二维码</a:t>
            </a:r>
          </a:p>
          <a:p>
            <a:pPr algn="ctr"/>
            <a:r>
              <a:rPr lang="zh-CN" altLang="en-US" sz="1600" b="1" dirty="0">
                <a:solidFill>
                  <a:srgbClr val="FFFF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下载网经社产品服务资源书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6"/>
  <p:tag name="KSO_WM_TEMPLATE_SCENE_ID" val="1"/>
  <p:tag name="KSO_WM_TEMPLATE_JOB_ID" val="6"/>
  <p:tag name="KSO_WM_TEMPLATE_TOPIC_DEFAULT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{05156489-38c3-427f-a2cf-8779658cadac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</TotalTime>
  <Words>4403</Words>
  <Application>Microsoft Office PowerPoint</Application>
  <PresentationFormat>自定义</PresentationFormat>
  <Paragraphs>652</Paragraphs>
  <Slides>31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4" baseType="lpstr">
      <vt:lpstr>Arial</vt:lpstr>
      <vt:lpstr>宋体</vt:lpstr>
      <vt:lpstr>黑体</vt:lpstr>
      <vt:lpstr>等线</vt:lpstr>
      <vt:lpstr>Calibri</vt:lpstr>
      <vt:lpstr>仿宋</vt:lpstr>
      <vt:lpstr>Times New Roman</vt:lpstr>
      <vt:lpstr>Impact MT Std</vt:lpstr>
      <vt:lpstr>微软雅黑</vt:lpstr>
      <vt:lpstr>Wingdings</vt:lpstr>
      <vt:lpstr>方正兰亭粗黑简体</vt:lpstr>
      <vt:lpstr>等线 Light</vt:lpstr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江杰</dc:creator>
  <cp:lastModifiedBy>admin</cp:lastModifiedBy>
  <cp:revision>700</cp:revision>
  <dcterms:created xsi:type="dcterms:W3CDTF">2016-01-19T08:46:00Z</dcterms:created>
  <dcterms:modified xsi:type="dcterms:W3CDTF">2021-01-26T01:10:28Z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2052-11.1.0.8952</vt:lpwstr>
  </property>
</Properties>
</file>