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472" r:id="rId2"/>
    <p:sldId id="559" r:id="rId3"/>
    <p:sldId id="350" r:id="rId4"/>
    <p:sldId id="1515" r:id="rId5"/>
    <p:sldId id="1516" r:id="rId6"/>
    <p:sldId id="1517" r:id="rId7"/>
    <p:sldId id="1518" r:id="rId8"/>
    <p:sldId id="260" r:id="rId9"/>
    <p:sldId id="1558" r:id="rId10"/>
    <p:sldId id="1559" r:id="rId11"/>
    <p:sldId id="1564" r:id="rId12"/>
    <p:sldId id="1563" r:id="rId13"/>
    <p:sldId id="1560" r:id="rId14"/>
    <p:sldId id="1568" r:id="rId15"/>
    <p:sldId id="1562" r:id="rId16"/>
    <p:sldId id="1578" r:id="rId17"/>
    <p:sldId id="456" r:id="rId18"/>
    <p:sldId id="1487" r:id="rId19"/>
    <p:sldId id="458" r:id="rId20"/>
    <p:sldId id="542" r:id="rId21"/>
    <p:sldId id="1439" r:id="rId22"/>
    <p:sldId id="1569" r:id="rId23"/>
    <p:sldId id="1570" r:id="rId24"/>
    <p:sldId id="1571" r:id="rId25"/>
    <p:sldId id="1572" r:id="rId26"/>
    <p:sldId id="1579" r:id="rId27"/>
    <p:sldId id="1580" r:id="rId28"/>
    <p:sldId id="1581" r:id="rId29"/>
    <p:sldId id="1582" r:id="rId30"/>
    <p:sldId id="1583" r:id="rId31"/>
    <p:sldId id="1584" r:id="rId32"/>
    <p:sldId id="1586" r:id="rId33"/>
  </p:sldIdLst>
  <p:sldSz cx="12192000" cy="6858000"/>
  <p:notesSz cx="6858000" cy="9144000"/>
  <p:embeddedFontLst>
    <p:embeddedFont>
      <p:font typeface="等线" charset="-122"/>
      <p:regular r:id="rId35"/>
      <p:bold r:id="rId36"/>
    </p:embeddedFont>
    <p:embeddedFont>
      <p:font typeface="黑体" pitchFamily="49" charset="-122"/>
      <p:regular r:id="rId37"/>
    </p:embeddedFont>
    <p:embeddedFont>
      <p:font typeface="等线 Light" charset="-122"/>
      <p:regular r:id="rId38"/>
    </p:embeddedFon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仿宋" pitchFamily="49" charset="-122"/>
      <p:regular r:id="rId43"/>
    </p:embeddedFont>
    <p:embeddedFont>
      <p:font typeface="微软雅黑" pitchFamily="34" charset="-122"/>
      <p:regular r:id="rId44"/>
      <p:bold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42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8A2A0"/>
    <a:srgbClr val="019FFC"/>
    <a:srgbClr val="6C92C0"/>
    <a:srgbClr val="B0C4DD"/>
    <a:srgbClr val="A4D6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05" autoAdjust="0"/>
    <p:restoredTop sz="95401" autoAdjust="0"/>
  </p:normalViewPr>
  <p:slideViewPr>
    <p:cSldViewPr snapToGrid="0" showGuides="1">
      <p:cViewPr>
        <p:scale>
          <a:sx n="80" d="100"/>
          <a:sy n="80" d="100"/>
        </p:scale>
        <p:origin x="-324" y="-186"/>
      </p:cViewPr>
      <p:guideLst>
        <p:guide orient="horz" pos="2342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EA2A-4C48-4C61-B30A-DAB1A3E93B21}" type="datetimeFigureOut">
              <a:rPr lang="zh-CN" altLang="en-US" smtClean="0"/>
              <a:pPr/>
              <a:t>2020/12/28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31000-9408-426B-B873-D4C066E48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478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125538"/>
            <a:ext cx="5376672" cy="5002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125538"/>
            <a:ext cx="5376672" cy="5002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2020/12/28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8"/>
          <p:cNvSpPr txBox="1"/>
          <p:nvPr/>
        </p:nvSpPr>
        <p:spPr>
          <a:xfrm>
            <a:off x="1776095" y="2465070"/>
            <a:ext cx="9077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19FFC"/>
                </a:solidFill>
              </a:rPr>
              <a:t>2020</a:t>
            </a:r>
            <a:r>
              <a:rPr lang="zh-CN" altLang="zh-CN" sz="4400" b="1" dirty="0" smtClean="0">
                <a:solidFill>
                  <a:srgbClr val="019FFC"/>
                </a:solidFill>
              </a:rPr>
              <a:t>年</a:t>
            </a:r>
            <a:r>
              <a:rPr lang="en-US" altLang="zh-CN" sz="4400" b="1" dirty="0" smtClean="0">
                <a:solidFill>
                  <a:srgbClr val="019FFC"/>
                </a:solidFill>
              </a:rPr>
              <a:t>11</a:t>
            </a:r>
            <a:r>
              <a:rPr lang="zh-CN" altLang="en-US" sz="4400" b="1" dirty="0" smtClean="0">
                <a:solidFill>
                  <a:srgbClr val="019FFC"/>
                </a:solidFill>
              </a:rPr>
              <a:t>月</a:t>
            </a:r>
            <a:r>
              <a:rPr lang="zh-CN" altLang="en-US" sz="4400" b="1" dirty="0">
                <a:solidFill>
                  <a:srgbClr val="019FFC"/>
                </a:solidFill>
              </a:rPr>
              <a:t>电商</a:t>
            </a:r>
            <a:r>
              <a:rPr lang="en-US" altLang="zh-CN" sz="4400" b="1" dirty="0">
                <a:solidFill>
                  <a:srgbClr val="019FFC"/>
                </a:solidFill>
              </a:rPr>
              <a:t>APP</a:t>
            </a:r>
            <a:r>
              <a:rPr lang="zh-CN" altLang="en-US" sz="4400" b="1" dirty="0">
                <a:solidFill>
                  <a:srgbClr val="019FFC"/>
                </a:solidFill>
              </a:rPr>
              <a:t>月活数据</a:t>
            </a:r>
            <a:r>
              <a:rPr lang="zh-CN" altLang="zh-CN" sz="4400" b="1" dirty="0">
                <a:solidFill>
                  <a:srgbClr val="019FFC"/>
                </a:solidFill>
              </a:rPr>
              <a:t>报告</a:t>
            </a:r>
            <a:endParaRPr lang="zh-CN" altLang="en-US" sz="4400" dirty="0">
              <a:solidFill>
                <a:srgbClr val="019FFC"/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4485240" y="4516958"/>
            <a:ext cx="5415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报告编制：网经社电子商务研究中心</a:t>
            </a:r>
            <a:endParaRPr lang="en-US" altLang="zh-CN" sz="2400" b="1" dirty="0">
              <a:solidFill>
                <a:srgbClr val="019FF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</a:rPr>
              <a:t>发布日期：</a:t>
            </a:r>
            <a:r>
              <a:rPr lang="en-US" altLang="zh-CN" sz="2400" b="1" dirty="0">
                <a:solidFill>
                  <a:srgbClr val="019FFC"/>
                </a:solidFill>
              </a:rPr>
              <a:t>2020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年</a:t>
            </a:r>
            <a:r>
              <a:rPr lang="en-US" altLang="zh-CN" sz="2400" b="1" dirty="0" smtClean="0">
                <a:solidFill>
                  <a:srgbClr val="019FFC"/>
                </a:solidFill>
              </a:rPr>
              <a:t>12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月</a:t>
            </a:r>
            <a:r>
              <a:rPr lang="en-US" altLang="zh-CN" sz="2400" b="1" dirty="0" smtClean="0">
                <a:solidFill>
                  <a:srgbClr val="019FFC"/>
                </a:solidFill>
              </a:rPr>
              <a:t>28</a:t>
            </a:r>
            <a:r>
              <a:rPr lang="zh-CN" altLang="en-US" sz="2400" b="1" dirty="0" smtClean="0">
                <a:solidFill>
                  <a:srgbClr val="019FFC"/>
                </a:solidFill>
              </a:rPr>
              <a:t>日</a:t>
            </a:r>
            <a:endParaRPr lang="en-US" altLang="zh-CN" sz="2400" b="1" dirty="0">
              <a:solidFill>
                <a:srgbClr val="019FFC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7083" y="4224056"/>
            <a:ext cx="1738103" cy="17861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55415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61522" y="3422965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75563" y="3514494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1913" y="4529455"/>
            <a:ext cx="26238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、本报告相关知识产权归发布方所有，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任何企业、机构、媒体等单位及个人引用本报告数据、内容，均请注明：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“根据网经社电子商务研究中心发布的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《2020</a:t>
            </a:r>
            <a:r>
              <a:rPr lang="zh-CN" altLang="en-US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电商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月活数据报告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》”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，不得篡改报告内容。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80929" y="4540250"/>
            <a:ext cx="21450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、风险提示：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本报告仅为参考研究资料，不构成投资、决策等任何建议，由此带来的风险请慎重考虑，网经社不承担因使用本报告信息而产生的任何责任。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214953" y="4575276"/>
            <a:ext cx="201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、报告月活人数单位均为：万。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664608" y="4588611"/>
            <a:ext cx="28854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600" kern="0" dirty="0">
                <a:latin typeface="黑体" panose="02010609060101010101" pitchFamily="49" charset="-122"/>
                <a:ea typeface="黑体" panose="02010609060101010101" pitchFamily="49" charset="-122"/>
              </a:rPr>
              <a:t>、数据来源：“艾媒北极星”</a:t>
            </a:r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4281438" y="344170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384308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989478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775579" y="344170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49626" y="353322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16801" y="41487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190697" y="3416616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293567" y="3508145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906003" y="4148747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1244537" y="25826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99468" y="1268730"/>
            <a:ext cx="7358168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、发布渠道：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）网经社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WWW.100EC.CN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电商门户网站及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》EDM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订阅用户（覆盖数百万电商行业用户）；（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61510" y="3096260"/>
            <a:ext cx="7096125" cy="36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、联系我们：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FA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@netsun.com。我们专注报道、研究、服务于“泛电商”，重点关注：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零售电商、大宗电商、跨境电商、三农电商、服务电商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共享经济、电商物流、电商金融等细分领域，十年如一日专注推动制造业、零售业、服务业、农业、物流业、进出口、金融业的互联网化，推动新制造、新零售、新贸易、新服务、新金融、新物流、新农业、新消费等新型经济生态圈的建立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欢迎各电商及相关机构，开展个性化定制，包括不限于：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平台年度用户画像与大数据报告、公司案例研究专题研究报告、公司与竞对研究分析投资价值、平台合规性审查报告，以及公司所在细分行业关于平台模式、物流网络、金融科技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等细分维度平台大数据报告或行业报告。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355643" y="24935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604729" y="3300809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报告声明</a:t>
            </a:r>
          </a:p>
        </p:txBody>
      </p:sp>
      <p:sp>
        <p:nvSpPr>
          <p:cNvPr id="9" name="椭圆 8"/>
          <p:cNvSpPr/>
          <p:nvPr/>
        </p:nvSpPr>
        <p:spPr>
          <a:xfrm>
            <a:off x="7269998" y="27810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188008" y="36957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7248" y="905144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71356" y="208501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40535" y="2189874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112578" y="271204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0726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【电商行业类】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【零售电商类】</a:t>
            </a:r>
            <a:endParaRPr lang="zh-CN" altLang="en-US" b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256829" y="1720881"/>
          <a:ext cx="5506991" cy="2911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2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22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25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35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15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年全球电子商务数据报告》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年度中国电子商务市场监测数据报告》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年度中国电商人才状况调查数据报告》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年度中国电商上市公司数据报告》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年新上市</a:t>
                      </a:r>
                      <a:r>
                        <a:rPr lang="en-US" sz="1200" kern="100">
                          <a:effectLst/>
                        </a:rPr>
                        <a:t>17</a:t>
                      </a:r>
                      <a:r>
                        <a:rPr lang="zh-CN" sz="1200" kern="100">
                          <a:effectLst/>
                        </a:rPr>
                        <a:t>家电商公司数据报告》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年度中国新三板挂牌电商公司数据报告》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年度中国泛电商“独角兽”数据报告》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年度中国泛电商“千里马”数据报告》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2020</a:t>
                      </a:r>
                      <a:r>
                        <a:rPr lang="zh-CN" sz="1200" kern="100">
                          <a:effectLst/>
                        </a:rPr>
                        <a:t>年</a:t>
                      </a:r>
                      <a:r>
                        <a:rPr lang="en-US" sz="1200" kern="100">
                          <a:effectLst/>
                        </a:rPr>
                        <a:t>AppStore</a:t>
                      </a:r>
                      <a:r>
                        <a:rPr lang="zh-CN" sz="1200" kern="100">
                          <a:effectLst/>
                        </a:rPr>
                        <a:t>中国互联网下载量数据报告》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2020</a:t>
                      </a:r>
                      <a:r>
                        <a:rPr lang="zh-CN" sz="1200" kern="100">
                          <a:effectLst/>
                        </a:rPr>
                        <a:t>中国互联网</a:t>
                      </a: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CN" sz="1200" kern="100">
                          <a:effectLst/>
                        </a:rPr>
                        <a:t>电商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r>
                        <a:rPr lang="zh-CN" sz="1200" kern="100">
                          <a:effectLst/>
                        </a:rPr>
                        <a:t>行业战“疫”成果报告》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中国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互联网</a:t>
                      </a:r>
                      <a:r>
                        <a:rPr 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sz="1200" kern="100" dirty="0">
                          <a:effectLst/>
                        </a:rPr>
                        <a:t>)</a:t>
                      </a:r>
                      <a:r>
                        <a:rPr lang="zh-CN" sz="1200" kern="100" dirty="0">
                          <a:effectLst/>
                        </a:rPr>
                        <a:t>行业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战“疫”政策</a:t>
                      </a:r>
                      <a:r>
                        <a:rPr lang="zh-CN" sz="1200" kern="100" dirty="0">
                          <a:effectLst/>
                        </a:rPr>
                        <a:t>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临时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7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《2020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中国互联网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电商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行业战“疫”分析报告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临时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6557520" y="1666534"/>
          <a:ext cx="5506991" cy="4933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07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34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37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40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49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6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报告名称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年度中国零售电商市场监测数据报告》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年度中国社交电商发展报告》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年度中国农村电商市场数据报告》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年度中国医药电商市场数据报告》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年度中国导购电商市场数据报告》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年度中国社区团购市场数据报告》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年度中国家电电商市场数据报告》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年度中国美妆电商市场数据报告》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年度中国奢侈品电商市场数据报告》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年度中国食品电商市场数据报告》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年度中国家居建材电商市场数据报告》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88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《2019</a:t>
                      </a:r>
                      <a:r>
                        <a:rPr lang="zh-CN" alt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年度中国服装电商市场数据报告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84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2020</a:t>
                      </a:r>
                      <a:r>
                        <a:rPr lang="zh-CN" sz="1200" kern="100" dirty="0">
                          <a:effectLst/>
                        </a:rPr>
                        <a:t>年“</a:t>
                      </a:r>
                      <a:r>
                        <a:rPr lang="en-US" sz="1200" kern="100" dirty="0">
                          <a:effectLst/>
                        </a:rPr>
                        <a:t>618</a:t>
                      </a:r>
                      <a:r>
                        <a:rPr lang="zh-CN" sz="1200" kern="100" dirty="0">
                          <a:effectLst/>
                        </a:rPr>
                        <a:t>”电商消费评级数据报告》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445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年“双</a:t>
                      </a:r>
                      <a:r>
                        <a:rPr lang="en-US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zh-CN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”电商消费评级数据报告》</a:t>
                      </a:r>
                      <a:endParaRPr lang="zh-CN" altLang="en-US" sz="12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127489" y="461526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【电商物流类】</a:t>
            </a:r>
          </a:p>
        </p:txBody>
      </p:sp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256829" y="4984595"/>
          <a:ext cx="5491137" cy="1711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07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19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22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25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35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78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半年度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年度中国即时物流市场数据报告》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年度中国同城货运市场数据报告》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年度中国同城配送市场数据报告》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年度中国智慧物流市场数据报告》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3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年度中国冷链物流市场数据报告》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127489" y="129720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跨境电商类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85133" y="129720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生活服务</a:t>
            </a:r>
            <a:r>
              <a:rPr lang="zh-CN" altLang="zh-CN" b="1" kern="100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电商类】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52944" y="1938392"/>
          <a:ext cx="5718216" cy="1912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35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34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33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13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78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报告名称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年度中国跨境电商市场监测数据报告》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年度中国出口跨境电商市场数据报告》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年度中国进口跨境电商市场数据报告》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年度中国跨境电商服务商市场数据报告》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年度中国跨境支付市场数据报告》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90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年度中国跨境物流市场数据报告》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346297" y="1983754"/>
          <a:ext cx="5718216" cy="4260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39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35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34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33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139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8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年度中国生活服务电商市场监测数据报告》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年度中国在线旅游（</a:t>
                      </a:r>
                      <a:r>
                        <a:rPr lang="en-US" sz="1200" kern="100">
                          <a:effectLst/>
                        </a:rPr>
                        <a:t>OTA</a:t>
                      </a:r>
                      <a:r>
                        <a:rPr lang="zh-CN" sz="1200" kern="100">
                          <a:effectLst/>
                        </a:rPr>
                        <a:t>）市场数据报告》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共享经济市场数据报告》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共享单车市场数据报告》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共享住宿市场数据报告》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网约车市场数据报告》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共享办公市场数据报告》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共享充电宝市场数据报告》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共享汽车市场数据报告》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在线外卖市场数据报告》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互联网家装市场数据报告》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40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zh-CN" altLang="en-US" sz="1200" kern="100" dirty="0">
                          <a:effectLst/>
                        </a:rPr>
                        <a:t>中国</a:t>
                      </a:r>
                      <a:r>
                        <a:rPr lang="zh-CN" sz="1200" kern="100" dirty="0">
                          <a:effectLst/>
                        </a:rPr>
                        <a:t>互联网医疗市场数据报告》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43707" y="4122354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产业电商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pitchFamily="49" charset="-122"/>
              </a:rPr>
              <a:t>】</a:t>
            </a:r>
            <a:endParaRPr lang="zh-CN" altLang="zh-CN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2946" y="4683411"/>
          <a:ext cx="5592758" cy="1912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48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15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17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118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27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年度中国产业电商市场数据报告》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年度中国大宗电商市场数据报告》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年度中国企业采购电商市场数据报告》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年度中国工业品电商市场数据报告》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年度中国快消品</a:t>
                      </a:r>
                      <a:r>
                        <a:rPr lang="en-US" sz="1200" kern="100">
                          <a:effectLst/>
                        </a:rPr>
                        <a:t>B2B</a:t>
                      </a:r>
                      <a:r>
                        <a:rPr lang="zh-CN" sz="1200" kern="100">
                          <a:effectLst/>
                        </a:rPr>
                        <a:t>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年度中国钢铁电商市场数据报告》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2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年度中国塑化电商市场数据报告》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Group 17"/>
          <p:cNvGrpSpPr/>
          <p:nvPr/>
        </p:nvGrpSpPr>
        <p:grpSpPr bwMode="auto">
          <a:xfrm>
            <a:off x="1595437" y="262485"/>
            <a:ext cx="9001125" cy="649076"/>
            <a:chOff x="0" y="0"/>
            <a:chExt cx="10429" cy="1235"/>
          </a:xfrm>
          <a:solidFill>
            <a:schemeClr val="accent1">
              <a:lumMod val="50000"/>
            </a:schemeClr>
          </a:solidFill>
        </p:grpSpPr>
        <p:sp>
          <p:nvSpPr>
            <p:cNvPr id="52" name="任意多边形 23"/>
            <p:cNvSpPr/>
            <p:nvPr/>
          </p:nvSpPr>
          <p:spPr bwMode="auto">
            <a:xfrm rot="10800000">
              <a:off x="0" y="219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23"/>
            <p:cNvSpPr/>
            <p:nvPr/>
          </p:nvSpPr>
          <p:spPr bwMode="auto">
            <a:xfrm>
              <a:off x="8501" y="201"/>
              <a:ext cx="1928" cy="1017"/>
            </a:xfrm>
            <a:custGeom>
              <a:avLst/>
              <a:gdLst>
                <a:gd name="T0" fmla="*/ 0 w 21600"/>
                <a:gd name="T1" fmla="*/ 0 h 21600"/>
                <a:gd name="T2" fmla="*/ 1928 w 21600"/>
                <a:gd name="T3" fmla="*/ 0 h 21600"/>
                <a:gd name="T4" fmla="*/ 1208 w 21600"/>
                <a:gd name="T5" fmla="*/ 509 h 21600"/>
                <a:gd name="T6" fmla="*/ 1839 w 21600"/>
                <a:gd name="T7" fmla="*/ 954 h 21600"/>
                <a:gd name="T8" fmla="*/ 1928 w 21600"/>
                <a:gd name="T9" fmla="*/ 1017 h 21600"/>
                <a:gd name="T10" fmla="*/ 0 w 21600"/>
                <a:gd name="T11" fmla="*/ 1017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13539" y="10809"/>
                  </a:lnTo>
                  <a:lnTo>
                    <a:pt x="20599" y="2026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1584" y="0"/>
              <a:ext cx="7258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5" name="任意多边形 28"/>
            <p:cNvSpPr/>
            <p:nvPr/>
          </p:nvSpPr>
          <p:spPr bwMode="auto">
            <a:xfrm>
              <a:off x="8500" y="1013"/>
              <a:ext cx="345" cy="203"/>
            </a:xfrm>
            <a:custGeom>
              <a:avLst/>
              <a:gdLst>
                <a:gd name="T0" fmla="*/ 345 w 21600"/>
                <a:gd name="T1" fmla="*/ 0 h 21600"/>
                <a:gd name="T2" fmla="*/ 0 w 21600"/>
                <a:gd name="T3" fmla="*/ 203 h 21600"/>
                <a:gd name="T4" fmla="*/ 0 w 21600"/>
                <a:gd name="T5" fmla="*/ 8 h 21600"/>
                <a:gd name="T6" fmla="*/ 34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lnTo>
                    <a:pt x="0" y="851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32"/>
            <p:cNvSpPr/>
            <p:nvPr/>
          </p:nvSpPr>
          <p:spPr bwMode="auto">
            <a:xfrm>
              <a:off x="1579" y="1028"/>
              <a:ext cx="345" cy="207"/>
            </a:xfrm>
            <a:custGeom>
              <a:avLst/>
              <a:gdLst>
                <a:gd name="T0" fmla="*/ 0 w 21600"/>
                <a:gd name="T1" fmla="*/ 0 h 21600"/>
                <a:gd name="T2" fmla="*/ 345 w 21600"/>
                <a:gd name="T3" fmla="*/ 0 h 21600"/>
                <a:gd name="T4" fmla="*/ 345 w 21600"/>
                <a:gd name="T5" fmla="*/ 20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3323250" y="342442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2019-2020</a:t>
            </a:r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年度网经社电子商务研究中心报告发布计划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55212" y="150531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投融资</a:t>
            </a:r>
            <a:r>
              <a:rPr lang="zh-CN" altLang="zh-CN" b="1" dirty="0">
                <a:latin typeface="Calibri" panose="020F0502020204030204" pitchFamily="34" charset="0"/>
                <a:ea typeface="宋体" panose="02010600030101010101" pitchFamily="2" charset="-122"/>
                <a:cs typeface="仿宋" panose="02010609060101010101" pitchFamily="49" charset="-122"/>
              </a:rPr>
              <a:t>类】</a:t>
            </a:r>
            <a:endParaRPr lang="zh-CN" altLang="zh-CN" sz="1200" dirty="0"/>
          </a:p>
        </p:txBody>
      </p:sp>
      <p:sp>
        <p:nvSpPr>
          <p:cNvPr id="24" name="矩形 23"/>
          <p:cNvSpPr/>
          <p:nvPr/>
        </p:nvSpPr>
        <p:spPr>
          <a:xfrm>
            <a:off x="5950377" y="94913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pitchFamily="34" charset="0"/>
                <a:ea typeface="宋体" panose="02010600030101010101" pitchFamily="2" charset="-122"/>
              </a:rPr>
              <a:t>电商权益类</a:t>
            </a:r>
            <a:r>
              <a:rPr lang="en-US" altLang="zh-CN" b="1" dirty="0">
                <a:latin typeface="Calibri" panose="020F0502020204030204" pitchFamily="3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9016506"/>
              </p:ext>
            </p:extLst>
          </p:nvPr>
        </p:nvGraphicFramePr>
        <p:xfrm>
          <a:off x="313759" y="2092051"/>
          <a:ext cx="5183792" cy="4388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35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62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44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59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83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年度中国电子商务投融资市场数据报告》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年度中国汽车电商行业融资数据报告》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年度中国在线旅游行业融资数据报告》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0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2010-2019</a:t>
                      </a:r>
                      <a:r>
                        <a:rPr lang="zh-CN" sz="1200" kern="100" dirty="0">
                          <a:effectLst/>
                        </a:rPr>
                        <a:t>年度</a:t>
                      </a:r>
                      <a:r>
                        <a:rPr lang="en-US" sz="1200" kern="100" dirty="0">
                          <a:effectLst/>
                        </a:rPr>
                        <a:t>BATJ</a:t>
                      </a:r>
                      <a:r>
                        <a:rPr lang="zh-CN" sz="1200" kern="100" dirty="0">
                          <a:effectLst/>
                        </a:rPr>
                        <a:t>电商领域投资数据报告》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731727" y="1390880"/>
          <a:ext cx="6306020" cy="5366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01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35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82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71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68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4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年度中国电子商务用户体验与投诉监测报告》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年度十大电商行业消费投诉数据与典型案例报告》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年度中国社交电商合规报告》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年度中国电子商务法律报告》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年度中国电商平台消费评级数据报告》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3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年度中国电商消费主题调查报告》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年度中国跨境电商消费投诉数据与典型案例报告》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7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年度中国二手车电商消费投诉数据与典型案例报告》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年度中国二手电商消费投诉数据与典型案例报告》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年度中国生鲜电商消费投诉数据与典型案例报告》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年度中国社交电商消费投诉数据与典型案例报告》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年度中国在线旅游消费投诉数据与典型案例报告》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年度中国在线外卖消费投诉数据与典型案例报告》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年度中国在线教育消费投诉数据与典型案例报告》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年度中国电商物流消费投诉数据与典型案例报告》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年度中国海淘转运消费投诉数据与典型案例报告》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年度中国品牌商城消费投诉数据与典型案例报告》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年度中国潮鞋电商消费投诉数据与典型案例报告》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年度中国母婴电商消费投诉数据与典型案例报告》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年度中国运动健康消费投诉数据与典型案例报告》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年度中国交通出行消费投诉数据与典型案例报告》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2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</a:t>
                      </a:r>
                      <a:r>
                        <a:rPr lang="en-US" sz="1200" kern="100" dirty="0">
                          <a:effectLst/>
                        </a:rPr>
                        <a:t>2019</a:t>
                      </a:r>
                      <a:r>
                        <a:rPr lang="zh-CN" sz="1200" kern="100" dirty="0">
                          <a:effectLst/>
                        </a:rPr>
                        <a:t>年度中国导购类电商消费投诉数据与典型案例报告》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年度中国分期电商消费投诉数据与典型案例报告》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104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《</a:t>
                      </a:r>
                      <a:r>
                        <a:rPr lang="en-US" sz="1200" kern="100">
                          <a:effectLst/>
                        </a:rPr>
                        <a:t>2019</a:t>
                      </a:r>
                      <a:r>
                        <a:rPr lang="zh-CN" sz="1200" kern="100">
                          <a:effectLst/>
                        </a:rPr>
                        <a:t>年度中国在线票务消费投诉数据与典型案例报告》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789691" y="5950968"/>
            <a:ext cx="404813" cy="331788"/>
            <a:chOff x="5075237" y="5114003"/>
            <a:chExt cx="404813" cy="331788"/>
          </a:xfrm>
          <a:solidFill>
            <a:schemeClr val="bg1"/>
          </a:solidFill>
        </p:grpSpPr>
        <p:sp>
          <p:nvSpPr>
            <p:cNvPr id="33" name="Freeform 345"/>
            <p:cNvSpPr>
              <a:spLocks noEditPoints="1"/>
            </p:cNvSpPr>
            <p:nvPr/>
          </p:nvSpPr>
          <p:spPr bwMode="auto">
            <a:xfrm>
              <a:off x="5075237" y="5121941"/>
              <a:ext cx="190500" cy="104775"/>
            </a:xfrm>
            <a:custGeom>
              <a:avLst/>
              <a:gdLst>
                <a:gd name="T0" fmla="*/ 14 w 51"/>
                <a:gd name="T1" fmla="*/ 28 h 28"/>
                <a:gd name="T2" fmla="*/ 13 w 51"/>
                <a:gd name="T3" fmla="*/ 28 h 28"/>
                <a:gd name="T4" fmla="*/ 1 w 51"/>
                <a:gd name="T5" fmla="*/ 17 h 28"/>
                <a:gd name="T6" fmla="*/ 0 w 51"/>
                <a:gd name="T7" fmla="*/ 15 h 28"/>
                <a:gd name="T8" fmla="*/ 2 w 51"/>
                <a:gd name="T9" fmla="*/ 14 h 28"/>
                <a:gd name="T10" fmla="*/ 36 w 51"/>
                <a:gd name="T11" fmla="*/ 0 h 28"/>
                <a:gd name="T12" fmla="*/ 38 w 51"/>
                <a:gd name="T13" fmla="*/ 0 h 28"/>
                <a:gd name="T14" fmla="*/ 51 w 51"/>
                <a:gd name="T15" fmla="*/ 11 h 28"/>
                <a:gd name="T16" fmla="*/ 51 w 51"/>
                <a:gd name="T17" fmla="*/ 13 h 28"/>
                <a:gd name="T18" fmla="*/ 50 w 51"/>
                <a:gd name="T19" fmla="*/ 14 h 28"/>
                <a:gd name="T20" fmla="*/ 15 w 51"/>
                <a:gd name="T21" fmla="*/ 28 h 28"/>
                <a:gd name="T22" fmla="*/ 14 w 51"/>
                <a:gd name="T23" fmla="*/ 28 h 28"/>
                <a:gd name="T24" fmla="*/ 6 w 51"/>
                <a:gd name="T25" fmla="*/ 16 h 28"/>
                <a:gd name="T26" fmla="*/ 15 w 51"/>
                <a:gd name="T27" fmla="*/ 24 h 28"/>
                <a:gd name="T28" fmla="*/ 45 w 51"/>
                <a:gd name="T29" fmla="*/ 12 h 28"/>
                <a:gd name="T30" fmla="*/ 37 w 51"/>
                <a:gd name="T31" fmla="*/ 4 h 28"/>
                <a:gd name="T32" fmla="*/ 6 w 51"/>
                <a:gd name="T3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8">
                  <a:moveTo>
                    <a:pt x="14" y="28"/>
                  </a:moveTo>
                  <a:cubicBezTo>
                    <a:pt x="14" y="28"/>
                    <a:pt x="14" y="28"/>
                    <a:pt x="13" y="2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0"/>
                    <a:pt x="38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2"/>
                    <a:pt x="51" y="13"/>
                  </a:cubicBezTo>
                  <a:cubicBezTo>
                    <a:pt x="51" y="13"/>
                    <a:pt x="51" y="14"/>
                    <a:pt x="50" y="14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4" y="28"/>
                  </a:cubicBezTo>
                  <a:close/>
                  <a:moveTo>
                    <a:pt x="6" y="16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6" y="16"/>
                    <a:pt x="6" y="16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6"/>
            <p:cNvSpPr/>
            <p:nvPr/>
          </p:nvSpPr>
          <p:spPr bwMode="auto">
            <a:xfrm>
              <a:off x="5251450" y="5283866"/>
              <a:ext cx="168275" cy="161925"/>
            </a:xfrm>
            <a:custGeom>
              <a:avLst/>
              <a:gdLst>
                <a:gd name="T0" fmla="*/ 2 w 45"/>
                <a:gd name="T1" fmla="*/ 43 h 43"/>
                <a:gd name="T2" fmla="*/ 0 w 45"/>
                <a:gd name="T3" fmla="*/ 42 h 43"/>
                <a:gd name="T4" fmla="*/ 0 w 45"/>
                <a:gd name="T5" fmla="*/ 41 h 43"/>
                <a:gd name="T6" fmla="*/ 0 w 45"/>
                <a:gd name="T7" fmla="*/ 2 h 43"/>
                <a:gd name="T8" fmla="*/ 2 w 45"/>
                <a:gd name="T9" fmla="*/ 0 h 43"/>
                <a:gd name="T10" fmla="*/ 4 w 45"/>
                <a:gd name="T11" fmla="*/ 2 h 43"/>
                <a:gd name="T12" fmla="*/ 4 w 45"/>
                <a:gd name="T13" fmla="*/ 38 h 43"/>
                <a:gd name="T14" fmla="*/ 41 w 45"/>
                <a:gd name="T15" fmla="*/ 26 h 43"/>
                <a:gd name="T16" fmla="*/ 41 w 45"/>
                <a:gd name="T17" fmla="*/ 7 h 43"/>
                <a:gd name="T18" fmla="*/ 43 w 45"/>
                <a:gd name="T19" fmla="*/ 5 h 43"/>
                <a:gd name="T20" fmla="*/ 45 w 45"/>
                <a:gd name="T21" fmla="*/ 7 h 43"/>
                <a:gd name="T22" fmla="*/ 45 w 45"/>
                <a:gd name="T23" fmla="*/ 27 h 43"/>
                <a:gd name="T24" fmla="*/ 44 w 45"/>
                <a:gd name="T25" fmla="*/ 29 h 43"/>
                <a:gd name="T26" fmla="*/ 2 w 45"/>
                <a:gd name="T27" fmla="*/ 43 h 43"/>
                <a:gd name="T28" fmla="*/ 2 w 45"/>
                <a:gd name="T2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43">
                  <a:moveTo>
                    <a:pt x="2" y="43"/>
                  </a:moveTo>
                  <a:cubicBezTo>
                    <a:pt x="1" y="43"/>
                    <a:pt x="1" y="43"/>
                    <a:pt x="0" y="42"/>
                  </a:cubicBezTo>
                  <a:cubicBezTo>
                    <a:pt x="0" y="42"/>
                    <a:pt x="0" y="41"/>
                    <a:pt x="0" y="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6"/>
                    <a:pt x="42" y="5"/>
                    <a:pt x="43" y="5"/>
                  </a:cubicBezTo>
                  <a:cubicBezTo>
                    <a:pt x="44" y="5"/>
                    <a:pt x="45" y="6"/>
                    <a:pt x="45" y="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9"/>
                    <a:pt x="44" y="29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7"/>
            <p:cNvSpPr>
              <a:spLocks noEditPoints="1"/>
            </p:cNvSpPr>
            <p:nvPr/>
          </p:nvSpPr>
          <p:spPr bwMode="auto">
            <a:xfrm>
              <a:off x="5287962" y="5223541"/>
              <a:ext cx="192088" cy="109538"/>
            </a:xfrm>
            <a:custGeom>
              <a:avLst/>
              <a:gdLst>
                <a:gd name="T0" fmla="*/ 14 w 51"/>
                <a:gd name="T1" fmla="*/ 29 h 29"/>
                <a:gd name="T2" fmla="*/ 13 w 51"/>
                <a:gd name="T3" fmla="*/ 28 h 29"/>
                <a:gd name="T4" fmla="*/ 1 w 51"/>
                <a:gd name="T5" fmla="*/ 18 h 29"/>
                <a:gd name="T6" fmla="*/ 0 w 51"/>
                <a:gd name="T7" fmla="*/ 16 h 29"/>
                <a:gd name="T8" fmla="*/ 1 w 51"/>
                <a:gd name="T9" fmla="*/ 14 h 29"/>
                <a:gd name="T10" fmla="*/ 36 w 51"/>
                <a:gd name="T11" fmla="*/ 1 h 29"/>
                <a:gd name="T12" fmla="*/ 38 w 51"/>
                <a:gd name="T13" fmla="*/ 1 h 29"/>
                <a:gd name="T14" fmla="*/ 50 w 51"/>
                <a:gd name="T15" fmla="*/ 11 h 29"/>
                <a:gd name="T16" fmla="*/ 51 w 51"/>
                <a:gd name="T17" fmla="*/ 13 h 29"/>
                <a:gd name="T18" fmla="*/ 50 w 51"/>
                <a:gd name="T19" fmla="*/ 15 h 29"/>
                <a:gd name="T20" fmla="*/ 15 w 51"/>
                <a:gd name="T21" fmla="*/ 29 h 29"/>
                <a:gd name="T22" fmla="*/ 14 w 51"/>
                <a:gd name="T23" fmla="*/ 29 h 29"/>
                <a:gd name="T24" fmla="*/ 6 w 51"/>
                <a:gd name="T25" fmla="*/ 17 h 29"/>
                <a:gd name="T26" fmla="*/ 15 w 51"/>
                <a:gd name="T27" fmla="*/ 25 h 29"/>
                <a:gd name="T28" fmla="*/ 45 w 51"/>
                <a:gd name="T29" fmla="*/ 12 h 29"/>
                <a:gd name="T30" fmla="*/ 36 w 51"/>
                <a:gd name="T31" fmla="*/ 5 h 29"/>
                <a:gd name="T32" fmla="*/ 6 w 51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14" y="29"/>
                  </a:moveTo>
                  <a:cubicBezTo>
                    <a:pt x="14" y="29"/>
                    <a:pt x="13" y="29"/>
                    <a:pt x="13" y="2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1" y="12"/>
                    <a:pt x="51" y="13"/>
                    <a:pt x="51" y="13"/>
                  </a:cubicBezTo>
                  <a:cubicBezTo>
                    <a:pt x="51" y="14"/>
                    <a:pt x="50" y="15"/>
                    <a:pt x="50" y="1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lose/>
                  <a:moveTo>
                    <a:pt x="6" y="17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8"/>
            <p:cNvSpPr>
              <a:spLocks noEditPoints="1"/>
            </p:cNvSpPr>
            <p:nvPr/>
          </p:nvSpPr>
          <p:spPr bwMode="auto">
            <a:xfrm>
              <a:off x="5273675" y="5114003"/>
              <a:ext cx="192088" cy="109538"/>
            </a:xfrm>
            <a:custGeom>
              <a:avLst/>
              <a:gdLst>
                <a:gd name="T0" fmla="*/ 37 w 51"/>
                <a:gd name="T1" fmla="*/ 29 h 29"/>
                <a:gd name="T2" fmla="*/ 37 w 51"/>
                <a:gd name="T3" fmla="*/ 29 h 29"/>
                <a:gd name="T4" fmla="*/ 2 w 51"/>
                <a:gd name="T5" fmla="*/ 15 h 29"/>
                <a:gd name="T6" fmla="*/ 0 w 51"/>
                <a:gd name="T7" fmla="*/ 14 h 29"/>
                <a:gd name="T8" fmla="*/ 1 w 51"/>
                <a:gd name="T9" fmla="*/ 12 h 29"/>
                <a:gd name="T10" fmla="*/ 13 w 51"/>
                <a:gd name="T11" fmla="*/ 0 h 29"/>
                <a:gd name="T12" fmla="*/ 15 w 51"/>
                <a:gd name="T13" fmla="*/ 0 h 29"/>
                <a:gd name="T14" fmla="*/ 50 w 51"/>
                <a:gd name="T15" fmla="*/ 14 h 29"/>
                <a:gd name="T16" fmla="*/ 51 w 51"/>
                <a:gd name="T17" fmla="*/ 15 h 29"/>
                <a:gd name="T18" fmla="*/ 51 w 51"/>
                <a:gd name="T19" fmla="*/ 17 h 29"/>
                <a:gd name="T20" fmla="*/ 39 w 51"/>
                <a:gd name="T21" fmla="*/ 29 h 29"/>
                <a:gd name="T22" fmla="*/ 37 w 51"/>
                <a:gd name="T23" fmla="*/ 29 h 29"/>
                <a:gd name="T24" fmla="*/ 6 w 51"/>
                <a:gd name="T25" fmla="*/ 13 h 29"/>
                <a:gd name="T26" fmla="*/ 37 w 51"/>
                <a:gd name="T27" fmla="*/ 25 h 29"/>
                <a:gd name="T28" fmla="*/ 46 w 51"/>
                <a:gd name="T29" fmla="*/ 17 h 29"/>
                <a:gd name="T30" fmla="*/ 15 w 51"/>
                <a:gd name="T31" fmla="*/ 4 h 29"/>
                <a:gd name="T32" fmla="*/ 6 w 51"/>
                <a:gd name="T33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0" y="14"/>
                  </a:cubicBezTo>
                  <a:cubicBezTo>
                    <a:pt x="0" y="13"/>
                    <a:pt x="1" y="13"/>
                    <a:pt x="1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4"/>
                    <a:pt x="51" y="15"/>
                    <a:pt x="51" y="15"/>
                  </a:cubicBezTo>
                  <a:cubicBezTo>
                    <a:pt x="51" y="16"/>
                    <a:pt x="51" y="17"/>
                    <a:pt x="51" y="17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7" y="29"/>
                  </a:cubicBezTo>
                  <a:close/>
                  <a:moveTo>
                    <a:pt x="6" y="13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9"/>
            <p:cNvSpPr/>
            <p:nvPr/>
          </p:nvSpPr>
          <p:spPr bwMode="auto">
            <a:xfrm>
              <a:off x="5127625" y="5306091"/>
              <a:ext cx="134938" cy="139700"/>
            </a:xfrm>
            <a:custGeom>
              <a:avLst/>
              <a:gdLst>
                <a:gd name="T0" fmla="*/ 34 w 36"/>
                <a:gd name="T1" fmla="*/ 37 h 37"/>
                <a:gd name="T2" fmla="*/ 33 w 36"/>
                <a:gd name="T3" fmla="*/ 37 h 37"/>
                <a:gd name="T4" fmla="*/ 1 w 36"/>
                <a:gd name="T5" fmla="*/ 23 h 37"/>
                <a:gd name="T6" fmla="*/ 0 w 36"/>
                <a:gd name="T7" fmla="*/ 21 h 37"/>
                <a:gd name="T8" fmla="*/ 0 w 36"/>
                <a:gd name="T9" fmla="*/ 2 h 37"/>
                <a:gd name="T10" fmla="*/ 2 w 36"/>
                <a:gd name="T11" fmla="*/ 0 h 37"/>
                <a:gd name="T12" fmla="*/ 4 w 36"/>
                <a:gd name="T13" fmla="*/ 2 h 37"/>
                <a:gd name="T14" fmla="*/ 4 w 36"/>
                <a:gd name="T15" fmla="*/ 20 h 37"/>
                <a:gd name="T16" fmla="*/ 35 w 36"/>
                <a:gd name="T17" fmla="*/ 33 h 37"/>
                <a:gd name="T18" fmla="*/ 36 w 36"/>
                <a:gd name="T19" fmla="*/ 35 h 37"/>
                <a:gd name="T20" fmla="*/ 34 w 36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7">
                  <a:moveTo>
                    <a:pt x="34" y="37"/>
                  </a:moveTo>
                  <a:cubicBezTo>
                    <a:pt x="34" y="37"/>
                    <a:pt x="33" y="37"/>
                    <a:pt x="33" y="3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6" y="33"/>
                    <a:pt x="36" y="34"/>
                    <a:pt x="36" y="35"/>
                  </a:cubicBezTo>
                  <a:cubicBezTo>
                    <a:pt x="35" y="36"/>
                    <a:pt x="35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50"/>
            <p:cNvSpPr>
              <a:spLocks noEditPoints="1"/>
            </p:cNvSpPr>
            <p:nvPr/>
          </p:nvSpPr>
          <p:spPr bwMode="auto">
            <a:xfrm>
              <a:off x="5075237" y="5226716"/>
              <a:ext cx="190500" cy="112713"/>
            </a:xfrm>
            <a:custGeom>
              <a:avLst/>
              <a:gdLst>
                <a:gd name="T0" fmla="*/ 37 w 51"/>
                <a:gd name="T1" fmla="*/ 30 h 30"/>
                <a:gd name="T2" fmla="*/ 36 w 51"/>
                <a:gd name="T3" fmla="*/ 30 h 30"/>
                <a:gd name="T4" fmla="*/ 1 w 51"/>
                <a:gd name="T5" fmla="*/ 16 h 30"/>
                <a:gd name="T6" fmla="*/ 0 w 51"/>
                <a:gd name="T7" fmla="*/ 15 h 30"/>
                <a:gd name="T8" fmla="*/ 0 w 51"/>
                <a:gd name="T9" fmla="*/ 13 h 30"/>
                <a:gd name="T10" fmla="*/ 12 w 51"/>
                <a:gd name="T11" fmla="*/ 1 h 30"/>
                <a:gd name="T12" fmla="*/ 14 w 51"/>
                <a:gd name="T13" fmla="*/ 1 h 30"/>
                <a:gd name="T14" fmla="*/ 49 w 51"/>
                <a:gd name="T15" fmla="*/ 15 h 30"/>
                <a:gd name="T16" fmla="*/ 51 w 51"/>
                <a:gd name="T17" fmla="*/ 16 h 30"/>
                <a:gd name="T18" fmla="*/ 50 w 51"/>
                <a:gd name="T19" fmla="*/ 18 h 30"/>
                <a:gd name="T20" fmla="*/ 38 w 51"/>
                <a:gd name="T21" fmla="*/ 30 h 30"/>
                <a:gd name="T22" fmla="*/ 37 w 51"/>
                <a:gd name="T23" fmla="*/ 30 h 30"/>
                <a:gd name="T24" fmla="*/ 5 w 51"/>
                <a:gd name="T25" fmla="*/ 13 h 30"/>
                <a:gd name="T26" fmla="*/ 36 w 51"/>
                <a:gd name="T27" fmla="*/ 26 h 30"/>
                <a:gd name="T28" fmla="*/ 45 w 51"/>
                <a:gd name="T29" fmla="*/ 17 h 30"/>
                <a:gd name="T30" fmla="*/ 14 w 51"/>
                <a:gd name="T31" fmla="*/ 5 h 30"/>
                <a:gd name="T32" fmla="*/ 5 w 51"/>
                <a:gd name="T3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30"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0" y="14"/>
                    <a:pt x="0" y="13"/>
                    <a:pt x="0" y="1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4" y="0"/>
                    <a:pt x="14" y="1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1" y="16"/>
                  </a:cubicBezTo>
                  <a:cubicBezTo>
                    <a:pt x="51" y="17"/>
                    <a:pt x="50" y="17"/>
                    <a:pt x="50" y="1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7" y="30"/>
                    <a:pt x="37" y="30"/>
                  </a:cubicBezTo>
                  <a:close/>
                  <a:moveTo>
                    <a:pt x="5" y="13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269093" y="314243"/>
            <a:ext cx="1577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报告定义</a:t>
            </a:r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23247" y="2519230"/>
            <a:ext cx="4001500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1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574713" y="302998"/>
            <a:ext cx="6096000" cy="4428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圆角矩形 43"/>
          <p:cNvSpPr/>
          <p:nvPr/>
        </p:nvSpPr>
        <p:spPr>
          <a:xfrm>
            <a:off x="1012685" y="1743369"/>
            <a:ext cx="10347007" cy="2163581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775004" y="2105557"/>
            <a:ext cx="482638" cy="482638"/>
            <a:chOff x="7753771" y="2484630"/>
            <a:chExt cx="657499" cy="657499"/>
          </a:xfrm>
        </p:grpSpPr>
        <p:sp>
          <p:nvSpPr>
            <p:cNvPr id="26" name="椭圆 25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1363803" y="1825772"/>
            <a:ext cx="9644763" cy="175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b="1" dirty="0">
                <a:solidFill>
                  <a:srgbClr val="2F5EB0"/>
                </a:solidFill>
                <a:sym typeface="微软雅黑" panose="020B0503020204020204" pitchFamily="34" charset="-122"/>
              </a:rPr>
              <a:t>零售电商</a:t>
            </a: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狭义指通过网络渠道进行商品交易活动，包括实物商品交易及虚拟商品交易。广义上来说零售电商是一种业态，包含平台、商家、品牌、用户、服务商等。按模式分，有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C2C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B2C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C2M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B2B2C</a:t>
            </a:r>
            <a:r>
              <a:rPr lang="zh-CN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等；按品类分，有综合电商、垂直电商；按交易市场分，有进口跨境电商、出口跨境电商；新电商有会员制电商、直播电商、精品电商、小程序电商等。</a:t>
            </a:r>
            <a:endParaRPr lang="zh-CN" altLang="en-US" sz="11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圆角矩形 94"/>
          <p:cNvSpPr/>
          <p:nvPr/>
        </p:nvSpPr>
        <p:spPr>
          <a:xfrm>
            <a:off x="988129" y="4386562"/>
            <a:ext cx="10347006" cy="2163580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22252" y="4743997"/>
            <a:ext cx="482638" cy="482638"/>
            <a:chOff x="7753771" y="2484630"/>
            <a:chExt cx="657499" cy="657499"/>
          </a:xfrm>
        </p:grpSpPr>
        <p:sp>
          <p:nvSpPr>
            <p:cNvPr id="44" name="椭圆 43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1339247" y="4474603"/>
            <a:ext cx="9677580" cy="176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b="1" dirty="0">
                <a:solidFill>
                  <a:srgbClr val="2F5EB0"/>
                </a:solidFill>
                <a:sym typeface="微软雅黑" panose="020B0503020204020204" pitchFamily="34" charset="-122"/>
              </a:rPr>
              <a:t>生活服务电商</a:t>
            </a: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1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狭义的生活服务电商指基于互联网为人们日常生活消费提供的服务，分为到店服务（包括到店餐饮、酒店、影院等）与到家服务（外卖、家政等）两大类。而广义上的生活服务电商，网经社认为还包括：旅游、出行、医疗、教育、婚恋、房产、招聘等生活服务行业的互联网化。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1" grpId="0"/>
      <p:bldP spid="42" grpId="0" animBg="1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615440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764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864512" y="2417009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一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15440" y="3044825"/>
            <a:ext cx="25393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零售电商</a:t>
            </a:r>
          </a:p>
        </p:txBody>
      </p:sp>
      <p:sp>
        <p:nvSpPr>
          <p:cNvPr id="8" name="矩形 7"/>
          <p:cNvSpPr/>
          <p:nvPr/>
        </p:nvSpPr>
        <p:spPr>
          <a:xfrm>
            <a:off x="4526732" y="693138"/>
            <a:ext cx="71176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综合电商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垂直电商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进口跨境电商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导购电商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生鲜电商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汽车电商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母婴电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TOP4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医药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电商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TOP3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626350" y="4149205"/>
            <a:ext cx="317500" cy="269875"/>
            <a:chOff x="6981825" y="3264566"/>
            <a:chExt cx="317500" cy="269875"/>
          </a:xfrm>
          <a:solidFill>
            <a:schemeClr val="bg1"/>
          </a:solidFill>
        </p:grpSpPr>
        <p:sp>
          <p:nvSpPr>
            <p:cNvPr id="29" name="Freeform 64"/>
            <p:cNvSpPr>
              <a:spLocks noEditPoints="1"/>
            </p:cNvSpPr>
            <p:nvPr/>
          </p:nvSpPr>
          <p:spPr bwMode="auto">
            <a:xfrm>
              <a:off x="6981825" y="3264566"/>
              <a:ext cx="317500" cy="269875"/>
            </a:xfrm>
            <a:custGeom>
              <a:avLst/>
              <a:gdLst>
                <a:gd name="T0" fmla="*/ 19 w 85"/>
                <a:gd name="T1" fmla="*/ 72 h 72"/>
                <a:gd name="T2" fmla="*/ 18 w 85"/>
                <a:gd name="T3" fmla="*/ 72 h 72"/>
                <a:gd name="T4" fmla="*/ 17 w 85"/>
                <a:gd name="T5" fmla="*/ 70 h 72"/>
                <a:gd name="T6" fmla="*/ 17 w 85"/>
                <a:gd name="T7" fmla="*/ 57 h 72"/>
                <a:gd name="T8" fmla="*/ 6 w 85"/>
                <a:gd name="T9" fmla="*/ 57 h 72"/>
                <a:gd name="T10" fmla="*/ 0 w 85"/>
                <a:gd name="T11" fmla="*/ 51 h 72"/>
                <a:gd name="T12" fmla="*/ 0 w 85"/>
                <a:gd name="T13" fmla="*/ 6 h 72"/>
                <a:gd name="T14" fmla="*/ 6 w 85"/>
                <a:gd name="T15" fmla="*/ 0 h 72"/>
                <a:gd name="T16" fmla="*/ 79 w 85"/>
                <a:gd name="T17" fmla="*/ 0 h 72"/>
                <a:gd name="T18" fmla="*/ 85 w 85"/>
                <a:gd name="T19" fmla="*/ 6 h 72"/>
                <a:gd name="T20" fmla="*/ 85 w 85"/>
                <a:gd name="T21" fmla="*/ 51 h 72"/>
                <a:gd name="T22" fmla="*/ 79 w 85"/>
                <a:gd name="T23" fmla="*/ 57 h 72"/>
                <a:gd name="T24" fmla="*/ 39 w 85"/>
                <a:gd name="T25" fmla="*/ 57 h 72"/>
                <a:gd name="T26" fmla="*/ 20 w 85"/>
                <a:gd name="T27" fmla="*/ 72 h 72"/>
                <a:gd name="T28" fmla="*/ 19 w 85"/>
                <a:gd name="T29" fmla="*/ 72 h 72"/>
                <a:gd name="T30" fmla="*/ 6 w 85"/>
                <a:gd name="T31" fmla="*/ 4 h 72"/>
                <a:gd name="T32" fmla="*/ 4 w 85"/>
                <a:gd name="T33" fmla="*/ 6 h 72"/>
                <a:gd name="T34" fmla="*/ 4 w 85"/>
                <a:gd name="T35" fmla="*/ 51 h 72"/>
                <a:gd name="T36" fmla="*/ 6 w 85"/>
                <a:gd name="T37" fmla="*/ 53 h 72"/>
                <a:gd name="T38" fmla="*/ 19 w 85"/>
                <a:gd name="T39" fmla="*/ 53 h 72"/>
                <a:gd name="T40" fmla="*/ 21 w 85"/>
                <a:gd name="T41" fmla="*/ 55 h 72"/>
                <a:gd name="T42" fmla="*/ 21 w 85"/>
                <a:gd name="T43" fmla="*/ 66 h 72"/>
                <a:gd name="T44" fmla="*/ 37 w 85"/>
                <a:gd name="T45" fmla="*/ 53 h 72"/>
                <a:gd name="T46" fmla="*/ 38 w 85"/>
                <a:gd name="T47" fmla="*/ 53 h 72"/>
                <a:gd name="T48" fmla="*/ 79 w 85"/>
                <a:gd name="T49" fmla="*/ 53 h 72"/>
                <a:gd name="T50" fmla="*/ 81 w 85"/>
                <a:gd name="T51" fmla="*/ 51 h 72"/>
                <a:gd name="T52" fmla="*/ 81 w 85"/>
                <a:gd name="T53" fmla="*/ 6 h 72"/>
                <a:gd name="T54" fmla="*/ 79 w 85"/>
                <a:gd name="T55" fmla="*/ 4 h 72"/>
                <a:gd name="T56" fmla="*/ 6 w 85"/>
                <a:gd name="T57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2">
                  <a:moveTo>
                    <a:pt x="19" y="72"/>
                  </a:moveTo>
                  <a:cubicBezTo>
                    <a:pt x="19" y="72"/>
                    <a:pt x="18" y="72"/>
                    <a:pt x="18" y="72"/>
                  </a:cubicBezTo>
                  <a:cubicBezTo>
                    <a:pt x="17" y="71"/>
                    <a:pt x="17" y="71"/>
                    <a:pt x="17" y="7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3" y="57"/>
                    <a:pt x="0" y="54"/>
                    <a:pt x="0" y="5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5" y="3"/>
                    <a:pt x="85" y="6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4"/>
                    <a:pt x="82" y="57"/>
                    <a:pt x="7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19" y="72"/>
                    <a:pt x="19" y="72"/>
                  </a:cubicBez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2"/>
                    <a:pt x="5" y="53"/>
                    <a:pt x="6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0" y="53"/>
                    <a:pt x="21" y="54"/>
                    <a:pt x="21" y="55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3"/>
                    <a:pt x="37" y="53"/>
                    <a:pt x="38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0" y="53"/>
                    <a:pt x="81" y="52"/>
                    <a:pt x="81" y="51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5"/>
                    <a:pt x="80" y="4"/>
                    <a:pt x="79" y="4"/>
                  </a:cubicBezTo>
                  <a:cubicBezTo>
                    <a:pt x="6" y="4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5"/>
            <p:cNvSpPr/>
            <p:nvPr/>
          </p:nvSpPr>
          <p:spPr bwMode="auto">
            <a:xfrm>
              <a:off x="7051675" y="3339178"/>
              <a:ext cx="184150" cy="15875"/>
            </a:xfrm>
            <a:custGeom>
              <a:avLst/>
              <a:gdLst>
                <a:gd name="T0" fmla="*/ 47 w 49"/>
                <a:gd name="T1" fmla="*/ 4 h 4"/>
                <a:gd name="T2" fmla="*/ 2 w 49"/>
                <a:gd name="T3" fmla="*/ 4 h 4"/>
                <a:gd name="T4" fmla="*/ 0 w 49"/>
                <a:gd name="T5" fmla="*/ 2 h 4"/>
                <a:gd name="T6" fmla="*/ 2 w 49"/>
                <a:gd name="T7" fmla="*/ 0 h 4"/>
                <a:gd name="T8" fmla="*/ 47 w 49"/>
                <a:gd name="T9" fmla="*/ 0 h 4"/>
                <a:gd name="T10" fmla="*/ 49 w 49"/>
                <a:gd name="T11" fmla="*/ 2 h 4"/>
                <a:gd name="T12" fmla="*/ 47 w 4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">
                  <a:moveTo>
                    <a:pt x="47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6"/>
            <p:cNvSpPr/>
            <p:nvPr/>
          </p:nvSpPr>
          <p:spPr bwMode="auto">
            <a:xfrm>
              <a:off x="7051675" y="3385216"/>
              <a:ext cx="184150" cy="14288"/>
            </a:xfrm>
            <a:custGeom>
              <a:avLst/>
              <a:gdLst>
                <a:gd name="T0" fmla="*/ 47 w 49"/>
                <a:gd name="T1" fmla="*/ 4 h 4"/>
                <a:gd name="T2" fmla="*/ 2 w 49"/>
                <a:gd name="T3" fmla="*/ 4 h 4"/>
                <a:gd name="T4" fmla="*/ 0 w 49"/>
                <a:gd name="T5" fmla="*/ 2 h 4"/>
                <a:gd name="T6" fmla="*/ 2 w 49"/>
                <a:gd name="T7" fmla="*/ 0 h 4"/>
                <a:gd name="T8" fmla="*/ 47 w 49"/>
                <a:gd name="T9" fmla="*/ 0 h 4"/>
                <a:gd name="T10" fmla="*/ 49 w 49"/>
                <a:gd name="T11" fmla="*/ 2 h 4"/>
                <a:gd name="T12" fmla="*/ 47 w 4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">
                  <a:moveTo>
                    <a:pt x="47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344023" y="290493"/>
            <a:ext cx="7927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综合电商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活均涨：淘宝 拼多多 京东稳居前三 </a:t>
            </a:r>
            <a:endParaRPr lang="en-US" altLang="zh-CN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338" name="Picture 2" descr="C:\Users\wjs\AppData\Local\Temp\Rar$DRa9180.41450\新建文件夹\0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6324" y="1150549"/>
            <a:ext cx="7693028" cy="537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20"/>
          <p:cNvGrpSpPr/>
          <p:nvPr/>
        </p:nvGrpSpPr>
        <p:grpSpPr bwMode="auto">
          <a:xfrm>
            <a:off x="8183302" y="1122744"/>
            <a:ext cx="3831220" cy="5185459"/>
            <a:chOff x="0" y="0"/>
            <a:chExt cx="4590" cy="9006"/>
          </a:xfrm>
          <a:solidFill>
            <a:schemeClr val="accent1">
              <a:lumMod val="75000"/>
            </a:schemeClr>
          </a:solidFill>
        </p:grpSpPr>
        <p:grpSp>
          <p:nvGrpSpPr>
            <p:cNvPr id="11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5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82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8569960" y="1383011"/>
            <a:ext cx="3050628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月综合电商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月活中，淘宝、拼多多、京东居前三，月活环比分别为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5.75%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5.72%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3.8%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入围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：淘宝、拼多多、京东、唯品会、天猫、苏宁易购、分期乐、聚美优品、当当、淘宝联盟。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此外，排在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11-20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为：网易严选、小米生活、必要、萌店、百分网、乐视商城、飞凡、一号店、国美、顺丰优选。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8" y="257800"/>
            <a:ext cx="8926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1.2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垂直电商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活均涨：闲鱼 华为商城 小米商城稳居前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8279185" y="749518"/>
            <a:ext cx="3747453" cy="5823180"/>
            <a:chOff x="0" y="0"/>
            <a:chExt cx="4590" cy="9006"/>
          </a:xfrm>
          <a:solidFill>
            <a:schemeClr val="accent1">
              <a:lumMod val="75000"/>
            </a:schemeClr>
          </a:solidFill>
        </p:grpSpPr>
        <p:grpSp>
          <p:nvGrpSpPr>
            <p:cNvPr id="3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4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4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45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82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1266" name="Picture 2" descr="C:\Users\wjs\AppData\Local\Temp\Rar$DRa6456.34287\新建文件夹\02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5824" y="1200771"/>
            <a:ext cx="7759373" cy="5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8552213" y="848054"/>
            <a:ext cx="332746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据网经社“电数宝”电商大数据库显示，入围该榜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TOP10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：闲鱼、华为商城、小米商城、阿里巴巴、蘑菇街、转转、微店、慧聪采购通、识货、交易猫。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：沃商店、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YohoBuy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有货、一亩田找货、环球捕手、拼多多商家版、一起做网店、魅族商城、酒仙网、丽芙家居、一手女装服装批发。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21-30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：义乌购、批批网服装女装批发、速卖通卖家、有赞微小店、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网批、衣联网、慧装装修、邦购商城、天天拼货团、货牛牛。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31-40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：回收购、每日新款、优衣库、凡客、乐蜂网、男衣库、一起沃、洋码头卖家版、中国移动、有赞批发。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25796" y="290310"/>
            <a:ext cx="9124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进口跨境电商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活普降：小红书 考拉海购 </a:t>
            </a:r>
            <a:endParaRPr lang="en-US" altLang="zh-CN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云集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VIP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洋码头 波罗蜜居前五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3" name="Group 20"/>
          <p:cNvGrpSpPr/>
          <p:nvPr/>
        </p:nvGrpSpPr>
        <p:grpSpPr bwMode="auto">
          <a:xfrm>
            <a:off x="8310623" y="1423687"/>
            <a:ext cx="3710988" cy="4810858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640618" y="1826769"/>
            <a:ext cx="3049812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月进口跨境电商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活跃用户数中，小红书、洋码头、达令全球好货、女神派、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海淘环活跃用户环比均下滑。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：小红书、考拉海购、云集、洋码头、波罗蜜、豌豆公主、达令家、宝贝格子、女神派、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海淘。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：丰趣海淘、么么嗖海淘、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XY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 descr="火狐截图_2020-05-20T07-09-20.402Z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6905" y="1189151"/>
            <a:ext cx="7806560" cy="545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20" y="314325"/>
            <a:ext cx="6824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导购电商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活均涨：一淘 返利网 百度糯米前三 楚楚街 聚划算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居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5362" name="Picture 2" descr="C:\Users\wjs\AppData\Local\Temp\Rar$DRa9180.43316\新建文件夹\06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8094" y="1170455"/>
            <a:ext cx="7558159" cy="527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20"/>
          <p:cNvGrpSpPr/>
          <p:nvPr/>
        </p:nvGrpSpPr>
        <p:grpSpPr bwMode="auto">
          <a:xfrm>
            <a:off x="8102548" y="243068"/>
            <a:ext cx="3984677" cy="6400622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7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1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8385803" y="321509"/>
            <a:ext cx="3544867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月导购电商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，一淘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月活用户为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591.27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万人，居榜首。聚划算、卷皮、楚楚街、淘粉吧、魅力惠月活环比上升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以上。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：一淘、返利网、百度糯米、什么值得买、折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、美丽说、卷皮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9.9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包邮、楚楚街、淘粉吧、聚划算。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为：闪电降价、一折特卖、布丁优惠券、精选速购、好乐买、零购官网、穿衣助手、精品街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块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、窝窝团、快乐购。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21-30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为：爱库存、路口、爱抢购、一起买买买、精明购、米折、万表、一元天天抢、利趣网、魅力惠。</a:t>
            </a:r>
            <a:endParaRPr lang="zh-CN" altLang="en-US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31-40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：一元云购、淘打折、拉手团购、肯德基优惠券、团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、明星衣橱、团购大全、一元夺宝、随身购。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61543" y="335101"/>
            <a:ext cx="9735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1.5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生鲜电商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活大涨：多点 盒马鲜生 每日优鲜居前三 月活环比均上涨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25" name="Group 20"/>
          <p:cNvGrpSpPr/>
          <p:nvPr/>
        </p:nvGrpSpPr>
        <p:grpSpPr bwMode="auto">
          <a:xfrm>
            <a:off x="8218024" y="1273215"/>
            <a:ext cx="3800451" cy="5151336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2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0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539797" y="1571656"/>
            <a:ext cx="3150633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月份生鲜电商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活跃用户数中，多点、盒马鲜生、每日优鲜、京东到家、大润发优鲜居前五，月活环比分别为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7.7%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3.67%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2.56%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6.86%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6.27%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：多点、盒马鲜生、每日优鲜、京东到家、大润发优鲜、本来生活、中粮我买网、飞牛网、食行生鲜、天天果园。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：两鲜、易果生鲜、我厨、光明随心订、食得鲜。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2" name="Picture 4" descr="火狐截图_2020-05-20T06-27-14.113Z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49439" y="1222167"/>
            <a:ext cx="7737213" cy="542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60823" y="256187"/>
            <a:ext cx="7236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1.6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汽车电商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活普涨：瓜子二手车 人人车 淘车稳居前三 毛豆新车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弹个车列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050" name="Picture 2" descr="火狐截图_2020-05-20T06-35-16.489Z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0223" y="1200925"/>
            <a:ext cx="7841635" cy="546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20"/>
          <p:cNvGrpSpPr/>
          <p:nvPr/>
        </p:nvGrpSpPr>
        <p:grpSpPr bwMode="auto">
          <a:xfrm>
            <a:off x="8264727" y="1307939"/>
            <a:ext cx="3672607" cy="4977114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1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596995" y="1784821"/>
            <a:ext cx="2953046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据网经社“电数宝”电商大数据库显示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月份汽车电商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活跃用户数中，除优信二手车、汽车报价之家下降，其余均上涨。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：瓜子二手车、人人车、淘车、汽车报价、优信二手车、毛豆新车、汽车报价之家、车行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、弹个车、惠买车。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：二手车估价、车速拍、公平价二手车、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273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二手车、华夏二手车、花生好车。</a:t>
            </a:r>
            <a:endParaRPr lang="zh-CN" altLang="en-US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224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9" y="254700"/>
            <a:ext cx="8954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1.7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母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婴电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商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均上升：贝贝 蜜芽活跃人数破百万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25" name="Group 20"/>
          <p:cNvGrpSpPr/>
          <p:nvPr/>
        </p:nvGrpSpPr>
        <p:grpSpPr bwMode="auto">
          <a:xfrm>
            <a:off x="7971904" y="1096420"/>
            <a:ext cx="3754543" cy="4461225"/>
            <a:chOff x="0" y="0"/>
            <a:chExt cx="4590" cy="7727"/>
          </a:xfrm>
          <a:solidFill>
            <a:schemeClr val="accent1">
              <a:lumMod val="75000"/>
            </a:schemeClr>
          </a:solidFill>
        </p:grpSpPr>
        <p:grpSp>
          <p:nvGrpSpPr>
            <p:cNvPr id="26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8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0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5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287046" y="1127685"/>
            <a:ext cx="318270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电商大数据库显示，母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婴电商上榜的平台依次为：贝贝、蜜芽、孩子王、大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店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月母婴电商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活跃用户数中，贝贝、蜜芽、孩子王、大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店均环比上升。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母婴电商：网经社定义为通过妈妈和孩子群体切入，以提供母婴商品及母婴服务为主的电商平台。目前母婴电商有综合类、垂直类、社区类等模式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026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99344" y="1848274"/>
            <a:ext cx="7296430" cy="278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26819" y="420950"/>
            <a:ext cx="8954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1.8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电商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活普降：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药网月活人数破百万 稳居第一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3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0026" y="2033094"/>
            <a:ext cx="7300935" cy="277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20"/>
          <p:cNvGrpSpPr/>
          <p:nvPr/>
        </p:nvGrpSpPr>
        <p:grpSpPr bwMode="auto">
          <a:xfrm>
            <a:off x="7948883" y="1150639"/>
            <a:ext cx="3754543" cy="4644519"/>
            <a:chOff x="0" y="0"/>
            <a:chExt cx="4590" cy="4682"/>
          </a:xfrm>
          <a:solidFill>
            <a:schemeClr val="accent1">
              <a:lumMod val="75000"/>
            </a:schemeClr>
          </a:solidFill>
        </p:grpSpPr>
        <p:grpSp>
          <p:nvGrpSpPr>
            <p:cNvPr id="5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391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216524" y="914382"/>
            <a:ext cx="3182706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据网经社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电数宝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）电商大数据库显示，医药电商上榜的平台依次为：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药网、康爱多掌上药店、健客网上药店。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月医药电商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活跃用户数中，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药网月活人数破百万。居榜首、康爱多掌上药店、健客网上药店月活均环比下降。</a:t>
            </a:r>
            <a:endParaRPr lang="en-US" altLang="zh-CN" sz="14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医药电商：是指借助互联网渠道进行药品、医疗器械销售的商业模式，包括：药品生产或经营企业等通过互联网渠道，进行医药产品及医疗器械交换的行为。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593137" y="2012999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54192" y="3674054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851734" y="2361813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二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生活服务电商</a:t>
            </a:r>
          </a:p>
        </p:txBody>
      </p:sp>
      <p:sp>
        <p:nvSpPr>
          <p:cNvPr id="2" name="TextBox 58"/>
          <p:cNvSpPr txBox="1">
            <a:spLocks noChangeArrowheads="1"/>
          </p:cNvSpPr>
          <p:nvPr/>
        </p:nvSpPr>
        <p:spPr bwMode="auto">
          <a:xfrm>
            <a:off x="4978652" y="440304"/>
            <a:ext cx="5394074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本地生活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在线旅游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交通出行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酒店住宿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在线租房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在线票务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社区服务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0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在线外卖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TOP5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榜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26548" y="314060"/>
            <a:ext cx="10559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2.1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本地生活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活涨跌不一：美团 大众点评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同城 口碑 赶集网居前五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0242" name="Picture 2" descr="C:\Users\wjs\AppData\Local\Temp\Rar$DRa6456.29050\新建文件夹\0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2433" y="1170889"/>
            <a:ext cx="7885532" cy="548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"/>
          <p:cNvGrpSpPr/>
          <p:nvPr/>
        </p:nvGrpSpPr>
        <p:grpSpPr bwMode="auto">
          <a:xfrm>
            <a:off x="8515354" y="1000125"/>
            <a:ext cx="3557583" cy="5691165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773859" y="1212572"/>
            <a:ext cx="30416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本地生活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月活涨跌不一。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：美团、大众点评、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同城、口碑、赶集网、途虎养车、百姓网、我的南京、天翼生活、互动吧。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：土巴兔装修、户外助手、车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族、韵达业务员、齐家、车点点、丰巢管家、最美装修、快递员助手、海尔洗衣。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：汽车超人、爱回收、天翼客服、布丁酒店、酷配养车、中兴客服、呱呱洗车、装修图库。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26548" y="137076"/>
            <a:ext cx="8238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2.2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在线旅游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活均下跌：携程 去哪儿 飞猪 马蜂窝 途牛 同程 艺龙 驴妈妈居前八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3314" name="Picture 2" descr="C:\Users\wjs\AppData\Local\Temp\Rar$DRa9180.39419\新建文件夹\04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1997" y="1125481"/>
            <a:ext cx="7837195" cy="549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20"/>
          <p:cNvGrpSpPr/>
          <p:nvPr/>
        </p:nvGrpSpPr>
        <p:grpSpPr bwMode="auto">
          <a:xfrm>
            <a:off x="8329614" y="520861"/>
            <a:ext cx="3743324" cy="6076709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15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2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608012" y="702962"/>
            <a:ext cx="3196815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在线旅游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月活均环比上升。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：携程旅行、去哪儿旅行、飞猪旅行、马蜂窝旅游、途牛旅游、同程旅游、艺龙旅行、驴妈妈旅游、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TripAdvisor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猫途鹰、百度旅游。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淘房、春秋旅游、穷游、旅行箱、面包旅行、十六番、去哪儿攻略、要出发周边游、周末去哪儿、遨游旅行。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21-30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：懒人周末、酷讯旅游、出发吧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旅行计划、天巡旅行、生活百事通、行程大师、芒果旅游、定位宝、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天、口碑旅行。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26548" y="219060"/>
            <a:ext cx="96295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2.3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交通出行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活均下跌：滴滴 哈啰 摩拜 嘀嗒 神州租车居前五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2290" name="Picture 2" descr="C:\Users\wjs\AppData\Local\Temp\Rar$DRa9180.37542\新建文件夹\03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7443" y="1169265"/>
            <a:ext cx="7856172" cy="546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"/>
          <p:cNvGrpSpPr/>
          <p:nvPr/>
        </p:nvGrpSpPr>
        <p:grpSpPr bwMode="auto">
          <a:xfrm>
            <a:off x="8515354" y="712519"/>
            <a:ext cx="3557583" cy="5974032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6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8773859" y="949113"/>
            <a:ext cx="304165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月交通出行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月活均下跌。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：滴滴出行、哈啰出行、摩拜单车（美团单车）、嘀嗒拼车、神州租车、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ofo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小黄车、首汽约车、曹操出行、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Gofun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出行、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EVCARD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排在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：一嗨租车、神州专车、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代驾、永安行、租租车、盼达用车、联动云租车、摩范出行、立刻出行、滴滴代驾司机。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：快的打车、驾呗、小猪巴士、一号专车、酷骑单车、微代驾、快狗打车。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60838" y="314060"/>
            <a:ext cx="9164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2.4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酒店住宿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活均下跌：爱彼迎 蚂蚁短租 途家 小猪等上榜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5122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0606" y="1075080"/>
            <a:ext cx="7813474" cy="547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20"/>
          <p:cNvGrpSpPr/>
          <p:nvPr/>
        </p:nvGrpSpPr>
        <p:grpSpPr bwMode="auto">
          <a:xfrm>
            <a:off x="8294890" y="1516291"/>
            <a:ext cx="3743324" cy="4861360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9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4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646292" y="1770737"/>
            <a:ext cx="3041651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）电商大数据库显示，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月酒店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住宿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月活均环比下跌。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：爱彼迎、锦江酒店、华住酒店、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Booking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、蚂蚁短租、途家、小猪、锦江旅行、艺龙酒店、环球黑卡。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此外，披排名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Agoda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安可达、格林豪泰、亚朵生活、去哪儿酒店、鹰漠旅行、周末酒店、格林。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7673" y="314060"/>
            <a:ext cx="87014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2.5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在线租房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活均下跌：安居客 贝壳找房 链家 房天下 </a:t>
            </a:r>
            <a:endParaRPr lang="en-US" altLang="zh-CN" sz="24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蛋壳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公寓 自如 房多多等居前十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6146" name="Picture 2" descr="图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7710" y="1201631"/>
            <a:ext cx="7712357" cy="540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283313" y="2081309"/>
            <a:ext cx="3743324" cy="4064848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5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8553693" y="2460969"/>
            <a:ext cx="3041651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月在线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租房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月活均环比下降。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：安居客、贝壳找房、链家、房天下、蛋壳公寓、自如、我爱我家、房多多、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房网、巴乐兔租房。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此外，披排名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：乐居买房、亿房网、麦田在线。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88110" y="314059"/>
            <a:ext cx="80810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2.6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在线票务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活涨跌不一：淘票票 猫眼 大麦居前五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7170" name="Picture 2" descr="图片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9564" y="1226186"/>
            <a:ext cx="7729524" cy="541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329614" y="2000285"/>
            <a:ext cx="3743324" cy="4250044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21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8681017" y="2472242"/>
            <a:ext cx="304165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月在线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票务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月活涨跌不一。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：淘票票、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1905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电影网、猫眼、大麦、咪咕影院、时光网、万达电影、格瓦拉生活、卖座电影、永乐票务。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此外，披排名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名以外平台有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：娱票儿、网易电影、豆瓣电影。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26547" y="314060"/>
            <a:ext cx="93187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2.7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社区服务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活普涨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货拉拉 千丁 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到家居前五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9218" name="Picture 2" descr="图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0019" y="1371540"/>
            <a:ext cx="7305241" cy="510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271740" y="2085292"/>
            <a:ext cx="3743324" cy="3632602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639294" y="2684508"/>
            <a:ext cx="304165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据网经社“电数宝”电商大数据库显示，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社区服务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月活涨跌不一。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入围该榜</a:t>
            </a:r>
            <a:r>
              <a:rPr lang="en-US" altLang="zh-CN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TOP10</a:t>
            </a: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：货拉拉、货拉拉司机版、千丁、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到家、易货嘀货主、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袋洗、天天拍车、河狸家、泰笛、闪电修。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" name="矩形 3"/>
          <p:cNvSpPr/>
          <p:nvPr/>
        </p:nvSpPr>
        <p:spPr>
          <a:xfrm>
            <a:off x="1319417" y="430072"/>
            <a:ext cx="9491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2.8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在线外卖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活普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涨：美团外卖涨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1.16% 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饿了么跌</a:t>
            </a:r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0.03%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8194" name="Picture 2" descr="图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2961" y="1736669"/>
            <a:ext cx="7960840" cy="344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0"/>
          <p:cNvGrpSpPr/>
          <p:nvPr/>
        </p:nvGrpSpPr>
        <p:grpSpPr bwMode="auto">
          <a:xfrm>
            <a:off x="8329614" y="2200317"/>
            <a:ext cx="3743324" cy="2846245"/>
            <a:chOff x="0" y="0"/>
            <a:chExt cx="4590" cy="7765"/>
          </a:xfrm>
          <a:solidFill>
            <a:schemeClr val="accent1">
              <a:lumMod val="75000"/>
            </a:schemeClr>
          </a:solidFill>
        </p:grpSpPr>
        <p:grpSp>
          <p:nvGrpSpPr>
            <p:cNvPr id="3" name="组合 3"/>
            <p:cNvGrpSpPr/>
            <p:nvPr/>
          </p:nvGrpSpPr>
          <p:grpSpPr bwMode="auto">
            <a:xfrm>
              <a:off x="0" y="0"/>
              <a:ext cx="4590" cy="1102"/>
              <a:chOff x="0" y="-158"/>
              <a:chExt cx="2019937" cy="699980"/>
            </a:xfrm>
            <a:grpFill/>
          </p:grpSpPr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2054" y="-158"/>
                <a:ext cx="2016442" cy="504227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AutoShape 8"/>
              <p:cNvSpPr>
                <a:spLocks noChangeArrowheads="1"/>
              </p:cNvSpPr>
              <p:nvPr/>
            </p:nvSpPr>
            <p:spPr bwMode="auto">
              <a:xfrm flipV="1">
                <a:off x="1717534" y="502322"/>
                <a:ext cx="302403" cy="197500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5400000" flipV="1">
                <a:off x="52452" y="447646"/>
                <a:ext cx="197500" cy="302403"/>
              </a:xfrm>
              <a:prstGeom prst="rtTriangl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21" y="772"/>
              <a:ext cx="4189" cy="6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681017" y="2638496"/>
            <a:ext cx="304165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据网经社“电数宝（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DATA.100EC.CN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）电商大数据库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显示， </a:t>
            </a:r>
            <a:r>
              <a:rPr lang="en-US" altLang="zh-CN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月除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饿了么外，在线外卖月活均环比增长。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上榜的平台依次为</a:t>
            </a:r>
            <a:r>
              <a:rPr lang="zh-CN" altLang="en-US" sz="1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：美团外卖、饿了么、百度外卖、美团众包、蜂鸟众包。</a:t>
            </a:r>
            <a:endParaRPr lang="en-US" altLang="zh-CN" sz="1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662204" y="448348"/>
            <a:ext cx="2348720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报告附录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023" y="116997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3.1 </a:t>
            </a:r>
            <a:r>
              <a:rPr lang="en-US" altLang="zh-CN" sz="2400" b="1" dirty="0" err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关于我们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8" name="TextBox 30"/>
          <p:cNvSpPr txBox="1"/>
          <p:nvPr/>
        </p:nvSpPr>
        <p:spPr>
          <a:xfrm>
            <a:off x="543559" y="1957070"/>
            <a:ext cx="7605017" cy="4690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indent="385445" fontAlgn="auto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网经社公司是中国电商行业的“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Bloomberg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”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。运营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网经社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www100EC.cn(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电商门户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i="1" kern="2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、网经社电子商务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研究中心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智库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、电数宝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(DT)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、电融宝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(FA)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、电诉宝</a:t>
            </a:r>
            <a:r>
              <a:rPr lang="en-US" altLang="zh-CN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(315)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等子平台，面向电商提供媒体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智库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/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平台三大系列、</a:t>
            </a:r>
            <a:r>
              <a:rPr lang="en-US" altLang="zh-CN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20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余项专业产品服务。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200" dirty="0"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网经社网站（100EC.CN）旗下拥有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100多个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电商细分频道、平台、分站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</a:rPr>
              <a:t>，365天/12小时滚动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发布国内外电商资讯，为全国电商用户提供全面、及时、专业的资讯，是国内首屈一指的电商门户入口。</a:t>
            </a:r>
          </a:p>
          <a:p>
            <a:pPr marL="144145" indent="385445" fontAlgn="auto">
              <a:lnSpc>
                <a:spcPct val="120000"/>
              </a:lnSpc>
            </a:pPr>
            <a:endParaRPr lang="zh-CN" altLang="en-US" sz="1600" b="1" kern="500" dirty="0">
              <a:solidFill>
                <a:schemeClr val="bg1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公司总部位于杭州，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</a:rPr>
              <a:t>系国内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唯一拥有A股上市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公司背景的服务电商产业链的第三方媒体、智库和平台，母公司在全国</a:t>
            </a:r>
            <a:r>
              <a:rPr lang="zh-CN" altLang="en-US" b="1" i="1" kern="2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拥有30个分支机构，员工1000余人，市值近百亿</a:t>
            </a: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，实力雄厚，是我国电商行业的见证者与推动者。</a:t>
            </a:r>
          </a:p>
          <a:p>
            <a:pPr marL="144145" indent="385445">
              <a:lnSpc>
                <a:spcPct val="120000"/>
              </a:lnSpc>
            </a:pPr>
            <a:endParaRPr lang="zh-CN" altLang="en-US" sz="1600" b="1" kern="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方正兰亭粗黑简体" panose="02000000000000000000" charset="-122"/>
            </a:endParaRPr>
          </a:p>
          <a:p>
            <a:pPr marL="144145" indent="385445">
              <a:lnSpc>
                <a:spcPct val="120000"/>
              </a:lnSpc>
            </a:pPr>
            <a:r>
              <a:rPr lang="zh-CN" altLang="en-US" sz="1600" b="1" kern="200" dirty="0">
                <a:latin typeface="黑体" panose="02010609060101010101" pitchFamily="49" charset="-122"/>
                <a:ea typeface="黑体" panose="02010609060101010101" pitchFamily="49" charset="-122"/>
                <a:cs typeface="方正兰亭粗黑简体" panose="02000000000000000000" charset="-122"/>
              </a:rPr>
              <a:t>网经社在工信部、公安机关网站合法备案运行，服务客户除覆盖各大电商上市公司、独角兽等“头部平台”和创业者外，还包括国家和各地政府部门，有口皆碑。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14" y="802005"/>
            <a:ext cx="10414782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服务领域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" y="802005"/>
            <a:ext cx="10415270" cy="58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411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产品服务</a:t>
            </a:r>
          </a:p>
        </p:txBody>
      </p:sp>
      <p:pic>
        <p:nvPicPr>
          <p:cNvPr id="16" name="图片 15" descr="产品服务体系"/>
          <p:cNvPicPr>
            <a:picLocks noChangeAspect="1"/>
          </p:cNvPicPr>
          <p:nvPr/>
        </p:nvPicPr>
        <p:blipFill>
          <a:blip r:embed="rId2"/>
          <a:srcRect l="5560" t="2951" r="4802" b="-2867"/>
          <a:stretch>
            <a:fillRect/>
          </a:stretch>
        </p:blipFill>
        <p:spPr>
          <a:xfrm>
            <a:off x="2286656" y="821055"/>
            <a:ext cx="9744710" cy="60369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057" y="4863548"/>
            <a:ext cx="231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26820" y="314325"/>
            <a:ext cx="9201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投融资服务</a:t>
            </a:r>
          </a:p>
        </p:txBody>
      </p:sp>
      <p:pic>
        <p:nvPicPr>
          <p:cNvPr id="15" name="图片 14" descr="电融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504" y="1040463"/>
            <a:ext cx="9944100" cy="5594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" y="3094484"/>
            <a:ext cx="1757451" cy="170973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0" y="4827947"/>
            <a:ext cx="23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进入网经社“电融宝”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瓜分</a:t>
            </a:r>
            <a:r>
              <a:rPr lang="en-US" altLang="zh-CN" sz="1400" b="1" dirty="0"/>
              <a:t>6</a:t>
            </a:r>
            <a:r>
              <a:rPr lang="zh-CN" altLang="en-US" sz="1400" b="1" dirty="0"/>
              <a:t>万亿资金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9"/>
          <p:cNvGrpSpPr/>
          <p:nvPr/>
        </p:nvGrpSpPr>
        <p:grpSpPr>
          <a:xfrm>
            <a:off x="-4445" y="5812155"/>
            <a:ext cx="12208510" cy="1047750"/>
            <a:chOff x="-7" y="8866"/>
            <a:chExt cx="19226" cy="1950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2"/>
            <a:srcRect r="-389"/>
            <a:stretch>
              <a:fillRect/>
            </a:stretch>
          </p:blipFill>
          <p:spPr>
            <a:xfrm>
              <a:off x="14343" y="8888"/>
              <a:ext cx="4876" cy="1928"/>
            </a:xfrm>
            <a:prstGeom prst="rect">
              <a:avLst/>
            </a:prstGeom>
          </p:spPr>
        </p:pic>
        <p:pic>
          <p:nvPicPr>
            <p:cNvPr id="12" name="图片 11" descr="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657" y="8879"/>
              <a:ext cx="4706" cy="1928"/>
            </a:xfrm>
            <a:prstGeom prst="rect">
              <a:avLst/>
            </a:prstGeom>
          </p:spPr>
        </p:pic>
        <p:pic>
          <p:nvPicPr>
            <p:cNvPr id="13" name="图片 12" descr="2"/>
            <p:cNvPicPr>
              <a:picLocks noChangeAspect="1"/>
            </p:cNvPicPr>
            <p:nvPr/>
          </p:nvPicPr>
          <p:blipFill>
            <a:blip r:embed="rId4"/>
            <a:srcRect r="-1341"/>
            <a:stretch>
              <a:fillRect/>
            </a:stretch>
          </p:blipFill>
          <p:spPr>
            <a:xfrm>
              <a:off x="4813" y="8879"/>
              <a:ext cx="4932" cy="1928"/>
            </a:xfrm>
            <a:prstGeom prst="rect">
              <a:avLst/>
            </a:prstGeom>
          </p:spPr>
        </p:pic>
        <p:pic>
          <p:nvPicPr>
            <p:cNvPr id="14" name="图片 13" descr="3"/>
            <p:cNvPicPr>
              <a:picLocks noChangeAspect="1"/>
            </p:cNvPicPr>
            <p:nvPr/>
          </p:nvPicPr>
          <p:blipFill>
            <a:blip r:embed="rId5"/>
            <a:srcRect r="-673"/>
            <a:stretch>
              <a:fillRect/>
            </a:stretch>
          </p:blipFill>
          <p:spPr>
            <a:xfrm>
              <a:off x="-7" y="8866"/>
              <a:ext cx="4876" cy="1928"/>
            </a:xfrm>
            <a:prstGeom prst="rect">
              <a:avLst/>
            </a:prstGeom>
          </p:spPr>
        </p:pic>
      </p:grpSp>
      <p:pic>
        <p:nvPicPr>
          <p:cNvPr id="21" name="图片 20" descr="151"/>
          <p:cNvPicPr>
            <a:picLocks noChangeAspect="1"/>
          </p:cNvPicPr>
          <p:nvPr/>
        </p:nvPicPr>
        <p:blipFill>
          <a:blip r:embed="rId6"/>
          <a:srcRect t="-4008"/>
          <a:stretch>
            <a:fillRect/>
          </a:stretch>
        </p:blipFill>
        <p:spPr>
          <a:xfrm>
            <a:off x="1619885" y="1036955"/>
            <a:ext cx="8959850" cy="1728470"/>
          </a:xfrm>
          <a:prstGeom prst="rect">
            <a:avLst/>
          </a:prstGeom>
        </p:spPr>
      </p:pic>
      <p:pic>
        <p:nvPicPr>
          <p:cNvPr id="22" name="图片 21" descr="15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10360" y="2343150"/>
            <a:ext cx="8955405" cy="1731645"/>
          </a:xfrm>
          <a:prstGeom prst="rect">
            <a:avLst/>
          </a:prstGeom>
        </p:spPr>
      </p:pic>
      <p:sp>
        <p:nvSpPr>
          <p:cNvPr id="23" name="圆角矩形 39"/>
          <p:cNvSpPr/>
          <p:nvPr/>
        </p:nvSpPr>
        <p:spPr>
          <a:xfrm>
            <a:off x="4073525" y="4432299"/>
            <a:ext cx="4229100" cy="51117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10000+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电商融资数据库</a:t>
            </a:r>
          </a:p>
        </p:txBody>
      </p:sp>
      <p:sp>
        <p:nvSpPr>
          <p:cNvPr id="24" name="圆角矩形 41"/>
          <p:cNvSpPr/>
          <p:nvPr/>
        </p:nvSpPr>
        <p:spPr>
          <a:xfrm>
            <a:off x="62230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创业公司项目库</a:t>
            </a:r>
          </a:p>
        </p:txBody>
      </p:sp>
      <p:sp>
        <p:nvSpPr>
          <p:cNvPr id="25" name="圆角矩形 46"/>
          <p:cNvSpPr/>
          <p:nvPr/>
        </p:nvSpPr>
        <p:spPr>
          <a:xfrm>
            <a:off x="10665941" y="2116455"/>
            <a:ext cx="1493520" cy="915035"/>
          </a:xfrm>
          <a:prstGeom prst="roundRect">
            <a:avLst/>
          </a:prstGeom>
          <a:gradFill>
            <a:gsLst>
              <a:gs pos="0">
                <a:srgbClr val="08C6E5"/>
              </a:gs>
              <a:gs pos="100000">
                <a:srgbClr val="001EA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20000+</a:t>
            </a:r>
          </a:p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投融资方数据库</a:t>
            </a:r>
          </a:p>
        </p:txBody>
      </p:sp>
      <p:sp>
        <p:nvSpPr>
          <p:cNvPr id="26" name="矩形 25"/>
          <p:cNvSpPr/>
          <p:nvPr/>
        </p:nvSpPr>
        <p:spPr>
          <a:xfrm>
            <a:off x="4597400" y="5995670"/>
            <a:ext cx="2997200" cy="681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zh-CN" sz="3200" b="1" dirty="0">
                <a:ln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投融沙龙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219700" y="2681605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095" y="2681605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dynamicNu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4922</Words>
  <Application>Microsoft Office PowerPoint</Application>
  <PresentationFormat>自定义</PresentationFormat>
  <Paragraphs>660</Paragraphs>
  <Slides>32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Arial</vt:lpstr>
      <vt:lpstr>宋体</vt:lpstr>
      <vt:lpstr>等线</vt:lpstr>
      <vt:lpstr>黑体</vt:lpstr>
      <vt:lpstr>等线 Light</vt:lpstr>
      <vt:lpstr>Calibri</vt:lpstr>
      <vt:lpstr>仿宋</vt:lpstr>
      <vt:lpstr>Times New Roman</vt:lpstr>
      <vt:lpstr>Impact MT Std</vt:lpstr>
      <vt:lpstr>微软雅黑</vt:lpstr>
      <vt:lpstr>Wingdings</vt:lpstr>
      <vt:lpstr>方正兰亭粗黑简体</vt:lpstr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江杰</dc:creator>
  <cp:lastModifiedBy>admin</cp:lastModifiedBy>
  <cp:revision>687</cp:revision>
  <dcterms:created xsi:type="dcterms:W3CDTF">2016-01-19T08:46:00Z</dcterms:created>
  <dcterms:modified xsi:type="dcterms:W3CDTF">2020-12-28T07:05:08Z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2052-11.1.0.8952</vt:lpwstr>
  </property>
</Properties>
</file>