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3"/>
  </p:notesMasterIdLst>
  <p:sldIdLst>
    <p:sldId id="438" r:id="rId2"/>
    <p:sldId id="559" r:id="rId3"/>
    <p:sldId id="350" r:id="rId4"/>
    <p:sldId id="1515" r:id="rId5"/>
    <p:sldId id="1516" r:id="rId6"/>
    <p:sldId id="1517" r:id="rId7"/>
    <p:sldId id="260" r:id="rId8"/>
    <p:sldId id="863" r:id="rId9"/>
    <p:sldId id="2109" r:id="rId10"/>
    <p:sldId id="2114" r:id="rId11"/>
    <p:sldId id="1081" r:id="rId12"/>
    <p:sldId id="2110" r:id="rId13"/>
    <p:sldId id="1522" r:id="rId14"/>
    <p:sldId id="1526" r:id="rId15"/>
    <p:sldId id="1527" r:id="rId16"/>
    <p:sldId id="2111" r:id="rId17"/>
    <p:sldId id="2112" r:id="rId18"/>
    <p:sldId id="2123" r:id="rId19"/>
    <p:sldId id="2124" r:id="rId20"/>
    <p:sldId id="1519" r:id="rId21"/>
    <p:sldId id="1520" r:id="rId22"/>
    <p:sldId id="2115" r:id="rId23"/>
    <p:sldId id="1076" r:id="rId24"/>
    <p:sldId id="2098" r:id="rId25"/>
    <p:sldId id="2116" r:id="rId26"/>
    <p:sldId id="2117" r:id="rId27"/>
    <p:sldId id="2113" r:id="rId28"/>
    <p:sldId id="2104" r:id="rId29"/>
    <p:sldId id="2099" r:id="rId30"/>
    <p:sldId id="2105" r:id="rId31"/>
    <p:sldId id="2100" r:id="rId32"/>
    <p:sldId id="2101" r:id="rId33"/>
    <p:sldId id="2106" r:id="rId34"/>
    <p:sldId id="2102" r:id="rId35"/>
    <p:sldId id="2107" r:id="rId36"/>
    <p:sldId id="2103" r:id="rId37"/>
    <p:sldId id="2108" r:id="rId38"/>
    <p:sldId id="2118" r:id="rId39"/>
    <p:sldId id="2119" r:id="rId40"/>
    <p:sldId id="2120" r:id="rId41"/>
    <p:sldId id="2121" r:id="rId42"/>
    <p:sldId id="2122" r:id="rId43"/>
    <p:sldId id="1506" r:id="rId44"/>
    <p:sldId id="1507" r:id="rId45"/>
    <p:sldId id="1508" r:id="rId46"/>
    <p:sldId id="1509" r:id="rId47"/>
    <p:sldId id="2092" r:id="rId48"/>
    <p:sldId id="1510" r:id="rId49"/>
    <p:sldId id="1512" r:id="rId50"/>
    <p:sldId id="1513" r:id="rId51"/>
    <p:sldId id="1536" r:id="rId52"/>
  </p:sldIdLst>
  <p:sldSz cx="12192000" cy="6858000"/>
  <p:notesSz cx="6858000" cy="9144000"/>
  <p:embeddedFontLst>
    <p:embeddedFont>
      <p:font typeface="Calibri" panose="020F0502020204030204" pitchFamily="34" charset="0"/>
      <p:regular r:id="rId54"/>
      <p:bold r:id="rId55"/>
      <p:italic r:id="rId56"/>
      <p:boldItalic r:id="rId57"/>
    </p:embeddedFont>
    <p:embeddedFont>
      <p:font typeface="等线" panose="02010600030101010101" pitchFamily="2" charset="-122"/>
      <p:regular r:id="rId58"/>
      <p:bold r:id="rId59"/>
    </p:embeddedFont>
    <p:embeddedFont>
      <p:font typeface="等线 Light" panose="02010600030101010101" pitchFamily="2" charset="-122"/>
      <p:regular r:id="rId60"/>
    </p:embeddedFont>
    <p:embeddedFont>
      <p:font typeface="仿宋" panose="02010609060101010101" pitchFamily="49" charset="-122"/>
      <p:regular r:id="rId61"/>
    </p:embeddedFont>
    <p:embeddedFont>
      <p:font typeface="黑体" panose="02010609060101010101" pitchFamily="49" charset="-122"/>
      <p:regular r:id="rId62"/>
    </p:embeddedFont>
    <p:embeddedFont>
      <p:font typeface="微软雅黑" panose="020B0503020204020204" pitchFamily="34" charset="-122"/>
      <p:regular r:id="rId63"/>
      <p:bold r:id="rId64"/>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28E5AD54-1145-4464-9C06-87D75C906B0A}">
          <p14:sldIdLst>
            <p14:sldId id="438"/>
            <p14:sldId id="559"/>
            <p14:sldId id="350"/>
            <p14:sldId id="1515"/>
            <p14:sldId id="1516"/>
            <p14:sldId id="1517"/>
            <p14:sldId id="260"/>
            <p14:sldId id="863"/>
            <p14:sldId id="2109"/>
            <p14:sldId id="2114"/>
            <p14:sldId id="1081"/>
            <p14:sldId id="2110"/>
            <p14:sldId id="1522"/>
            <p14:sldId id="1526"/>
            <p14:sldId id="1527"/>
            <p14:sldId id="2111"/>
            <p14:sldId id="2112"/>
            <p14:sldId id="2123"/>
            <p14:sldId id="2124"/>
            <p14:sldId id="1519"/>
            <p14:sldId id="1520"/>
            <p14:sldId id="2115"/>
            <p14:sldId id="1076"/>
            <p14:sldId id="2098"/>
            <p14:sldId id="2116"/>
            <p14:sldId id="2117"/>
            <p14:sldId id="2113"/>
            <p14:sldId id="2104"/>
            <p14:sldId id="2099"/>
            <p14:sldId id="2105"/>
            <p14:sldId id="2100"/>
            <p14:sldId id="2101"/>
            <p14:sldId id="2106"/>
            <p14:sldId id="2102"/>
            <p14:sldId id="2107"/>
            <p14:sldId id="2103"/>
            <p14:sldId id="2108"/>
            <p14:sldId id="2118"/>
            <p14:sldId id="2119"/>
            <p14:sldId id="2120"/>
            <p14:sldId id="2121"/>
            <p14:sldId id="2122"/>
            <p14:sldId id="1506"/>
            <p14:sldId id="1507"/>
            <p14:sldId id="1508"/>
            <p14:sldId id="1509"/>
            <p14:sldId id="2092"/>
            <p14:sldId id="1510"/>
            <p14:sldId id="1512"/>
            <p14:sldId id="1513"/>
            <p14:sldId id="1536"/>
          </p14:sldIdLst>
        </p14:section>
        <p14:section name="无标题节" id="{97C562E3-FC32-40A1-87AB-122F54F84B3A}">
          <p14:sldIdLst/>
        </p14:section>
      </p14:sectionLst>
    </p:ext>
    <p:ext uri="{EFAFB233-063F-42B5-8137-9DF3F51BA10A}">
      <p15:sldGuideLst xmlns:p15="http://schemas.microsoft.com/office/powerpoint/2012/main">
        <p15:guide id="1" orient="horz" pos="2160">
          <p15:clr>
            <a:srgbClr val="A4A3A4"/>
          </p15:clr>
        </p15:guide>
        <p15:guide id="2" pos="380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A2A0"/>
    <a:srgbClr val="6C92C0"/>
    <a:srgbClr val="B0C4DD"/>
    <a:srgbClr val="A4D6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643" autoAdjust="0"/>
    <p:restoredTop sz="94660"/>
  </p:normalViewPr>
  <p:slideViewPr>
    <p:cSldViewPr snapToGrid="0" showGuides="1">
      <p:cViewPr varScale="1">
        <p:scale>
          <a:sx n="89" d="100"/>
          <a:sy n="89" d="100"/>
        </p:scale>
        <p:origin x="96" y="108"/>
      </p:cViewPr>
      <p:guideLst>
        <p:guide orient="horz" pos="2160"/>
        <p:guide pos="380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10.fntdata"/><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font" Target="fonts/font5.fntdata"/><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font" Target="fonts/font8.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3.fntdata"/><Relationship Id="rId64" Type="http://schemas.openxmlformats.org/officeDocument/2006/relationships/font" Target="fonts/font11.fntdata"/><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6.fntdata"/><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fntdata"/><Relationship Id="rId62"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7.fntdata"/><Relationship Id="rId65"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09EA2A-4C48-4C61-B30A-DAB1A3E93B21}" type="datetimeFigureOut">
              <a:rPr lang="zh-CN" altLang="en-US" smtClean="0"/>
              <a:t>2020/7/29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B31000-9408-426B-B873-D4C066E48AF8}"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4B31000-9408-426B-B873-D4C066E48AF8}" type="slidenum">
              <a:rPr lang="zh-CN" altLang="en-US" smtClean="0"/>
              <a:t>49</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4B31000-9408-426B-B873-D4C066E48AF8}" type="slidenum">
              <a:rPr lang="zh-CN" altLang="en-US" smtClean="0"/>
              <a:t>50</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4B31000-9408-426B-B873-D4C066E48AF8}" type="slidenum">
              <a:rPr lang="zh-CN" altLang="en-US" smtClean="0"/>
              <a:t>51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82F288E0-7875-42C4-84C8-98DBBD3BF4D2}" type="datetimeFigureOut">
              <a:rPr lang="zh-CN" altLang="en-US" smtClean="0"/>
              <a:t>2020/7/29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197485"/>
            <a:ext cx="10515600" cy="1325563"/>
          </a:xfrm>
        </p:spPr>
        <p:txBody>
          <a:bodyPr anchor="b" anchorCtr="0"/>
          <a:lstStyle/>
          <a:p>
            <a:r>
              <a:rPr lang="zh-CN" altLang="en-US"/>
              <a:t>单击此处编辑母版标题样式</a:t>
            </a:r>
          </a:p>
        </p:txBody>
      </p:sp>
      <p:sp>
        <p:nvSpPr>
          <p:cNvPr id="3" name="内容占位符 2"/>
          <p:cNvSpPr>
            <a:spLocks noGrp="1"/>
          </p:cNvSpPr>
          <p:nvPr>
            <p:ph idx="1"/>
          </p:nvPr>
        </p:nvSpPr>
        <p:spPr>
          <a:xfrm>
            <a:off x="838200" y="1702435"/>
            <a:ext cx="10515600" cy="4474845"/>
          </a:xfrm>
        </p:spPr>
        <p:txBody>
          <a:bodyPr/>
          <a:lstStyle>
            <a:lvl2pPr>
              <a:defRPr/>
            </a:lvl2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2020/7/29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17192553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t="-6000" b="-6000"/>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slideLayout" Target="../slideLayouts/slideLayout5.xml"/><Relationship Id="rId1" Type="http://schemas.openxmlformats.org/officeDocument/2006/relationships/tags" Target="../tags/tag4.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5.xml"/><Relationship Id="rId1" Type="http://schemas.openxmlformats.org/officeDocument/2006/relationships/tags" Target="../tags/tag5.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5.xml"/><Relationship Id="rId1" Type="http://schemas.openxmlformats.org/officeDocument/2006/relationships/tags" Target="../tags/tag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5.xml"/><Relationship Id="rId1" Type="http://schemas.openxmlformats.org/officeDocument/2006/relationships/tags" Target="../tags/tag9.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5.xml"/><Relationship Id="rId1" Type="http://schemas.openxmlformats.org/officeDocument/2006/relationships/tags" Target="../tags/tag10.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5.xml"/><Relationship Id="rId1" Type="http://schemas.openxmlformats.org/officeDocument/2006/relationships/tags" Target="../tags/tag11.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5.xml"/><Relationship Id="rId1" Type="http://schemas.openxmlformats.org/officeDocument/2006/relationships/tags" Target="../tags/tag1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5.xml"/><Relationship Id="rId1" Type="http://schemas.openxmlformats.org/officeDocument/2006/relationships/tags" Target="../tags/tag13.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5.xml"/><Relationship Id="rId1" Type="http://schemas.openxmlformats.org/officeDocument/2006/relationships/tags" Target="../tags/tag14.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5.xml"/><Relationship Id="rId1" Type="http://schemas.openxmlformats.org/officeDocument/2006/relationships/tags" Target="../tags/tag15.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5.xml"/><Relationship Id="rId1" Type="http://schemas.openxmlformats.org/officeDocument/2006/relationships/tags" Target="../tags/tag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5.xml"/><Relationship Id="rId1" Type="http://schemas.openxmlformats.org/officeDocument/2006/relationships/tags" Target="../tags/tag17.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5.xml"/><Relationship Id="rId1" Type="http://schemas.openxmlformats.org/officeDocument/2006/relationships/tags" Target="../tags/tag18.xml"/><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5.xml"/><Relationship Id="rId1" Type="http://schemas.openxmlformats.org/officeDocument/2006/relationships/tags" Target="../tags/tag19.xm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5.xml"/><Relationship Id="rId1" Type="http://schemas.openxmlformats.org/officeDocument/2006/relationships/tags" Target="../tags/tag20.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5.xml"/><Relationship Id="rId1" Type="http://schemas.openxmlformats.org/officeDocument/2006/relationships/tags" Target="../tags/tag21.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5.xml"/><Relationship Id="rId1" Type="http://schemas.openxmlformats.org/officeDocument/2006/relationships/tags" Target="../tags/tag22.xml"/><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5.xml"/><Relationship Id="rId1" Type="http://schemas.openxmlformats.org/officeDocument/2006/relationships/tags" Target="../tags/tag23.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5.xml"/><Relationship Id="rId1" Type="http://schemas.openxmlformats.org/officeDocument/2006/relationships/tags" Target="../tags/tag24.xml"/><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5.xml"/><Relationship Id="rId1" Type="http://schemas.openxmlformats.org/officeDocument/2006/relationships/tags" Target="../tags/tag25.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5.xml"/><Relationship Id="rId1" Type="http://schemas.openxmlformats.org/officeDocument/2006/relationships/tags" Target="../tags/tag26.xml"/><Relationship Id="rId4" Type="http://schemas.openxmlformats.org/officeDocument/2006/relationships/image" Target="../media/image33.png"/></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5.xml"/><Relationship Id="rId1" Type="http://schemas.openxmlformats.org/officeDocument/2006/relationships/tags" Target="../tags/tag27.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5.xml"/><Relationship Id="rId1" Type="http://schemas.openxmlformats.org/officeDocument/2006/relationships/tags" Target="../tags/tag28.xml"/><Relationship Id="rId4" Type="http://schemas.openxmlformats.org/officeDocument/2006/relationships/image" Target="../media/image36.png"/></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5.xml"/><Relationship Id="rId1" Type="http://schemas.openxmlformats.org/officeDocument/2006/relationships/tags" Target="../tags/tag29.xml"/></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5.xml"/><Relationship Id="rId1" Type="http://schemas.openxmlformats.org/officeDocument/2006/relationships/tags" Target="../tags/tag30.xml"/><Relationship Id="rId4" Type="http://schemas.openxmlformats.org/officeDocument/2006/relationships/image" Target="../media/image3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5.xml"/><Relationship Id="rId1" Type="http://schemas.openxmlformats.org/officeDocument/2006/relationships/tags" Target="../tags/tag31.xml"/></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5.xml"/><Relationship Id="rId1" Type="http://schemas.openxmlformats.org/officeDocument/2006/relationships/tags" Target="../tags/tag32.xml"/></Relationships>
</file>

<file path=ppt/slides/_rels/slide4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slideLayout" Target="../slideLayouts/slideLayout5.xml"/><Relationship Id="rId1" Type="http://schemas.openxmlformats.org/officeDocument/2006/relationships/tags" Target="../tags/tag33.xml"/></Relationships>
</file>

<file path=ppt/slides/_rels/slide4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Layout" Target="../slideLayouts/slideLayout5.xml"/><Relationship Id="rId1" Type="http://schemas.openxmlformats.org/officeDocument/2006/relationships/tags" Target="../tags/tag34.xml"/></Relationships>
</file>

<file path=ppt/slides/_rels/slide4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hyperlink" Target="http://www.100ec.cn/zt/expert_caolei/"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hyperlink" Target="mailto:CaoLei@NetSun.com"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55.png"/></Relationships>
</file>

<file path=ppt/slides/_rels/slide5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文本框 5"/>
          <p:cNvSpPr txBox="1"/>
          <p:nvPr/>
        </p:nvSpPr>
        <p:spPr>
          <a:xfrm>
            <a:off x="623252" y="2579505"/>
            <a:ext cx="10945495" cy="769441"/>
          </a:xfrm>
          <a:prstGeom prst="rect">
            <a:avLst/>
          </a:prstGeom>
          <a:noFill/>
        </p:spPr>
        <p:txBody>
          <a:bodyPr wrap="square" rtlCol="0">
            <a:spAutoFit/>
          </a:bodyPr>
          <a:lstStyle/>
          <a:p>
            <a:pPr algn="ctr"/>
            <a:r>
              <a:rPr lang="en-US" altLang="zh-CN" sz="4400" b="1" dirty="0">
                <a:solidFill>
                  <a:srgbClr val="019FFC"/>
                </a:solidFill>
              </a:rPr>
              <a:t>2019</a:t>
            </a:r>
            <a:r>
              <a:rPr lang="zh-CN" altLang="en-US" sz="4400" b="1" dirty="0">
                <a:solidFill>
                  <a:srgbClr val="019FFC"/>
                </a:solidFill>
              </a:rPr>
              <a:t>年度中国互联网医疗市场数据报告</a:t>
            </a:r>
          </a:p>
        </p:txBody>
      </p:sp>
      <p:sp>
        <p:nvSpPr>
          <p:cNvPr id="7" name="TextBox 20"/>
          <p:cNvSpPr txBox="1"/>
          <p:nvPr/>
        </p:nvSpPr>
        <p:spPr>
          <a:xfrm>
            <a:off x="4485240" y="4196755"/>
            <a:ext cx="7073714" cy="1753235"/>
          </a:xfrm>
          <a:prstGeom prst="rect">
            <a:avLst/>
          </a:prstGeom>
          <a:noFill/>
        </p:spPr>
        <p:txBody>
          <a:bodyPr wrap="square" rtlCol="0">
            <a:spAutoFit/>
          </a:bodyPr>
          <a:lstStyle/>
          <a:p>
            <a:pPr>
              <a:lnSpc>
                <a:spcPct val="150000"/>
              </a:lnSpc>
            </a:pPr>
            <a:r>
              <a:rPr lang="zh-CN" altLang="en-US" sz="2400" b="1" dirty="0">
                <a:solidFill>
                  <a:srgbClr val="019FFC"/>
                </a:solidFill>
              </a:rPr>
              <a:t>报告编制：网经社电子商务研究中心</a:t>
            </a:r>
            <a:endParaRPr lang="en-US" altLang="zh-CN" sz="2400" b="1" dirty="0">
              <a:solidFill>
                <a:srgbClr val="019FFC"/>
              </a:solidFill>
            </a:endParaRPr>
          </a:p>
          <a:p>
            <a:pPr>
              <a:lnSpc>
                <a:spcPct val="150000"/>
              </a:lnSpc>
            </a:pPr>
            <a:r>
              <a:rPr lang="zh-CN" altLang="en-US" sz="2400" b="1" dirty="0">
                <a:solidFill>
                  <a:srgbClr val="019FFC"/>
                </a:solidFill>
              </a:rPr>
              <a:t>发布日期：</a:t>
            </a:r>
            <a:r>
              <a:rPr lang="en-US" altLang="zh-CN" sz="2400" b="1" dirty="0">
                <a:solidFill>
                  <a:srgbClr val="019FFC"/>
                </a:solidFill>
              </a:rPr>
              <a:t>2020</a:t>
            </a:r>
            <a:r>
              <a:rPr lang="zh-CN" altLang="en-US" sz="2400" b="1" dirty="0">
                <a:solidFill>
                  <a:srgbClr val="019FFC"/>
                </a:solidFill>
              </a:rPr>
              <a:t>年</a:t>
            </a:r>
            <a:r>
              <a:rPr lang="en-US" altLang="zh-CN" sz="2400" b="1" dirty="0">
                <a:solidFill>
                  <a:srgbClr val="019FFC"/>
                </a:solidFill>
              </a:rPr>
              <a:t>7</a:t>
            </a:r>
            <a:r>
              <a:rPr lang="zh-CN" altLang="en-US" sz="2400" b="1" dirty="0">
                <a:solidFill>
                  <a:srgbClr val="019FFC"/>
                </a:solidFill>
              </a:rPr>
              <a:t>月</a:t>
            </a:r>
            <a:r>
              <a:rPr lang="en-US" altLang="zh-CN" sz="2400" b="1" dirty="0">
                <a:solidFill>
                  <a:srgbClr val="019FFC"/>
                </a:solidFill>
              </a:rPr>
              <a:t>29</a:t>
            </a:r>
            <a:r>
              <a:rPr lang="zh-CN" altLang="en-US" sz="2400" b="1" dirty="0">
                <a:solidFill>
                  <a:srgbClr val="019FFC"/>
                </a:solidFill>
              </a:rPr>
              <a:t>日</a:t>
            </a:r>
            <a:endParaRPr lang="en-US" altLang="zh-CN" sz="2400" b="1" dirty="0">
              <a:solidFill>
                <a:srgbClr val="019FFC"/>
              </a:solidFill>
            </a:endParaRPr>
          </a:p>
          <a:p>
            <a:pPr>
              <a:lnSpc>
                <a:spcPct val="150000"/>
              </a:lnSpc>
            </a:pPr>
            <a:r>
              <a:rPr lang="zh-CN" altLang="en-US" sz="2400" b="1" dirty="0">
                <a:solidFill>
                  <a:srgbClr val="019FFC"/>
                </a:solidFill>
              </a:rPr>
              <a:t>数据来源：网经社“电数宝”（</a:t>
            </a:r>
            <a:r>
              <a:rPr lang="en-US" altLang="zh-CN" sz="2400" b="1" dirty="0">
                <a:solidFill>
                  <a:srgbClr val="019FFC"/>
                </a:solidFill>
              </a:rPr>
              <a:t>DATA.100EC.CN</a:t>
            </a:r>
            <a:r>
              <a:rPr lang="zh-CN" altLang="en-US" sz="2400" b="1" dirty="0">
                <a:solidFill>
                  <a:srgbClr val="019FFC"/>
                </a:solidFill>
              </a:rPr>
              <a:t>）</a:t>
            </a: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7083" y="4224056"/>
            <a:ext cx="1738103" cy="178613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椭圆 23"/>
          <p:cNvSpPr/>
          <p:nvPr/>
        </p:nvSpPr>
        <p:spPr>
          <a:xfrm>
            <a:off x="4758074" y="753893"/>
            <a:ext cx="713428" cy="713428"/>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2266351" y="3544041"/>
            <a:ext cx="191910" cy="191910"/>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572458" y="2818259"/>
            <a:ext cx="952500" cy="95250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686499" y="2909788"/>
            <a:ext cx="746760" cy="768350"/>
          </a:xfrm>
          <a:prstGeom prst="rect">
            <a:avLst/>
          </a:prstGeom>
          <a:noFill/>
        </p:spPr>
        <p:txBody>
          <a:bodyPr wrap="none" rtlCol="0">
            <a:spAutoFit/>
          </a:bodyPr>
          <a:lstStyle/>
          <a:p>
            <a:pPr algn="ctr"/>
            <a:r>
              <a:rPr lang="en-US" altLang="zh-CN" sz="4400" b="1" dirty="0">
                <a:solidFill>
                  <a:schemeClr val="bg1"/>
                </a:solidFill>
                <a:latin typeface="黑体" panose="02010609060101010101" charset="-122"/>
                <a:ea typeface="黑体" panose="02010609060101010101" charset="-122"/>
              </a:rPr>
              <a:t>01</a:t>
            </a:r>
            <a:endParaRPr lang="zh-CN" altLang="en-US" sz="4400" b="1" dirty="0">
              <a:solidFill>
                <a:schemeClr val="bg1"/>
              </a:solidFill>
              <a:latin typeface="黑体" panose="02010609060101010101" charset="-122"/>
              <a:ea typeface="黑体" panose="02010609060101010101" charset="-122"/>
            </a:endParaRPr>
          </a:p>
        </p:txBody>
      </p:sp>
      <p:sp>
        <p:nvSpPr>
          <p:cNvPr id="7" name="文本框 6"/>
          <p:cNvSpPr txBox="1"/>
          <p:nvPr/>
        </p:nvSpPr>
        <p:spPr>
          <a:xfrm>
            <a:off x="652849" y="4031429"/>
            <a:ext cx="2623820" cy="1600438"/>
          </a:xfrm>
          <a:prstGeom prst="rect">
            <a:avLst/>
          </a:prstGeom>
          <a:noFill/>
        </p:spPr>
        <p:txBody>
          <a:bodyPr wrap="square" rtlCol="0">
            <a:spAutoFit/>
          </a:bodyPr>
          <a:lstStyle/>
          <a:p>
            <a:pPr algn="just"/>
            <a:r>
              <a:rPr lang="en-US" altLang="zh-CN" sz="1400" dirty="0">
                <a:latin typeface="黑体" panose="02010609060101010101" charset="-122"/>
                <a:ea typeface="黑体" panose="02010609060101010101" charset="-122"/>
              </a:rPr>
              <a:t>1</a:t>
            </a:r>
            <a:r>
              <a:rPr lang="zh-CN" altLang="en-US" sz="1400" dirty="0">
                <a:latin typeface="黑体" panose="02010609060101010101" charset="-122"/>
                <a:ea typeface="黑体" panose="02010609060101010101" charset="-122"/>
              </a:rPr>
              <a:t>、本报告相关知识产权归发布方所有，</a:t>
            </a:r>
            <a:r>
              <a:rPr lang="zh-CN" altLang="en-US" sz="1400" b="1" dirty="0">
                <a:latin typeface="黑体" panose="02010609060101010101" charset="-122"/>
                <a:ea typeface="黑体" panose="02010609060101010101" charset="-122"/>
              </a:rPr>
              <a:t>任何企业、机构、媒体等单位及个人引用本报告数据、内容，均请注明：</a:t>
            </a:r>
            <a:r>
              <a:rPr lang="zh-CN" altLang="en-US" sz="1400" dirty="0">
                <a:latin typeface="黑体" panose="02010609060101010101" charset="-122"/>
                <a:ea typeface="黑体" panose="02010609060101010101" charset="-122"/>
              </a:rPr>
              <a:t>“根据网经社发布的</a:t>
            </a:r>
            <a:r>
              <a:rPr lang="en-US" altLang="zh-CN" sz="1400" dirty="0">
                <a:latin typeface="黑体" panose="02010609060101010101" charset="-122"/>
                <a:ea typeface="黑体" panose="02010609060101010101" charset="-122"/>
              </a:rPr>
              <a:t>《2019</a:t>
            </a:r>
            <a:r>
              <a:rPr lang="zh-CN" altLang="en-US" sz="1400" dirty="0">
                <a:latin typeface="黑体" panose="02010609060101010101" charset="-122"/>
                <a:ea typeface="黑体" panose="02010609060101010101" charset="-122"/>
              </a:rPr>
              <a:t>年度中国互联网医疗市场数据报告</a:t>
            </a:r>
            <a:r>
              <a:rPr lang="en-US" altLang="zh-CN" sz="1400" dirty="0">
                <a:latin typeface="黑体" panose="02010609060101010101" charset="-122"/>
                <a:ea typeface="黑体" panose="02010609060101010101" charset="-122"/>
              </a:rPr>
              <a:t>》”</a:t>
            </a:r>
            <a:r>
              <a:rPr lang="zh-CN" altLang="en-US" sz="1400" dirty="0">
                <a:latin typeface="黑体" panose="02010609060101010101" charset="-122"/>
                <a:ea typeface="黑体" panose="02010609060101010101" charset="-122"/>
              </a:rPr>
              <a:t>，不得篡改、曲解报告内容。</a:t>
            </a:r>
          </a:p>
        </p:txBody>
      </p:sp>
      <p:sp>
        <p:nvSpPr>
          <p:cNvPr id="12" name="文本框 11"/>
          <p:cNvSpPr txBox="1"/>
          <p:nvPr/>
        </p:nvSpPr>
        <p:spPr>
          <a:xfrm>
            <a:off x="3892421" y="4738459"/>
            <a:ext cx="2145030" cy="1600438"/>
          </a:xfrm>
          <a:prstGeom prst="rect">
            <a:avLst/>
          </a:prstGeom>
          <a:noFill/>
        </p:spPr>
        <p:txBody>
          <a:bodyPr wrap="square" rtlCol="0">
            <a:spAutoFit/>
          </a:bodyPr>
          <a:lstStyle/>
          <a:p>
            <a:pPr algn="just"/>
            <a:r>
              <a:rPr lang="en-US" altLang="zh-CN" sz="1400" dirty="0">
                <a:latin typeface="黑体" panose="02010609060101010101" charset="-122"/>
                <a:ea typeface="黑体" panose="02010609060101010101" charset="-122"/>
              </a:rPr>
              <a:t>2</a:t>
            </a:r>
            <a:r>
              <a:rPr lang="zh-CN" altLang="en-US" sz="1400" dirty="0">
                <a:latin typeface="黑体" panose="02010609060101010101" charset="-122"/>
                <a:ea typeface="黑体" panose="02010609060101010101" charset="-122"/>
              </a:rPr>
              <a:t>、本报告仅为参考研究资料，</a:t>
            </a:r>
            <a:r>
              <a:rPr lang="zh-CN" altLang="en-US" sz="1400" b="1" dirty="0">
                <a:latin typeface="黑体" panose="02010609060101010101" charset="-122"/>
                <a:ea typeface="黑体" panose="02010609060101010101" charset="-122"/>
              </a:rPr>
              <a:t>不构成投资、决策等任何建议，由此带来的风险请慎重考虑</a:t>
            </a:r>
            <a:r>
              <a:rPr lang="zh-CN" altLang="en-US" sz="1400" dirty="0">
                <a:latin typeface="黑体" panose="02010609060101010101" charset="-122"/>
                <a:ea typeface="黑体" panose="02010609060101010101" charset="-122"/>
              </a:rPr>
              <a:t>，网经社及其所属主体不承担因使用本报告信息而产生的任何责任。</a:t>
            </a:r>
          </a:p>
        </p:txBody>
      </p:sp>
      <p:sp>
        <p:nvSpPr>
          <p:cNvPr id="17" name="文本框 16"/>
          <p:cNvSpPr txBox="1"/>
          <p:nvPr/>
        </p:nvSpPr>
        <p:spPr>
          <a:xfrm>
            <a:off x="6779640" y="4786820"/>
            <a:ext cx="2016104" cy="738664"/>
          </a:xfrm>
          <a:prstGeom prst="rect">
            <a:avLst/>
          </a:prstGeom>
          <a:noFill/>
        </p:spPr>
        <p:txBody>
          <a:bodyPr wrap="square" rtlCol="0">
            <a:spAutoFit/>
          </a:bodyPr>
          <a:lstStyle/>
          <a:p>
            <a:pPr algn="just"/>
            <a:r>
              <a:rPr lang="en-US" altLang="zh-CN" sz="1400" dirty="0">
                <a:latin typeface="黑体" panose="02010609060101010101" charset="-122"/>
                <a:ea typeface="黑体" panose="02010609060101010101" charset="-122"/>
              </a:rPr>
              <a:t>3</a:t>
            </a:r>
            <a:r>
              <a:rPr lang="zh-CN" altLang="en-US" sz="1400" dirty="0">
                <a:latin typeface="黑体" panose="02010609060101010101" charset="-122"/>
                <a:ea typeface="黑体" panose="02010609060101010101" charset="-122"/>
              </a:rPr>
              <a:t>、报告涉及金额单位除特殊</a:t>
            </a:r>
            <a:r>
              <a:rPr lang="zh-CN" altLang="en-US" sz="1400" dirty="0"/>
              <a:t>标注</a:t>
            </a:r>
            <a:r>
              <a:rPr lang="zh-CN" altLang="en-US" sz="1400" dirty="0">
                <a:latin typeface="黑体" panose="02010609060101010101" charset="-122"/>
                <a:ea typeface="黑体" panose="02010609060101010101" charset="-122"/>
              </a:rPr>
              <a:t>外，均默认为元（人民币）。</a:t>
            </a:r>
          </a:p>
        </p:txBody>
      </p:sp>
      <p:sp>
        <p:nvSpPr>
          <p:cNvPr id="22" name="文本框 21"/>
          <p:cNvSpPr txBox="1"/>
          <p:nvPr/>
        </p:nvSpPr>
        <p:spPr>
          <a:xfrm>
            <a:off x="9462919" y="4189555"/>
            <a:ext cx="2293600" cy="523220"/>
          </a:xfrm>
          <a:prstGeom prst="rect">
            <a:avLst/>
          </a:prstGeom>
          <a:noFill/>
        </p:spPr>
        <p:txBody>
          <a:bodyPr wrap="square" rtlCol="0">
            <a:spAutoFit/>
          </a:bodyPr>
          <a:lstStyle/>
          <a:p>
            <a:pPr>
              <a:defRPr/>
            </a:pPr>
            <a:r>
              <a:rPr lang="en-US" altLang="zh-CN" sz="1400" kern="0" dirty="0">
                <a:latin typeface="黑体" panose="02010609060101010101" charset="-122"/>
                <a:ea typeface="黑体" panose="02010609060101010101" charset="-122"/>
              </a:rPr>
              <a:t>4</a:t>
            </a:r>
            <a:r>
              <a:rPr lang="zh-CN" altLang="en-US" sz="1400" kern="0" dirty="0">
                <a:latin typeface="黑体" panose="02010609060101010101" charset="-122"/>
                <a:ea typeface="黑体" panose="02010609060101010101" charset="-122"/>
              </a:rPr>
              <a:t>、数据来源：网经社“电数宝”</a:t>
            </a:r>
            <a:r>
              <a:rPr lang="en-US" altLang="zh-CN" sz="1400" kern="0" dirty="0">
                <a:latin typeface="黑体" panose="02010609060101010101" charset="-122"/>
                <a:ea typeface="黑体" panose="02010609060101010101" charset="-122"/>
              </a:rPr>
              <a:t>(DATA.100EC.CN</a:t>
            </a:r>
            <a:r>
              <a:rPr lang="zh-CN" altLang="en-US" sz="1400" kern="0" dirty="0">
                <a:latin typeface="黑体" panose="02010609060101010101" charset="-122"/>
                <a:ea typeface="黑体" panose="02010609060101010101" charset="-122"/>
              </a:rPr>
              <a:t>）。</a:t>
            </a:r>
          </a:p>
        </p:txBody>
      </p:sp>
      <p:sp>
        <p:nvSpPr>
          <p:cNvPr id="23" name="椭圆 22"/>
          <p:cNvSpPr/>
          <p:nvPr/>
        </p:nvSpPr>
        <p:spPr>
          <a:xfrm>
            <a:off x="4869180" y="664744"/>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MH_Others_1"/>
          <p:cNvSpPr txBox="1"/>
          <p:nvPr>
            <p:custDataLst>
              <p:tags r:id="rId1"/>
            </p:custDataLst>
          </p:nvPr>
        </p:nvSpPr>
        <p:spPr>
          <a:xfrm>
            <a:off x="4160902" y="1467321"/>
            <a:ext cx="3955467" cy="847938"/>
          </a:xfrm>
          <a:prstGeom prst="rect">
            <a:avLst/>
          </a:prstGeom>
          <a:noFill/>
        </p:spPr>
        <p:txBody>
          <a:bodyPr wrap="square" rtlCol="0">
            <a:noAutofit/>
          </a:bodyPr>
          <a:lstStyle/>
          <a:p>
            <a:pPr algn="ctr"/>
            <a:r>
              <a:rPr lang="zh-CN" altLang="en-US" sz="4400" dirty="0">
                <a:solidFill>
                  <a:schemeClr val="bg1"/>
                </a:solidFill>
                <a:effectLst>
                  <a:outerShdw blurRad="38100" dist="38100" dir="2700000" algn="tl">
                    <a:srgbClr val="000000">
                      <a:alpha val="43137"/>
                    </a:srgbClr>
                  </a:outerShdw>
                </a:effectLst>
                <a:latin typeface="黑体" panose="02010609060101010101" charset="-122"/>
                <a:ea typeface="黑体" panose="02010609060101010101" charset="-122"/>
                <a:cs typeface="Arial" panose="020B0604020202020204" pitchFamily="34" charset="0"/>
              </a:rPr>
              <a:t>报告声明</a:t>
            </a:r>
          </a:p>
        </p:txBody>
      </p:sp>
      <p:sp>
        <p:nvSpPr>
          <p:cNvPr id="9" name="椭圆 8"/>
          <p:cNvSpPr/>
          <p:nvPr/>
        </p:nvSpPr>
        <p:spPr>
          <a:xfrm>
            <a:off x="4392930" y="3533229"/>
            <a:ext cx="952500" cy="952500"/>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495800" y="3624758"/>
            <a:ext cx="746760" cy="768350"/>
          </a:xfrm>
          <a:prstGeom prst="rect">
            <a:avLst/>
          </a:prstGeom>
          <a:noFill/>
        </p:spPr>
        <p:txBody>
          <a:bodyPr wrap="none" rtlCol="0">
            <a:spAutoFit/>
          </a:bodyPr>
          <a:lstStyle/>
          <a:p>
            <a:pPr algn="ctr"/>
            <a:r>
              <a:rPr lang="en-US" altLang="zh-CN" sz="4400" b="1" dirty="0">
                <a:solidFill>
                  <a:schemeClr val="bg1"/>
                </a:solidFill>
                <a:latin typeface="黑体" panose="02010609060101010101" charset="-122"/>
                <a:ea typeface="黑体" panose="02010609060101010101" charset="-122"/>
              </a:rPr>
              <a:t>02</a:t>
            </a:r>
            <a:endParaRPr lang="zh-CN" altLang="en-US" sz="4400" b="1" dirty="0">
              <a:solidFill>
                <a:schemeClr val="bg1"/>
              </a:solidFill>
              <a:latin typeface="黑体" panose="02010609060101010101" charset="-122"/>
              <a:ea typeface="黑体" panose="02010609060101010101" charset="-122"/>
            </a:endParaRPr>
          </a:p>
        </p:txBody>
      </p:sp>
      <p:sp>
        <p:nvSpPr>
          <p:cNvPr id="33" name="椭圆 32"/>
          <p:cNvSpPr/>
          <p:nvPr/>
        </p:nvSpPr>
        <p:spPr>
          <a:xfrm>
            <a:off x="5100970" y="4240276"/>
            <a:ext cx="191910" cy="19191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7340266" y="3533229"/>
            <a:ext cx="952500" cy="95250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7414313" y="3624758"/>
            <a:ext cx="746760" cy="768350"/>
          </a:xfrm>
          <a:prstGeom prst="rect">
            <a:avLst/>
          </a:prstGeom>
          <a:noFill/>
        </p:spPr>
        <p:txBody>
          <a:bodyPr wrap="none" rtlCol="0">
            <a:spAutoFit/>
          </a:bodyPr>
          <a:lstStyle/>
          <a:p>
            <a:pPr algn="ctr"/>
            <a:r>
              <a:rPr lang="en-US" altLang="zh-CN" sz="4400" b="1" dirty="0">
                <a:solidFill>
                  <a:schemeClr val="bg1"/>
                </a:solidFill>
                <a:latin typeface="黑体" panose="02010609060101010101" charset="-122"/>
                <a:ea typeface="黑体" panose="02010609060101010101" charset="-122"/>
              </a:rPr>
              <a:t>03</a:t>
            </a:r>
            <a:endParaRPr lang="zh-CN" altLang="en-US" sz="4400" b="1" dirty="0">
              <a:solidFill>
                <a:schemeClr val="bg1"/>
              </a:solidFill>
              <a:latin typeface="黑体" panose="02010609060101010101" charset="-122"/>
              <a:ea typeface="黑体" panose="02010609060101010101" charset="-122"/>
            </a:endParaRPr>
          </a:p>
        </p:txBody>
      </p:sp>
      <p:sp>
        <p:nvSpPr>
          <p:cNvPr id="34" name="椭圆 33"/>
          <p:cNvSpPr/>
          <p:nvPr/>
        </p:nvSpPr>
        <p:spPr>
          <a:xfrm>
            <a:off x="8081488" y="4240276"/>
            <a:ext cx="191910" cy="191910"/>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10143292" y="2910880"/>
            <a:ext cx="952500" cy="952500"/>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10246162" y="3002409"/>
            <a:ext cx="746760" cy="768350"/>
          </a:xfrm>
          <a:prstGeom prst="rect">
            <a:avLst/>
          </a:prstGeom>
          <a:noFill/>
        </p:spPr>
        <p:txBody>
          <a:bodyPr wrap="none" rtlCol="0">
            <a:spAutoFit/>
          </a:bodyPr>
          <a:lstStyle/>
          <a:p>
            <a:pPr algn="ctr"/>
            <a:r>
              <a:rPr lang="en-US" altLang="zh-CN" sz="4400" b="1" dirty="0">
                <a:solidFill>
                  <a:schemeClr val="bg1"/>
                </a:solidFill>
                <a:latin typeface="黑体" panose="02010609060101010101" charset="-122"/>
                <a:ea typeface="黑体" panose="02010609060101010101" charset="-122"/>
              </a:rPr>
              <a:t>04</a:t>
            </a:r>
            <a:endParaRPr lang="zh-CN" altLang="en-US" sz="4400" b="1" dirty="0">
              <a:solidFill>
                <a:schemeClr val="bg1"/>
              </a:solidFill>
              <a:latin typeface="黑体" panose="02010609060101010101" charset="-122"/>
              <a:ea typeface="黑体" panose="02010609060101010101" charset="-122"/>
            </a:endParaRPr>
          </a:p>
        </p:txBody>
      </p:sp>
      <p:sp>
        <p:nvSpPr>
          <p:cNvPr id="35" name="椭圆 34"/>
          <p:cNvSpPr/>
          <p:nvPr/>
        </p:nvSpPr>
        <p:spPr>
          <a:xfrm>
            <a:off x="10858598" y="3643011"/>
            <a:ext cx="191910" cy="19191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椭圆 23"/>
          <p:cNvSpPr/>
          <p:nvPr/>
        </p:nvSpPr>
        <p:spPr>
          <a:xfrm>
            <a:off x="1244537" y="2582693"/>
            <a:ext cx="713428" cy="713428"/>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1355643" y="2493544"/>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MH_Others_1"/>
          <p:cNvSpPr txBox="1"/>
          <p:nvPr>
            <p:custDataLst>
              <p:tags r:id="rId1"/>
            </p:custDataLst>
          </p:nvPr>
        </p:nvSpPr>
        <p:spPr>
          <a:xfrm>
            <a:off x="604729" y="3300809"/>
            <a:ext cx="3955467" cy="847938"/>
          </a:xfrm>
          <a:prstGeom prst="rect">
            <a:avLst/>
          </a:prstGeom>
          <a:noFill/>
        </p:spPr>
        <p:txBody>
          <a:bodyPr wrap="square" rtlCol="0">
            <a:noAutofit/>
          </a:bodyPr>
          <a:lstStyle/>
          <a:p>
            <a:pPr algn="ctr"/>
            <a:r>
              <a:rPr lang="zh-CN" altLang="en-US" sz="4400" dirty="0">
                <a:solidFill>
                  <a:schemeClr val="bg1"/>
                </a:solidFill>
                <a:effectLst>
                  <a:outerShdw blurRad="38100" dist="38100" dir="2700000" algn="tl">
                    <a:srgbClr val="000000">
                      <a:alpha val="43137"/>
                    </a:srgbClr>
                  </a:outerShdw>
                </a:effectLst>
                <a:latin typeface="+mj-lt"/>
                <a:cs typeface="Arial" panose="020B0604020202020204" pitchFamily="34" charset="0"/>
              </a:rPr>
              <a:t>报告声明</a:t>
            </a:r>
          </a:p>
        </p:txBody>
      </p:sp>
      <p:sp>
        <p:nvSpPr>
          <p:cNvPr id="13" name="文本框 12"/>
          <p:cNvSpPr txBox="1"/>
          <p:nvPr/>
        </p:nvSpPr>
        <p:spPr>
          <a:xfrm>
            <a:off x="4461510" y="1230630"/>
            <a:ext cx="7096125" cy="1060450"/>
          </a:xfrm>
          <a:prstGeom prst="rect">
            <a:avLst/>
          </a:prstGeom>
          <a:noFill/>
        </p:spPr>
        <p:txBody>
          <a:bodyPr wrap="square" rtlCol="0">
            <a:spAutoFit/>
          </a:bodyPr>
          <a:lstStyle/>
          <a:p>
            <a:pPr algn="just">
              <a:lnSpc>
                <a:spcPct val="150000"/>
              </a:lnSpc>
            </a:pPr>
            <a:r>
              <a:rPr lang="en-US" altLang="zh-CN" sz="1400" b="1" dirty="0">
                <a:latin typeface="黑体" panose="02010609060101010101" charset="-122"/>
                <a:ea typeface="黑体" panose="02010609060101010101" charset="-122"/>
                <a:sym typeface="+mn-ea"/>
              </a:rPr>
              <a:t>5</a:t>
            </a:r>
            <a:r>
              <a:rPr lang="zh-CN" altLang="en-US" sz="1400" b="1" dirty="0">
                <a:latin typeface="黑体" panose="02010609060101010101" charset="-122"/>
                <a:ea typeface="黑体" panose="02010609060101010101" charset="-122"/>
                <a:sym typeface="+mn-ea"/>
              </a:rPr>
              <a:t>、发布渠道：</a:t>
            </a:r>
            <a:r>
              <a:rPr lang="zh-CN" altLang="en-US" sz="1400" dirty="0">
                <a:latin typeface="黑体" panose="02010609060101010101" charset="-122"/>
                <a:ea typeface="黑体" panose="02010609060101010101" charset="-122"/>
                <a:sym typeface="+mn-ea"/>
              </a:rPr>
              <a:t>（</a:t>
            </a:r>
            <a:r>
              <a:rPr lang="en-US" altLang="zh-CN" sz="1400" dirty="0">
                <a:latin typeface="黑体" panose="02010609060101010101" charset="-122"/>
                <a:ea typeface="黑体" panose="02010609060101010101" charset="-122"/>
                <a:sym typeface="+mn-ea"/>
              </a:rPr>
              <a:t>1</a:t>
            </a:r>
            <a:r>
              <a:rPr lang="zh-CN" altLang="en-US" sz="1400" dirty="0">
                <a:latin typeface="黑体" panose="02010609060101010101" charset="-122"/>
                <a:ea typeface="黑体" panose="02010609060101010101" charset="-122"/>
                <a:sym typeface="+mn-ea"/>
              </a:rPr>
              <a:t>）网经社</a:t>
            </a:r>
            <a:r>
              <a:rPr lang="en-US" altLang="zh-CN" sz="1400" dirty="0">
                <a:latin typeface="黑体" panose="02010609060101010101" charset="-122"/>
                <a:ea typeface="黑体" panose="02010609060101010101" charset="-122"/>
                <a:sym typeface="+mn-ea"/>
              </a:rPr>
              <a:t>WWW.100EC.CN</a:t>
            </a:r>
            <a:r>
              <a:rPr lang="zh-CN" altLang="en-US" sz="1400" dirty="0">
                <a:latin typeface="黑体" panose="02010609060101010101" charset="-122"/>
                <a:ea typeface="黑体" panose="02010609060101010101" charset="-122"/>
                <a:sym typeface="+mn-ea"/>
              </a:rPr>
              <a:t>电商门户网站及</a:t>
            </a:r>
            <a:r>
              <a:rPr lang="en-US" altLang="zh-CN" sz="1400" dirty="0">
                <a:latin typeface="黑体" panose="02010609060101010101" charset="-122"/>
                <a:ea typeface="黑体" panose="02010609060101010101" charset="-122"/>
                <a:sym typeface="+mn-ea"/>
              </a:rPr>
              <a:t>《</a:t>
            </a:r>
            <a:r>
              <a:rPr lang="zh-CN" altLang="en-US" sz="1400" dirty="0">
                <a:latin typeface="黑体" panose="02010609060101010101" charset="-122"/>
                <a:ea typeface="黑体" panose="02010609060101010101" charset="-122"/>
                <a:sym typeface="+mn-ea"/>
              </a:rPr>
              <a:t>电商周刊</a:t>
            </a:r>
            <a:r>
              <a:rPr lang="en-US" altLang="zh-CN" sz="1400" dirty="0">
                <a:latin typeface="黑体" panose="02010609060101010101" charset="-122"/>
                <a:ea typeface="黑体" panose="02010609060101010101" charset="-122"/>
                <a:sym typeface="+mn-ea"/>
              </a:rPr>
              <a:t>》EDM</a:t>
            </a:r>
            <a:r>
              <a:rPr lang="zh-CN" altLang="en-US" sz="1400" dirty="0">
                <a:latin typeface="黑体" panose="02010609060101010101" charset="-122"/>
                <a:ea typeface="黑体" panose="02010609060101010101" charset="-122"/>
                <a:sym typeface="+mn-ea"/>
              </a:rPr>
              <a:t>订阅用户（覆盖数百万电商行业用户）；（</a:t>
            </a:r>
            <a:r>
              <a:rPr lang="en-US" altLang="zh-CN" sz="1400" dirty="0">
                <a:latin typeface="黑体" panose="02010609060101010101" charset="-122"/>
                <a:ea typeface="黑体" panose="02010609060101010101" charset="-122"/>
                <a:sym typeface="+mn-ea"/>
              </a:rPr>
              <a:t>2</a:t>
            </a:r>
            <a:r>
              <a:rPr lang="zh-CN" altLang="en-US" sz="1400" dirty="0">
                <a:latin typeface="黑体" panose="02010609060101010101" charset="-122"/>
                <a:ea typeface="黑体" panose="02010609060101010101" charset="-122"/>
                <a:sym typeface="+mn-ea"/>
              </a:rPr>
              <a:t>）网经社入驻自媒体平台（覆盖数千万电商相关群体）；（</a:t>
            </a:r>
            <a:r>
              <a:rPr lang="en-US" altLang="zh-CN" sz="1400" dirty="0">
                <a:latin typeface="黑体" panose="02010609060101010101" charset="-122"/>
                <a:ea typeface="黑体" panose="02010609060101010101" charset="-122"/>
                <a:sym typeface="+mn-ea"/>
              </a:rPr>
              <a:t>3</a:t>
            </a:r>
            <a:r>
              <a:rPr lang="zh-CN" altLang="en-US" sz="1400" dirty="0">
                <a:latin typeface="黑体" panose="02010609060101010101" charset="-122"/>
                <a:ea typeface="黑体" panose="02010609060101010101" charset="-122"/>
                <a:sym typeface="+mn-ea"/>
              </a:rPr>
              <a:t>）</a:t>
            </a:r>
            <a:r>
              <a:rPr lang="en-US" altLang="zh-CN" sz="1400" dirty="0">
                <a:latin typeface="黑体" panose="02010609060101010101" charset="-122"/>
                <a:ea typeface="黑体" panose="02010609060101010101" charset="-122"/>
                <a:sym typeface="+mn-ea"/>
              </a:rPr>
              <a:t>3000+</a:t>
            </a:r>
            <a:r>
              <a:rPr lang="zh-CN" altLang="en-US" sz="1400" dirty="0">
                <a:latin typeface="黑体" panose="02010609060101010101" charset="-122"/>
                <a:ea typeface="黑体" panose="02010609060101010101" charset="-122"/>
                <a:sym typeface="+mn-ea"/>
              </a:rPr>
              <a:t>实名认证的记者库媒体采用（覆盖数亿级电商用户受众）。</a:t>
            </a:r>
            <a:endParaRPr lang="zh-CN" altLang="en-US" sz="1400" dirty="0">
              <a:latin typeface="黑体" panose="02010609060101010101" charset="-122"/>
              <a:ea typeface="黑体" panose="02010609060101010101" charset="-122"/>
            </a:endParaRPr>
          </a:p>
        </p:txBody>
      </p:sp>
      <p:sp>
        <p:nvSpPr>
          <p:cNvPr id="16" name="文本框 15"/>
          <p:cNvSpPr txBox="1"/>
          <p:nvPr/>
        </p:nvSpPr>
        <p:spPr>
          <a:xfrm>
            <a:off x="4461510" y="3295551"/>
            <a:ext cx="7096125" cy="3646170"/>
          </a:xfrm>
          <a:prstGeom prst="rect">
            <a:avLst/>
          </a:prstGeom>
          <a:noFill/>
        </p:spPr>
        <p:txBody>
          <a:bodyPr wrap="square" rtlCol="0">
            <a:spAutoFit/>
          </a:bodyPr>
          <a:lstStyle/>
          <a:p>
            <a:pPr algn="just">
              <a:lnSpc>
                <a:spcPct val="150000"/>
              </a:lnSpc>
            </a:pPr>
            <a:r>
              <a:rPr lang="en-US" altLang="zh-CN" sz="1400" b="1" dirty="0">
                <a:latin typeface="黑体" panose="02010609060101010101" charset="-122"/>
                <a:ea typeface="黑体" panose="02010609060101010101" charset="-122"/>
                <a:sym typeface="+mn-ea"/>
              </a:rPr>
              <a:t>6</a:t>
            </a:r>
            <a:r>
              <a:rPr lang="zh-CN" altLang="en-US" sz="1400" b="1" dirty="0">
                <a:latin typeface="黑体" panose="02010609060101010101" charset="-122"/>
                <a:ea typeface="黑体" panose="02010609060101010101" charset="-122"/>
                <a:sym typeface="+mn-ea"/>
              </a:rPr>
              <a:t>、联系我们：</a:t>
            </a:r>
            <a:r>
              <a:rPr lang="en-US" altLang="zh-CN" sz="1400" dirty="0">
                <a:latin typeface="黑体" panose="02010609060101010101" charset="-122"/>
                <a:ea typeface="黑体" panose="02010609060101010101" charset="-122"/>
                <a:sym typeface="+mn-ea"/>
              </a:rPr>
              <a:t>FA</a:t>
            </a:r>
            <a:r>
              <a:rPr lang="zh-CN" altLang="en-US" sz="1400" dirty="0">
                <a:latin typeface="黑体" panose="02010609060101010101" charset="-122"/>
                <a:ea typeface="黑体" panose="02010609060101010101" charset="-122"/>
                <a:sym typeface="+mn-ea"/>
              </a:rPr>
              <a:t>@netsun.com。我们专注报道、研究、服务于“泛电商”，重点关注：</a:t>
            </a:r>
            <a:r>
              <a:rPr lang="zh-CN" altLang="en-US" sz="1400" b="1" dirty="0">
                <a:latin typeface="黑体" panose="02010609060101010101" charset="-122"/>
                <a:ea typeface="黑体" panose="02010609060101010101" charset="-122"/>
                <a:sym typeface="+mn-ea"/>
              </a:rPr>
              <a:t>零售电商、大宗电商、跨境电商、三农电商、服务电商</a:t>
            </a:r>
            <a:r>
              <a:rPr lang="zh-CN" altLang="en-US" sz="1400" dirty="0">
                <a:latin typeface="黑体" panose="02010609060101010101" charset="-122"/>
                <a:ea typeface="黑体" panose="02010609060101010101" charset="-122"/>
                <a:sym typeface="+mn-ea"/>
              </a:rPr>
              <a:t>、共享经济、电商物流、电商金融等细分领域，十年如一日专注推动制造业、零售业、服务业、农业、物流业、进出口、金融业的互联网化，推动新制造、新零售、新贸易、新服务、新金融、新物流、新农业、新消费等新型经济生态圈的建立。</a:t>
            </a:r>
            <a:endParaRPr lang="zh-CN" altLang="en-US" sz="1400" dirty="0">
              <a:latin typeface="黑体" panose="02010609060101010101" charset="-122"/>
              <a:ea typeface="黑体" panose="02010609060101010101" charset="-122"/>
            </a:endParaRPr>
          </a:p>
          <a:p>
            <a:pPr algn="just">
              <a:lnSpc>
                <a:spcPct val="150000"/>
              </a:lnSpc>
            </a:pPr>
            <a:endParaRPr lang="zh-CN" altLang="en-US" sz="1400" dirty="0">
              <a:latin typeface="黑体" panose="02010609060101010101" charset="-122"/>
              <a:ea typeface="黑体" panose="02010609060101010101" charset="-122"/>
            </a:endParaRPr>
          </a:p>
          <a:p>
            <a:pPr algn="just">
              <a:lnSpc>
                <a:spcPct val="150000"/>
              </a:lnSpc>
            </a:pPr>
            <a:r>
              <a:rPr lang="zh-CN" altLang="en-US" sz="1400" dirty="0">
                <a:latin typeface="黑体" panose="02010609060101010101" charset="-122"/>
                <a:ea typeface="黑体" panose="02010609060101010101" charset="-122"/>
                <a:sym typeface="+mn-ea"/>
              </a:rPr>
              <a:t>欢迎各电商及相关机构，开展个性化定制，包括不限于：</a:t>
            </a:r>
            <a:r>
              <a:rPr lang="zh-CN" altLang="en-US" sz="1400" b="1" dirty="0">
                <a:latin typeface="黑体" panose="02010609060101010101" charset="-122"/>
                <a:ea typeface="黑体" panose="02010609060101010101" charset="-122"/>
                <a:sym typeface="+mn-ea"/>
              </a:rPr>
              <a:t>平台年度用户画像与大数据报告、公司案例研究专题研究报告、公司与竞对研究分析投资价值、平台合规性审查报告，以及公司所在细分行业关于平台模式、物流网络、金融科技、用户体验、财务分析、投融资、行业影响力、用户满意度、用户体验评测、平台界面与功能服务评测</a:t>
            </a:r>
            <a:r>
              <a:rPr lang="zh-CN" altLang="en-US" sz="1400" dirty="0">
                <a:latin typeface="黑体" panose="02010609060101010101" charset="-122"/>
                <a:ea typeface="黑体" panose="02010609060101010101" charset="-122"/>
                <a:sym typeface="+mn-ea"/>
              </a:rPr>
              <a:t>等细分维度平台大数据报告或行业报告。</a:t>
            </a:r>
            <a:endParaRPr lang="zh-CN" altLang="en-US" sz="1400" dirty="0">
              <a:latin typeface="黑体" panose="02010609060101010101" charset="-122"/>
              <a:ea typeface="黑体" panose="02010609060101010101" charset="-122"/>
            </a:endParaRPr>
          </a:p>
        </p:txBody>
      </p:sp>
      <p:sp>
        <p:nvSpPr>
          <p:cNvPr id="18" name="椭圆 17"/>
          <p:cNvSpPr/>
          <p:nvPr/>
        </p:nvSpPr>
        <p:spPr>
          <a:xfrm>
            <a:off x="7269998" y="278107"/>
            <a:ext cx="952500" cy="952500"/>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7188008" y="369570"/>
            <a:ext cx="1116480" cy="769441"/>
          </a:xfrm>
          <a:prstGeom prst="rect">
            <a:avLst/>
          </a:prstGeom>
          <a:noFill/>
        </p:spPr>
        <p:txBody>
          <a:bodyPr wrap="square" rtlCol="0">
            <a:spAutoFit/>
          </a:bodyPr>
          <a:lstStyle/>
          <a:p>
            <a:pPr algn="ctr"/>
            <a:r>
              <a:rPr lang="en-US" altLang="zh-CN" sz="4400" b="1" dirty="0">
                <a:solidFill>
                  <a:schemeClr val="bg1"/>
                </a:solidFill>
              </a:rPr>
              <a:t>05</a:t>
            </a:r>
            <a:endParaRPr lang="zh-CN" altLang="en-US" sz="4400" b="1" dirty="0">
              <a:solidFill>
                <a:schemeClr val="bg1"/>
              </a:solidFill>
            </a:endParaRPr>
          </a:p>
        </p:txBody>
      </p:sp>
      <p:sp>
        <p:nvSpPr>
          <p:cNvPr id="20" name="椭圆 19"/>
          <p:cNvSpPr/>
          <p:nvPr/>
        </p:nvSpPr>
        <p:spPr>
          <a:xfrm>
            <a:off x="8007248" y="905144"/>
            <a:ext cx="191910" cy="19191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7269998" y="2343051"/>
            <a:ext cx="952500" cy="95250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7339177" y="2447915"/>
            <a:ext cx="809837" cy="769441"/>
          </a:xfrm>
          <a:prstGeom prst="rect">
            <a:avLst/>
          </a:prstGeom>
          <a:noFill/>
        </p:spPr>
        <p:txBody>
          <a:bodyPr wrap="none" rtlCol="0">
            <a:spAutoFit/>
          </a:bodyPr>
          <a:lstStyle/>
          <a:p>
            <a:pPr algn="ctr"/>
            <a:r>
              <a:rPr lang="en-US" altLang="zh-CN" sz="4400" b="1" dirty="0">
                <a:solidFill>
                  <a:schemeClr val="bg1"/>
                </a:solidFill>
              </a:rPr>
              <a:t>06</a:t>
            </a:r>
            <a:endParaRPr lang="zh-CN" altLang="en-US" sz="4400" b="1" dirty="0">
              <a:solidFill>
                <a:schemeClr val="bg1"/>
              </a:solidFill>
            </a:endParaRPr>
          </a:p>
        </p:txBody>
      </p:sp>
      <p:sp>
        <p:nvSpPr>
          <p:cNvPr id="25" name="椭圆 24"/>
          <p:cNvSpPr/>
          <p:nvPr/>
        </p:nvSpPr>
        <p:spPr>
          <a:xfrm>
            <a:off x="7987774" y="3099041"/>
            <a:ext cx="191910" cy="191910"/>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椭圆 31"/>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Group 17"/>
          <p:cNvGrpSpPr/>
          <p:nvPr/>
        </p:nvGrpSpPr>
        <p:grpSpPr bwMode="auto">
          <a:xfrm>
            <a:off x="1595437" y="262485"/>
            <a:ext cx="9001125" cy="649076"/>
            <a:chOff x="0" y="0"/>
            <a:chExt cx="10429" cy="1235"/>
          </a:xfrm>
          <a:solidFill>
            <a:schemeClr val="accent1">
              <a:lumMod val="50000"/>
            </a:schemeClr>
          </a:solidFill>
        </p:grpSpPr>
        <p:sp>
          <p:nvSpPr>
            <p:cNvPr id="52" name="任意多边形 23"/>
            <p:cNvSpPr/>
            <p:nvPr/>
          </p:nvSpPr>
          <p:spPr bwMode="auto">
            <a:xfrm rot="10800000">
              <a:off x="0" y="219"/>
              <a:ext cx="1928" cy="1017"/>
            </a:xfrm>
            <a:custGeom>
              <a:avLst/>
              <a:gdLst>
                <a:gd name="T0" fmla="*/ 0 w 21600"/>
                <a:gd name="T1" fmla="*/ 0 h 21600"/>
                <a:gd name="T2" fmla="*/ 1928 w 21600"/>
                <a:gd name="T3" fmla="*/ 0 h 21600"/>
                <a:gd name="T4" fmla="*/ 1208 w 21600"/>
                <a:gd name="T5" fmla="*/ 509 h 21600"/>
                <a:gd name="T6" fmla="*/ 1839 w 21600"/>
                <a:gd name="T7" fmla="*/ 954 h 21600"/>
                <a:gd name="T8" fmla="*/ 1928 w 21600"/>
                <a:gd name="T9" fmla="*/ 1017 h 21600"/>
                <a:gd name="T10" fmla="*/ 0 w 21600"/>
                <a:gd name="T11" fmla="*/ 1017 h 21600"/>
                <a:gd name="T12" fmla="*/ 0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0" y="0"/>
                  </a:moveTo>
                  <a:lnTo>
                    <a:pt x="21600" y="0"/>
                  </a:lnTo>
                  <a:lnTo>
                    <a:pt x="13539" y="10809"/>
                  </a:lnTo>
                  <a:lnTo>
                    <a:pt x="20599" y="20260"/>
                  </a:lnTo>
                  <a:lnTo>
                    <a:pt x="21600" y="21600"/>
                  </a:lnTo>
                  <a:lnTo>
                    <a:pt x="0" y="2160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3" name="任意多边形 23"/>
            <p:cNvSpPr/>
            <p:nvPr/>
          </p:nvSpPr>
          <p:spPr bwMode="auto">
            <a:xfrm>
              <a:off x="8501" y="201"/>
              <a:ext cx="1928" cy="1017"/>
            </a:xfrm>
            <a:custGeom>
              <a:avLst/>
              <a:gdLst>
                <a:gd name="T0" fmla="*/ 0 w 21600"/>
                <a:gd name="T1" fmla="*/ 0 h 21600"/>
                <a:gd name="T2" fmla="*/ 1928 w 21600"/>
                <a:gd name="T3" fmla="*/ 0 h 21600"/>
                <a:gd name="T4" fmla="*/ 1208 w 21600"/>
                <a:gd name="T5" fmla="*/ 509 h 21600"/>
                <a:gd name="T6" fmla="*/ 1839 w 21600"/>
                <a:gd name="T7" fmla="*/ 954 h 21600"/>
                <a:gd name="T8" fmla="*/ 1928 w 21600"/>
                <a:gd name="T9" fmla="*/ 1017 h 21600"/>
                <a:gd name="T10" fmla="*/ 0 w 21600"/>
                <a:gd name="T11" fmla="*/ 1017 h 21600"/>
                <a:gd name="T12" fmla="*/ 0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0" y="0"/>
                  </a:moveTo>
                  <a:lnTo>
                    <a:pt x="21600" y="0"/>
                  </a:lnTo>
                  <a:lnTo>
                    <a:pt x="13539" y="10809"/>
                  </a:lnTo>
                  <a:lnTo>
                    <a:pt x="20599" y="20260"/>
                  </a:lnTo>
                  <a:lnTo>
                    <a:pt x="21600" y="21600"/>
                  </a:lnTo>
                  <a:lnTo>
                    <a:pt x="0" y="2160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4" name="Rectangle 20"/>
            <p:cNvSpPr>
              <a:spLocks noChangeArrowheads="1"/>
            </p:cNvSpPr>
            <p:nvPr/>
          </p:nvSpPr>
          <p:spPr bwMode="auto">
            <a:xfrm>
              <a:off x="1584" y="0"/>
              <a:ext cx="7258" cy="1021"/>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dirty="0"/>
            </a:p>
          </p:txBody>
        </p:sp>
        <p:sp>
          <p:nvSpPr>
            <p:cNvPr id="55" name="任意多边形 28"/>
            <p:cNvSpPr/>
            <p:nvPr/>
          </p:nvSpPr>
          <p:spPr bwMode="auto">
            <a:xfrm>
              <a:off x="8500" y="1013"/>
              <a:ext cx="345" cy="203"/>
            </a:xfrm>
            <a:custGeom>
              <a:avLst/>
              <a:gdLst>
                <a:gd name="T0" fmla="*/ 345 w 21600"/>
                <a:gd name="T1" fmla="*/ 0 h 21600"/>
                <a:gd name="T2" fmla="*/ 0 w 21600"/>
                <a:gd name="T3" fmla="*/ 203 h 21600"/>
                <a:gd name="T4" fmla="*/ 0 w 21600"/>
                <a:gd name="T5" fmla="*/ 8 h 21600"/>
                <a:gd name="T6" fmla="*/ 345 w 21600"/>
                <a:gd name="T7" fmla="*/ 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0"/>
                  </a:moveTo>
                  <a:lnTo>
                    <a:pt x="0" y="21600"/>
                  </a:lnTo>
                  <a:lnTo>
                    <a:pt x="0" y="851"/>
                  </a:lnTo>
                  <a:lnTo>
                    <a:pt x="2160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6" name="任意多边形 32"/>
            <p:cNvSpPr/>
            <p:nvPr/>
          </p:nvSpPr>
          <p:spPr bwMode="auto">
            <a:xfrm>
              <a:off x="1579" y="1028"/>
              <a:ext cx="345" cy="207"/>
            </a:xfrm>
            <a:custGeom>
              <a:avLst/>
              <a:gdLst>
                <a:gd name="T0" fmla="*/ 0 w 21600"/>
                <a:gd name="T1" fmla="*/ 0 h 21600"/>
                <a:gd name="T2" fmla="*/ 345 w 21600"/>
                <a:gd name="T3" fmla="*/ 0 h 21600"/>
                <a:gd name="T4" fmla="*/ 345 w 21600"/>
                <a:gd name="T5" fmla="*/ 207 h 21600"/>
                <a:gd name="T6" fmla="*/ 0 w 21600"/>
                <a:gd name="T7" fmla="*/ 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7" name="Line 23"/>
            <p:cNvSpPr>
              <a:spLocks noChangeShapeType="1"/>
            </p:cNvSpPr>
            <p:nvPr/>
          </p:nvSpPr>
          <p:spPr bwMode="auto">
            <a:xfrm>
              <a:off x="160" y="302"/>
              <a:ext cx="1414" cy="1"/>
            </a:xfrm>
            <a:prstGeom prst="line">
              <a:avLst/>
            </a:prstGeom>
            <a:grpFill/>
            <a:ln w="9525">
              <a:solidFill>
                <a:schemeClr val="bg2"/>
              </a:solidFill>
              <a:prstDash val="dash"/>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8" name="Line 24"/>
            <p:cNvSpPr>
              <a:spLocks noChangeShapeType="1"/>
            </p:cNvSpPr>
            <p:nvPr/>
          </p:nvSpPr>
          <p:spPr bwMode="auto">
            <a:xfrm>
              <a:off x="160" y="1132"/>
              <a:ext cx="1414" cy="1"/>
            </a:xfrm>
            <a:prstGeom prst="line">
              <a:avLst/>
            </a:prstGeom>
            <a:grpFill/>
            <a:ln w="9525">
              <a:solidFill>
                <a:schemeClr val="bg2"/>
              </a:solidFill>
              <a:prstDash val="dash"/>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9" name="Line 25"/>
            <p:cNvSpPr>
              <a:spLocks noChangeShapeType="1"/>
            </p:cNvSpPr>
            <p:nvPr/>
          </p:nvSpPr>
          <p:spPr bwMode="auto">
            <a:xfrm>
              <a:off x="1579" y="101"/>
              <a:ext cx="7251" cy="1"/>
            </a:xfrm>
            <a:prstGeom prst="line">
              <a:avLst/>
            </a:prstGeom>
            <a:grpFill/>
            <a:ln w="9525">
              <a:solidFill>
                <a:schemeClr val="bg2"/>
              </a:solidFill>
              <a:prstDash val="dash"/>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0" name="Line 26"/>
            <p:cNvSpPr>
              <a:spLocks noChangeShapeType="1"/>
            </p:cNvSpPr>
            <p:nvPr/>
          </p:nvSpPr>
          <p:spPr bwMode="auto">
            <a:xfrm>
              <a:off x="8836" y="278"/>
              <a:ext cx="1414" cy="1"/>
            </a:xfrm>
            <a:prstGeom prst="line">
              <a:avLst/>
            </a:prstGeom>
            <a:grpFill/>
            <a:ln w="9525">
              <a:solidFill>
                <a:schemeClr val="bg2"/>
              </a:solidFill>
              <a:prstDash val="dash"/>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1" name="Line 27"/>
            <p:cNvSpPr>
              <a:spLocks noChangeShapeType="1"/>
            </p:cNvSpPr>
            <p:nvPr/>
          </p:nvSpPr>
          <p:spPr bwMode="auto">
            <a:xfrm>
              <a:off x="8681" y="1132"/>
              <a:ext cx="1608" cy="1"/>
            </a:xfrm>
            <a:prstGeom prst="line">
              <a:avLst/>
            </a:prstGeom>
            <a:grpFill/>
            <a:ln w="9525">
              <a:solidFill>
                <a:schemeClr val="bg2"/>
              </a:solidFill>
              <a:prstDash val="dash"/>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2" name="Line 28"/>
            <p:cNvSpPr>
              <a:spLocks noChangeShapeType="1"/>
            </p:cNvSpPr>
            <p:nvPr/>
          </p:nvSpPr>
          <p:spPr bwMode="auto">
            <a:xfrm>
              <a:off x="1627" y="905"/>
              <a:ext cx="7251" cy="1"/>
            </a:xfrm>
            <a:prstGeom prst="line">
              <a:avLst/>
            </a:prstGeom>
            <a:grpFill/>
            <a:ln w="9525">
              <a:solidFill>
                <a:schemeClr val="bg2"/>
              </a:solidFill>
              <a:prstDash val="dash"/>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63" name="矩形 62"/>
          <p:cNvSpPr/>
          <p:nvPr/>
        </p:nvSpPr>
        <p:spPr>
          <a:xfrm>
            <a:off x="3323250" y="342442"/>
            <a:ext cx="6123767" cy="369332"/>
          </a:xfrm>
          <a:prstGeom prst="rect">
            <a:avLst/>
          </a:prstGeom>
        </p:spPr>
        <p:txBody>
          <a:bodyPr wrap="square">
            <a:spAutoFit/>
          </a:bodyPr>
          <a:lstStyle/>
          <a:p>
            <a:r>
              <a:rPr lang="en-US" altLang="zh-CN" b="1" dirty="0">
                <a:solidFill>
                  <a:schemeClr val="bg1"/>
                </a:solidFill>
                <a:latin typeface="黑体" panose="02010609060101010101" charset="-122"/>
                <a:ea typeface="黑体" panose="02010609060101010101" charset="-122"/>
              </a:rPr>
              <a:t>2019-2020</a:t>
            </a:r>
            <a:r>
              <a:rPr lang="zh-CN" altLang="en-US" b="1" dirty="0">
                <a:solidFill>
                  <a:schemeClr val="bg1"/>
                </a:solidFill>
                <a:latin typeface="黑体" panose="02010609060101010101" charset="-122"/>
                <a:ea typeface="黑体" panose="02010609060101010101" charset="-122"/>
              </a:rPr>
              <a:t>年度网经社电子商务研究中心报告发布计划</a:t>
            </a:r>
          </a:p>
        </p:txBody>
      </p:sp>
      <p:sp>
        <p:nvSpPr>
          <p:cNvPr id="20" name="矩形 19"/>
          <p:cNvSpPr/>
          <p:nvPr/>
        </p:nvSpPr>
        <p:spPr>
          <a:xfrm>
            <a:off x="127489" y="1207265"/>
            <a:ext cx="1811714" cy="369332"/>
          </a:xfrm>
          <a:prstGeom prst="rect">
            <a:avLst/>
          </a:prstGeom>
        </p:spPr>
        <p:txBody>
          <a:bodyPr wrap="none">
            <a:spAutoFit/>
          </a:bodyPr>
          <a:lstStyle/>
          <a:p>
            <a:pPr lvl="0" eaLnBrk="0" fontAlgn="base" hangingPunct="0">
              <a:spcBef>
                <a:spcPct val="0"/>
              </a:spcBef>
              <a:spcAft>
                <a:spcPct val="0"/>
              </a:spcAft>
            </a:pPr>
            <a:r>
              <a:rPr lang="zh-CN" altLang="zh-CN" b="1" dirty="0">
                <a:latin typeface="Calibri" panose="020F0502020204030204" pitchFamily="34" charset="0"/>
                <a:ea typeface="宋体" panose="02010600030101010101" pitchFamily="2" charset="-122"/>
                <a:cs typeface="仿宋" panose="02010609060101010101" pitchFamily="49" charset="-122"/>
              </a:rPr>
              <a:t>【电商行业类】</a:t>
            </a:r>
            <a:endParaRPr lang="zh-CN" altLang="zh-CN" sz="1200" dirty="0"/>
          </a:p>
        </p:txBody>
      </p:sp>
      <p:sp>
        <p:nvSpPr>
          <p:cNvPr id="24" name="矩形 23"/>
          <p:cNvSpPr/>
          <p:nvPr/>
        </p:nvSpPr>
        <p:spPr>
          <a:xfrm>
            <a:off x="6385133" y="1297201"/>
            <a:ext cx="1811714" cy="369332"/>
          </a:xfrm>
          <a:prstGeom prst="rect">
            <a:avLst/>
          </a:prstGeom>
        </p:spPr>
        <p:txBody>
          <a:bodyPr wrap="none">
            <a:spAutoFit/>
          </a:bodyPr>
          <a:lstStyle/>
          <a:p>
            <a:pPr eaLnBrk="0" fontAlgn="base" hangingPunct="0">
              <a:spcBef>
                <a:spcPct val="0"/>
              </a:spcBef>
              <a:spcAft>
                <a:spcPct val="0"/>
              </a:spcAft>
            </a:pPr>
            <a:r>
              <a:rPr lang="zh-CN" altLang="zh-CN" b="1" dirty="0">
                <a:latin typeface="Calibri" panose="020F0502020204030204" pitchFamily="34" charset="0"/>
                <a:ea typeface="宋体" panose="02010600030101010101" pitchFamily="2" charset="-122"/>
              </a:rPr>
              <a:t>【零售电商类】</a:t>
            </a:r>
            <a:endParaRPr lang="zh-CN" altLang="en-US" b="1" dirty="0">
              <a:latin typeface="Calibri" panose="020F0502020204030204" pitchFamily="34" charset="0"/>
              <a:ea typeface="宋体" panose="02010600030101010101" pitchFamily="2" charset="-122"/>
            </a:endParaRPr>
          </a:p>
        </p:txBody>
      </p:sp>
      <p:graphicFrame>
        <p:nvGraphicFramePr>
          <p:cNvPr id="35" name="表格 34"/>
          <p:cNvGraphicFramePr>
            <a:graphicFrameLocks noGrp="1"/>
          </p:cNvGraphicFramePr>
          <p:nvPr>
            <p:custDataLst>
              <p:tags r:id="rId1"/>
            </p:custDataLst>
          </p:nvPr>
        </p:nvGraphicFramePr>
        <p:xfrm>
          <a:off x="256829" y="1720881"/>
          <a:ext cx="5506991" cy="2911902"/>
        </p:xfrm>
        <a:graphic>
          <a:graphicData uri="http://schemas.openxmlformats.org/drawingml/2006/table">
            <a:tbl>
              <a:tblPr firstRow="1" firstCol="1" bandRow="1">
                <a:tableStyleId>{5C22544A-7EE6-4342-B048-85BDC9FD1C3A}</a:tableStyleId>
              </a:tblPr>
              <a:tblGrid>
                <a:gridCol w="3505835">
                  <a:extLst>
                    <a:ext uri="{9D8B030D-6E8A-4147-A177-3AD203B41FA5}">
                      <a16:colId xmlns:a16="http://schemas.microsoft.com/office/drawing/2014/main" val="20000"/>
                    </a:ext>
                  </a:extLst>
                </a:gridCol>
                <a:gridCol w="492736">
                  <a:extLst>
                    <a:ext uri="{9D8B030D-6E8A-4147-A177-3AD203B41FA5}">
                      <a16:colId xmlns:a16="http://schemas.microsoft.com/office/drawing/2014/main" val="20001"/>
                    </a:ext>
                  </a:extLst>
                </a:gridCol>
                <a:gridCol w="512257">
                  <a:extLst>
                    <a:ext uri="{9D8B030D-6E8A-4147-A177-3AD203B41FA5}">
                      <a16:colId xmlns:a16="http://schemas.microsoft.com/office/drawing/2014/main" val="20002"/>
                    </a:ext>
                  </a:extLst>
                </a:gridCol>
                <a:gridCol w="502592">
                  <a:extLst>
                    <a:ext uri="{9D8B030D-6E8A-4147-A177-3AD203B41FA5}">
                      <a16:colId xmlns:a16="http://schemas.microsoft.com/office/drawing/2014/main" val="20003"/>
                    </a:ext>
                  </a:extLst>
                </a:gridCol>
                <a:gridCol w="493571">
                  <a:extLst>
                    <a:ext uri="{9D8B030D-6E8A-4147-A177-3AD203B41FA5}">
                      <a16:colId xmlns:a16="http://schemas.microsoft.com/office/drawing/2014/main" val="20004"/>
                    </a:ext>
                  </a:extLst>
                </a:gridCol>
              </a:tblGrid>
              <a:tr h="415986">
                <a:tc>
                  <a:txBody>
                    <a:bodyPr/>
                    <a:lstStyle/>
                    <a:p>
                      <a:pPr algn="ctr">
                        <a:spcAft>
                          <a:spcPts val="0"/>
                        </a:spcAft>
                      </a:pPr>
                      <a:r>
                        <a:rPr lang="zh-CN" sz="1200" kern="100" dirty="0">
                          <a:effectLst/>
                        </a:rPr>
                        <a:t>报告名称</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200" kern="100">
                          <a:effectLst/>
                        </a:rPr>
                        <a:t>年度</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200" kern="100">
                          <a:effectLst/>
                        </a:rPr>
                        <a:t>半年度</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200" kern="100">
                          <a:effectLst/>
                        </a:rPr>
                        <a:t>季度</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200" kern="100">
                          <a:effectLst/>
                        </a:rPr>
                        <a:t>月度</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r h="207993">
                <a:tc>
                  <a:txBody>
                    <a:bodyPr/>
                    <a:lstStyle/>
                    <a:p>
                      <a:pPr algn="just">
                        <a:spcAft>
                          <a:spcPts val="0"/>
                        </a:spcAft>
                      </a:pPr>
                      <a:r>
                        <a:rPr lang="zh-CN" sz="1200" kern="100">
                          <a:effectLst/>
                        </a:rPr>
                        <a:t>《</a:t>
                      </a:r>
                      <a:r>
                        <a:rPr lang="en-US" sz="1200" kern="100">
                          <a:effectLst/>
                        </a:rPr>
                        <a:t>2019</a:t>
                      </a:r>
                      <a:r>
                        <a:rPr lang="zh-CN" sz="1200" kern="100">
                          <a:effectLst/>
                        </a:rPr>
                        <a:t>年全球电子商务数据报告》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1"/>
                  </a:ext>
                </a:extLst>
              </a:tr>
              <a:tr h="207993">
                <a:tc>
                  <a:txBody>
                    <a:bodyPr/>
                    <a:lstStyle/>
                    <a:p>
                      <a:pPr algn="just">
                        <a:spcAft>
                          <a:spcPts val="0"/>
                        </a:spcAft>
                      </a:pPr>
                      <a:r>
                        <a:rPr lang="zh-CN" sz="1200" kern="100">
                          <a:effectLst/>
                        </a:rPr>
                        <a:t>《</a:t>
                      </a:r>
                      <a:r>
                        <a:rPr lang="en-US" sz="1200" kern="100">
                          <a:effectLst/>
                        </a:rPr>
                        <a:t>2019</a:t>
                      </a:r>
                      <a:r>
                        <a:rPr lang="zh-CN" sz="1200" kern="100">
                          <a:effectLst/>
                        </a:rPr>
                        <a:t>年度中国电子商务市场监测数据报告》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207993">
                <a:tc>
                  <a:txBody>
                    <a:bodyPr/>
                    <a:lstStyle/>
                    <a:p>
                      <a:pPr algn="just">
                        <a:spcAft>
                          <a:spcPts val="0"/>
                        </a:spcAft>
                      </a:pPr>
                      <a:r>
                        <a:rPr lang="zh-CN" sz="1200" kern="100">
                          <a:effectLst/>
                        </a:rPr>
                        <a:t>《</a:t>
                      </a:r>
                      <a:r>
                        <a:rPr lang="en-US" sz="1200" kern="100">
                          <a:effectLst/>
                        </a:rPr>
                        <a:t>2019</a:t>
                      </a:r>
                      <a:r>
                        <a:rPr lang="zh-CN" sz="1200" kern="100">
                          <a:effectLst/>
                        </a:rPr>
                        <a:t>年度中国电商人才状况调查数据报告》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r h="207993">
                <a:tc>
                  <a:txBody>
                    <a:bodyPr/>
                    <a:lstStyle/>
                    <a:p>
                      <a:pPr algn="just">
                        <a:spcAft>
                          <a:spcPts val="0"/>
                        </a:spcAft>
                      </a:pPr>
                      <a:r>
                        <a:rPr lang="zh-CN" sz="1200" kern="100">
                          <a:effectLst/>
                        </a:rPr>
                        <a:t>《</a:t>
                      </a:r>
                      <a:r>
                        <a:rPr lang="en-US" sz="1200" kern="100">
                          <a:effectLst/>
                        </a:rPr>
                        <a:t>2019</a:t>
                      </a:r>
                      <a:r>
                        <a:rPr lang="zh-CN" sz="1200" kern="100">
                          <a:effectLst/>
                        </a:rPr>
                        <a:t>年度中国电商上市公司数据报告》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4"/>
                  </a:ext>
                </a:extLst>
              </a:tr>
              <a:tr h="207993">
                <a:tc>
                  <a:txBody>
                    <a:bodyPr/>
                    <a:lstStyle/>
                    <a:p>
                      <a:pPr algn="just">
                        <a:spcAft>
                          <a:spcPts val="0"/>
                        </a:spcAft>
                      </a:pPr>
                      <a:r>
                        <a:rPr lang="zh-CN" sz="1200" kern="100">
                          <a:effectLst/>
                        </a:rPr>
                        <a:t>《</a:t>
                      </a:r>
                      <a:r>
                        <a:rPr lang="en-US" sz="1200" kern="100">
                          <a:effectLst/>
                        </a:rPr>
                        <a:t>2019</a:t>
                      </a:r>
                      <a:r>
                        <a:rPr lang="zh-CN" sz="1200" kern="100">
                          <a:effectLst/>
                        </a:rPr>
                        <a:t>年新上市</a:t>
                      </a:r>
                      <a:r>
                        <a:rPr lang="en-US" sz="1200" kern="100">
                          <a:effectLst/>
                        </a:rPr>
                        <a:t>17</a:t>
                      </a:r>
                      <a:r>
                        <a:rPr lang="zh-CN" sz="1200" kern="100">
                          <a:effectLst/>
                        </a:rPr>
                        <a:t>家电商公司数据报告》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5"/>
                  </a:ext>
                </a:extLst>
              </a:tr>
              <a:tr h="207993">
                <a:tc>
                  <a:txBody>
                    <a:bodyPr/>
                    <a:lstStyle/>
                    <a:p>
                      <a:pPr algn="just">
                        <a:spcAft>
                          <a:spcPts val="0"/>
                        </a:spcAft>
                      </a:pPr>
                      <a:r>
                        <a:rPr lang="zh-CN" sz="1200" kern="100">
                          <a:effectLst/>
                        </a:rPr>
                        <a:t>《</a:t>
                      </a:r>
                      <a:r>
                        <a:rPr lang="en-US" sz="1200" kern="100">
                          <a:effectLst/>
                        </a:rPr>
                        <a:t>2019</a:t>
                      </a:r>
                      <a:r>
                        <a:rPr lang="zh-CN" sz="1200" kern="100">
                          <a:effectLst/>
                        </a:rPr>
                        <a:t>年度中国新三板挂牌电商公司数据报告》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6"/>
                  </a:ext>
                </a:extLst>
              </a:tr>
              <a:tr h="207993">
                <a:tc>
                  <a:txBody>
                    <a:bodyPr/>
                    <a:lstStyle/>
                    <a:p>
                      <a:pPr algn="just">
                        <a:spcAft>
                          <a:spcPts val="0"/>
                        </a:spcAft>
                      </a:pPr>
                      <a:r>
                        <a:rPr lang="zh-CN" sz="1200" kern="100">
                          <a:effectLst/>
                        </a:rPr>
                        <a:t>《</a:t>
                      </a:r>
                      <a:r>
                        <a:rPr lang="en-US" sz="1200" kern="100">
                          <a:effectLst/>
                        </a:rPr>
                        <a:t>2019</a:t>
                      </a:r>
                      <a:r>
                        <a:rPr lang="zh-CN" sz="1200" kern="100">
                          <a:effectLst/>
                        </a:rPr>
                        <a:t>年度中国泛电商“独角兽”数据报告》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7"/>
                  </a:ext>
                </a:extLst>
              </a:tr>
              <a:tr h="207993">
                <a:tc>
                  <a:txBody>
                    <a:bodyPr/>
                    <a:lstStyle/>
                    <a:p>
                      <a:pPr algn="just">
                        <a:spcAft>
                          <a:spcPts val="0"/>
                        </a:spcAft>
                      </a:pPr>
                      <a:r>
                        <a:rPr lang="zh-CN" sz="1200" kern="100" dirty="0">
                          <a:effectLst/>
                        </a:rPr>
                        <a:t>《</a:t>
                      </a:r>
                      <a:r>
                        <a:rPr lang="en-US" sz="1200" kern="100" dirty="0">
                          <a:effectLst/>
                        </a:rPr>
                        <a:t>2019</a:t>
                      </a:r>
                      <a:r>
                        <a:rPr lang="zh-CN" sz="1200" kern="100" dirty="0">
                          <a:effectLst/>
                        </a:rPr>
                        <a:t>年度中国泛电商“千里马”数据报告》</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8"/>
                  </a:ext>
                </a:extLst>
              </a:tr>
              <a:tr h="207993">
                <a:tc>
                  <a:txBody>
                    <a:bodyPr/>
                    <a:lstStyle/>
                    <a:p>
                      <a:pPr algn="just">
                        <a:spcAft>
                          <a:spcPts val="0"/>
                        </a:spcAft>
                      </a:pPr>
                      <a:r>
                        <a:rPr lang="zh-CN" sz="1200" kern="100" dirty="0">
                          <a:effectLst/>
                        </a:rPr>
                        <a:t>《</a:t>
                      </a:r>
                      <a:r>
                        <a:rPr lang="en-US" sz="1200" kern="100" dirty="0">
                          <a:effectLst/>
                        </a:rPr>
                        <a:t>2020</a:t>
                      </a:r>
                      <a:r>
                        <a:rPr lang="zh-CN" sz="1200" kern="100" dirty="0">
                          <a:effectLst/>
                        </a:rPr>
                        <a:t>年中国</a:t>
                      </a:r>
                      <a:r>
                        <a:rPr lang="zh-CN" altLang="en-US" sz="1200" kern="100" dirty="0">
                          <a:effectLst/>
                        </a:rPr>
                        <a:t>电商</a:t>
                      </a:r>
                      <a:r>
                        <a:rPr lang="en-US" altLang="zh-CN" sz="1200" kern="100" dirty="0">
                          <a:effectLst/>
                        </a:rPr>
                        <a:t>APP</a:t>
                      </a:r>
                      <a:r>
                        <a:rPr lang="zh-CN" altLang="en-US" sz="1200" kern="100" dirty="0">
                          <a:effectLst/>
                        </a:rPr>
                        <a:t>月活</a:t>
                      </a:r>
                      <a:r>
                        <a:rPr lang="zh-CN" sz="1200" kern="100" dirty="0">
                          <a:effectLst/>
                        </a:rPr>
                        <a:t>数据报告》</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9"/>
                  </a:ext>
                </a:extLst>
              </a:tr>
              <a:tr h="207993">
                <a:tc>
                  <a:txBody>
                    <a:bodyPr/>
                    <a:lstStyle/>
                    <a:p>
                      <a:pPr algn="just">
                        <a:spcAft>
                          <a:spcPts val="0"/>
                        </a:spcAft>
                      </a:pPr>
                      <a:r>
                        <a:rPr lang="zh-CN" sz="1200" kern="100">
                          <a:effectLst/>
                        </a:rPr>
                        <a:t>《</a:t>
                      </a:r>
                      <a:r>
                        <a:rPr lang="en-US" sz="1200" kern="100">
                          <a:effectLst/>
                        </a:rPr>
                        <a:t>2020</a:t>
                      </a:r>
                      <a:r>
                        <a:rPr lang="zh-CN" sz="1200" kern="100">
                          <a:effectLst/>
                        </a:rPr>
                        <a:t>中国互联网</a:t>
                      </a:r>
                      <a:r>
                        <a:rPr lang="en-US" sz="1200" kern="100">
                          <a:effectLst/>
                        </a:rPr>
                        <a:t>(</a:t>
                      </a:r>
                      <a:r>
                        <a:rPr lang="zh-CN" sz="1200" kern="100">
                          <a:effectLst/>
                        </a:rPr>
                        <a:t>电商</a:t>
                      </a:r>
                      <a:r>
                        <a:rPr lang="en-US" sz="1200" kern="100">
                          <a:effectLst/>
                        </a:rPr>
                        <a:t>)</a:t>
                      </a:r>
                      <a:r>
                        <a:rPr lang="zh-CN" sz="1200" kern="100">
                          <a:effectLst/>
                        </a:rPr>
                        <a:t>行业战“疫”成果报告》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gridSpan="4">
                  <a:txBody>
                    <a:bodyPr/>
                    <a:lstStyle/>
                    <a:p>
                      <a:pPr algn="ctr">
                        <a:spcAft>
                          <a:spcPts val="0"/>
                        </a:spcAft>
                      </a:pPr>
                      <a:r>
                        <a:rPr lang="zh-CN" sz="1200" kern="100" dirty="0">
                          <a:effectLst/>
                        </a:rPr>
                        <a:t>临时</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10"/>
                  </a:ext>
                </a:extLst>
              </a:tr>
              <a:tr h="207993">
                <a:tc>
                  <a:txBody>
                    <a:bodyPr/>
                    <a:lstStyle/>
                    <a:p>
                      <a:pPr algn="just">
                        <a:spcAft>
                          <a:spcPts val="0"/>
                        </a:spcAft>
                      </a:pPr>
                      <a:r>
                        <a:rPr lang="zh-CN" sz="1200" kern="100" dirty="0">
                          <a:effectLst/>
                        </a:rPr>
                        <a:t>《</a:t>
                      </a:r>
                      <a:r>
                        <a:rPr lang="en-US" sz="1200" kern="100" dirty="0">
                          <a:effectLst/>
                        </a:rPr>
                        <a:t>2020</a:t>
                      </a:r>
                      <a:r>
                        <a:rPr lang="zh-CN" sz="1200" kern="100" dirty="0">
                          <a:effectLst/>
                        </a:rPr>
                        <a:t>中国</a:t>
                      </a:r>
                      <a:r>
                        <a:rPr lang="zh-CN" altLang="en-US" sz="1200" b="1" kern="100" dirty="0">
                          <a:solidFill>
                            <a:schemeClr val="lt1"/>
                          </a:solidFill>
                          <a:effectLst/>
                          <a:latin typeface="+mn-lt"/>
                          <a:ea typeface="+mn-ea"/>
                          <a:cs typeface="+mn-cs"/>
                        </a:rPr>
                        <a:t>互联网</a:t>
                      </a:r>
                      <a:r>
                        <a:rPr lang="en-US" sz="1200" b="1" kern="100" dirty="0">
                          <a:solidFill>
                            <a:schemeClr val="lt1"/>
                          </a:solidFill>
                          <a:effectLst/>
                          <a:latin typeface="+mn-lt"/>
                          <a:ea typeface="+mn-ea"/>
                          <a:cs typeface="+mn-cs"/>
                        </a:rPr>
                        <a:t>(</a:t>
                      </a:r>
                      <a:r>
                        <a:rPr lang="zh-CN" altLang="en-US" sz="1200" b="1" kern="100" dirty="0">
                          <a:solidFill>
                            <a:schemeClr val="lt1"/>
                          </a:solidFill>
                          <a:effectLst/>
                          <a:latin typeface="+mn-lt"/>
                          <a:ea typeface="+mn-ea"/>
                          <a:cs typeface="+mn-cs"/>
                        </a:rPr>
                        <a:t>电商</a:t>
                      </a:r>
                      <a:r>
                        <a:rPr lang="en-US" sz="1200" kern="100" dirty="0">
                          <a:effectLst/>
                        </a:rPr>
                        <a:t>)</a:t>
                      </a:r>
                      <a:r>
                        <a:rPr lang="zh-CN" sz="1200" kern="100" dirty="0">
                          <a:effectLst/>
                        </a:rPr>
                        <a:t>行业</a:t>
                      </a:r>
                      <a:r>
                        <a:rPr lang="zh-CN" altLang="en-US" sz="1200" b="1" kern="100" dirty="0">
                          <a:solidFill>
                            <a:schemeClr val="lt1"/>
                          </a:solidFill>
                          <a:effectLst/>
                          <a:latin typeface="+mn-lt"/>
                          <a:ea typeface="+mn-ea"/>
                          <a:cs typeface="+mn-cs"/>
                        </a:rPr>
                        <a:t>战“疫”政策</a:t>
                      </a:r>
                      <a:r>
                        <a:rPr lang="zh-CN" sz="1200" kern="100" dirty="0">
                          <a:effectLst/>
                        </a:rPr>
                        <a:t>报告》</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gridSpan="4">
                  <a:txBody>
                    <a:bodyPr/>
                    <a:lstStyle/>
                    <a:p>
                      <a:pPr algn="ctr">
                        <a:spcAft>
                          <a:spcPts val="0"/>
                        </a:spcAft>
                      </a:pPr>
                      <a:r>
                        <a:rPr lang="zh-CN" sz="1200" kern="100" dirty="0">
                          <a:effectLst/>
                        </a:rPr>
                        <a:t>临时</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11"/>
                  </a:ext>
                </a:extLst>
              </a:tr>
              <a:tr h="207993">
                <a:tc>
                  <a:txBody>
                    <a:bodyPr/>
                    <a:lstStyle/>
                    <a:p>
                      <a:pPr algn="just">
                        <a:spcAft>
                          <a:spcPts val="0"/>
                        </a:spcAft>
                      </a:pPr>
                      <a:r>
                        <a:rPr lang="en-US" altLang="zh-CN" sz="1200" b="1" kern="100" dirty="0">
                          <a:solidFill>
                            <a:schemeClr val="lt1"/>
                          </a:solidFill>
                          <a:effectLst/>
                          <a:latin typeface="+mn-lt"/>
                          <a:ea typeface="+mn-ea"/>
                          <a:cs typeface="+mn-cs"/>
                        </a:rPr>
                        <a:t>《2020</a:t>
                      </a:r>
                      <a:r>
                        <a:rPr lang="zh-CN" altLang="en-US" sz="1200" b="1" kern="100" dirty="0">
                          <a:solidFill>
                            <a:schemeClr val="lt1"/>
                          </a:solidFill>
                          <a:effectLst/>
                          <a:latin typeface="+mn-lt"/>
                          <a:ea typeface="+mn-ea"/>
                          <a:cs typeface="+mn-cs"/>
                        </a:rPr>
                        <a:t>中国互联网</a:t>
                      </a:r>
                      <a:r>
                        <a:rPr lang="en-US" altLang="zh-CN" sz="1200" b="1" kern="100" dirty="0">
                          <a:solidFill>
                            <a:schemeClr val="lt1"/>
                          </a:solidFill>
                          <a:effectLst/>
                          <a:latin typeface="+mn-lt"/>
                          <a:ea typeface="+mn-ea"/>
                          <a:cs typeface="+mn-cs"/>
                        </a:rPr>
                        <a:t>(</a:t>
                      </a:r>
                      <a:r>
                        <a:rPr lang="zh-CN" altLang="en-US" sz="1200" b="1" kern="100" dirty="0">
                          <a:solidFill>
                            <a:schemeClr val="lt1"/>
                          </a:solidFill>
                          <a:effectLst/>
                          <a:latin typeface="+mn-lt"/>
                          <a:ea typeface="+mn-ea"/>
                          <a:cs typeface="+mn-cs"/>
                        </a:rPr>
                        <a:t>电商</a:t>
                      </a:r>
                      <a:r>
                        <a:rPr lang="en-US" altLang="zh-CN" sz="1200" b="1" kern="100" dirty="0">
                          <a:solidFill>
                            <a:schemeClr val="lt1"/>
                          </a:solidFill>
                          <a:effectLst/>
                          <a:latin typeface="+mn-lt"/>
                          <a:ea typeface="+mn-ea"/>
                          <a:cs typeface="+mn-cs"/>
                        </a:rPr>
                        <a:t>)</a:t>
                      </a:r>
                      <a:r>
                        <a:rPr lang="zh-CN" altLang="en-US" sz="1200" b="1" kern="100" dirty="0">
                          <a:solidFill>
                            <a:schemeClr val="lt1"/>
                          </a:solidFill>
                          <a:effectLst/>
                          <a:latin typeface="+mn-lt"/>
                          <a:ea typeface="+mn-ea"/>
                          <a:cs typeface="+mn-cs"/>
                        </a:rPr>
                        <a:t>行业战“疫”分析报告</a:t>
                      </a:r>
                      <a:r>
                        <a:rPr lang="en-US" altLang="zh-CN" sz="1200" b="1" kern="100" dirty="0">
                          <a:solidFill>
                            <a:schemeClr val="lt1"/>
                          </a:solidFill>
                          <a:effectLst/>
                          <a:latin typeface="+mn-lt"/>
                          <a:ea typeface="+mn-ea"/>
                          <a:cs typeface="+mn-cs"/>
                        </a:rPr>
                        <a:t>》</a:t>
                      </a:r>
                      <a:endParaRPr lang="zh-CN" altLang="en-US" sz="1200" b="1" kern="100" dirty="0">
                        <a:solidFill>
                          <a:schemeClr val="lt1"/>
                        </a:solidFill>
                        <a:effectLst/>
                        <a:latin typeface="+mn-lt"/>
                        <a:ea typeface="+mn-ea"/>
                        <a:cs typeface="+mn-cs"/>
                      </a:endParaRPr>
                    </a:p>
                  </a:txBody>
                  <a:tcPr marL="68580" marR="68580" marT="0" marB="0" anchor="ct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zh-CN" sz="1200" kern="100" dirty="0">
                          <a:effectLst/>
                        </a:rPr>
                        <a:t>临时</a:t>
                      </a:r>
                      <a:endPar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12"/>
                  </a:ext>
                </a:extLst>
              </a:tr>
            </a:tbl>
          </a:graphicData>
        </a:graphic>
      </p:graphicFrame>
      <p:graphicFrame>
        <p:nvGraphicFramePr>
          <p:cNvPr id="36" name="表格 35"/>
          <p:cNvGraphicFramePr>
            <a:graphicFrameLocks noGrp="1"/>
          </p:cNvGraphicFramePr>
          <p:nvPr/>
        </p:nvGraphicFramePr>
        <p:xfrm>
          <a:off x="6557520" y="1666534"/>
          <a:ext cx="5506991" cy="4933603"/>
        </p:xfrm>
        <a:graphic>
          <a:graphicData uri="http://schemas.openxmlformats.org/drawingml/2006/table">
            <a:tbl>
              <a:tblPr firstRow="1" firstCol="1" bandRow="1">
                <a:tableStyleId>{5C22544A-7EE6-4342-B048-85BDC9FD1C3A}</a:tableStyleId>
              </a:tblPr>
              <a:tblGrid>
                <a:gridCol w="3470787">
                  <a:extLst>
                    <a:ext uri="{9D8B030D-6E8A-4147-A177-3AD203B41FA5}">
                      <a16:colId xmlns:a16="http://schemas.microsoft.com/office/drawing/2014/main" val="20000"/>
                    </a:ext>
                  </a:extLst>
                </a:gridCol>
                <a:gridCol w="523429">
                  <a:extLst>
                    <a:ext uri="{9D8B030D-6E8A-4147-A177-3AD203B41FA5}">
                      <a16:colId xmlns:a16="http://schemas.microsoft.com/office/drawing/2014/main" val="20001"/>
                    </a:ext>
                  </a:extLst>
                </a:gridCol>
                <a:gridCol w="513736">
                  <a:extLst>
                    <a:ext uri="{9D8B030D-6E8A-4147-A177-3AD203B41FA5}">
                      <a16:colId xmlns:a16="http://schemas.microsoft.com/office/drawing/2014/main" val="20002"/>
                    </a:ext>
                  </a:extLst>
                </a:gridCol>
                <a:gridCol w="504043">
                  <a:extLst>
                    <a:ext uri="{9D8B030D-6E8A-4147-A177-3AD203B41FA5}">
                      <a16:colId xmlns:a16="http://schemas.microsoft.com/office/drawing/2014/main" val="20003"/>
                    </a:ext>
                  </a:extLst>
                </a:gridCol>
                <a:gridCol w="494996">
                  <a:extLst>
                    <a:ext uri="{9D8B030D-6E8A-4147-A177-3AD203B41FA5}">
                      <a16:colId xmlns:a16="http://schemas.microsoft.com/office/drawing/2014/main" val="20004"/>
                    </a:ext>
                  </a:extLst>
                </a:gridCol>
              </a:tblGrid>
              <a:tr h="456869">
                <a:tc>
                  <a:txBody>
                    <a:bodyPr/>
                    <a:lstStyle/>
                    <a:p>
                      <a:pPr algn="ctr">
                        <a:spcAft>
                          <a:spcPts val="0"/>
                        </a:spcAft>
                      </a:pPr>
                      <a:r>
                        <a:rPr lang="zh-CN" sz="1200" kern="100">
                          <a:effectLst/>
                        </a:rPr>
                        <a:t>报告名称</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200" kern="100">
                          <a:effectLst/>
                        </a:rPr>
                        <a:t>年度</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200" kern="100">
                          <a:effectLst/>
                        </a:rPr>
                        <a:t>半年度</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200" kern="100">
                          <a:effectLst/>
                        </a:rPr>
                        <a:t>季度</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200" kern="100">
                          <a:effectLst/>
                        </a:rPr>
                        <a:t>月度</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r h="228434">
                <a:tc>
                  <a:txBody>
                    <a:bodyPr/>
                    <a:lstStyle/>
                    <a:p>
                      <a:pPr algn="just">
                        <a:spcAft>
                          <a:spcPts val="0"/>
                        </a:spcAft>
                      </a:pPr>
                      <a:r>
                        <a:rPr lang="zh-CN" sz="1200" kern="100">
                          <a:effectLst/>
                        </a:rPr>
                        <a:t>《</a:t>
                      </a:r>
                      <a:r>
                        <a:rPr lang="en-US" sz="1200" kern="100">
                          <a:effectLst/>
                        </a:rPr>
                        <a:t>2019</a:t>
                      </a:r>
                      <a:r>
                        <a:rPr lang="zh-CN" sz="1200" kern="100">
                          <a:effectLst/>
                        </a:rPr>
                        <a:t>年度中国零售电商市场监测数据报告》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1"/>
                  </a:ext>
                </a:extLst>
              </a:tr>
              <a:tr h="228434">
                <a:tc>
                  <a:txBody>
                    <a:bodyPr/>
                    <a:lstStyle/>
                    <a:p>
                      <a:pPr algn="just">
                        <a:spcAft>
                          <a:spcPts val="0"/>
                        </a:spcAft>
                      </a:pPr>
                      <a:r>
                        <a:rPr lang="zh-CN" sz="1200" kern="100">
                          <a:effectLst/>
                        </a:rPr>
                        <a:t>《</a:t>
                      </a:r>
                      <a:r>
                        <a:rPr lang="en-US" sz="1200" kern="100">
                          <a:effectLst/>
                        </a:rPr>
                        <a:t>2019</a:t>
                      </a:r>
                      <a:r>
                        <a:rPr lang="zh-CN" sz="1200" kern="100">
                          <a:effectLst/>
                        </a:rPr>
                        <a:t>年度中国社交电商发展报告》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228434">
                <a:tc>
                  <a:txBody>
                    <a:bodyPr/>
                    <a:lstStyle/>
                    <a:p>
                      <a:pPr algn="just">
                        <a:spcAft>
                          <a:spcPts val="0"/>
                        </a:spcAft>
                      </a:pPr>
                      <a:r>
                        <a:rPr lang="zh-CN" sz="1200" kern="100">
                          <a:effectLst/>
                        </a:rPr>
                        <a:t>《</a:t>
                      </a:r>
                      <a:r>
                        <a:rPr lang="en-US" sz="1200" kern="100">
                          <a:effectLst/>
                        </a:rPr>
                        <a:t>2019</a:t>
                      </a:r>
                      <a:r>
                        <a:rPr lang="zh-CN" sz="1200" kern="100">
                          <a:effectLst/>
                        </a:rPr>
                        <a:t>年度中国二手电商市场数据报告》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r h="228434">
                <a:tc>
                  <a:txBody>
                    <a:bodyPr/>
                    <a:lstStyle/>
                    <a:p>
                      <a:pPr algn="just">
                        <a:spcAft>
                          <a:spcPts val="0"/>
                        </a:spcAft>
                      </a:pPr>
                      <a:r>
                        <a:rPr lang="zh-CN" sz="1200" kern="100">
                          <a:effectLst/>
                        </a:rPr>
                        <a:t>《</a:t>
                      </a:r>
                      <a:r>
                        <a:rPr lang="en-US" sz="1200" kern="100">
                          <a:effectLst/>
                        </a:rPr>
                        <a:t>2019</a:t>
                      </a:r>
                      <a:r>
                        <a:rPr lang="zh-CN" sz="1200" kern="100">
                          <a:effectLst/>
                        </a:rPr>
                        <a:t>年度中国农村电商市场数据报告》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4"/>
                  </a:ext>
                </a:extLst>
              </a:tr>
              <a:tr h="228434">
                <a:tc>
                  <a:txBody>
                    <a:bodyPr/>
                    <a:lstStyle/>
                    <a:p>
                      <a:pPr algn="just">
                        <a:spcAft>
                          <a:spcPts val="0"/>
                        </a:spcAft>
                      </a:pPr>
                      <a:r>
                        <a:rPr lang="zh-CN" sz="1200" kern="100">
                          <a:effectLst/>
                        </a:rPr>
                        <a:t>《</a:t>
                      </a:r>
                      <a:r>
                        <a:rPr lang="en-US" sz="1200" kern="100">
                          <a:effectLst/>
                        </a:rPr>
                        <a:t>2019</a:t>
                      </a:r>
                      <a:r>
                        <a:rPr lang="zh-CN" sz="1200" kern="100">
                          <a:effectLst/>
                        </a:rPr>
                        <a:t>年度中国生鲜电商市场数据报告》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5"/>
                  </a:ext>
                </a:extLst>
              </a:tr>
              <a:tr h="228434">
                <a:tc>
                  <a:txBody>
                    <a:bodyPr/>
                    <a:lstStyle/>
                    <a:p>
                      <a:pPr algn="just">
                        <a:spcAft>
                          <a:spcPts val="0"/>
                        </a:spcAft>
                      </a:pPr>
                      <a:r>
                        <a:rPr lang="zh-CN" sz="1200" kern="100">
                          <a:effectLst/>
                        </a:rPr>
                        <a:t>《</a:t>
                      </a:r>
                      <a:r>
                        <a:rPr lang="en-US" sz="1200" kern="100">
                          <a:effectLst/>
                        </a:rPr>
                        <a:t>2019</a:t>
                      </a:r>
                      <a:r>
                        <a:rPr lang="zh-CN" sz="1200" kern="100">
                          <a:effectLst/>
                        </a:rPr>
                        <a:t>年度中国汽车电商市场数据报告》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6"/>
                  </a:ext>
                </a:extLst>
              </a:tr>
              <a:tr h="228434">
                <a:tc>
                  <a:txBody>
                    <a:bodyPr/>
                    <a:lstStyle/>
                    <a:p>
                      <a:pPr algn="just">
                        <a:spcAft>
                          <a:spcPts val="0"/>
                        </a:spcAft>
                      </a:pPr>
                      <a:r>
                        <a:rPr lang="zh-CN" sz="1200" kern="100">
                          <a:effectLst/>
                        </a:rPr>
                        <a:t>《</a:t>
                      </a:r>
                      <a:r>
                        <a:rPr lang="en-US" sz="1200" kern="100">
                          <a:effectLst/>
                        </a:rPr>
                        <a:t>2019</a:t>
                      </a:r>
                      <a:r>
                        <a:rPr lang="zh-CN" sz="1200" kern="100">
                          <a:effectLst/>
                        </a:rPr>
                        <a:t>年度中国医药电商市场数据报告》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7"/>
                  </a:ext>
                </a:extLst>
              </a:tr>
              <a:tr h="228434">
                <a:tc>
                  <a:txBody>
                    <a:bodyPr/>
                    <a:lstStyle/>
                    <a:p>
                      <a:pPr algn="just">
                        <a:spcAft>
                          <a:spcPts val="0"/>
                        </a:spcAft>
                      </a:pPr>
                      <a:r>
                        <a:rPr lang="zh-CN" sz="1200" kern="100">
                          <a:effectLst/>
                        </a:rPr>
                        <a:t>《</a:t>
                      </a:r>
                      <a:r>
                        <a:rPr lang="en-US" sz="1200" kern="100">
                          <a:effectLst/>
                        </a:rPr>
                        <a:t>2019</a:t>
                      </a:r>
                      <a:r>
                        <a:rPr lang="zh-CN" sz="1200" kern="100">
                          <a:effectLst/>
                        </a:rPr>
                        <a:t>年度中国导购电商市场数据报告》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8"/>
                  </a:ext>
                </a:extLst>
              </a:tr>
              <a:tr h="228434">
                <a:tc>
                  <a:txBody>
                    <a:bodyPr/>
                    <a:lstStyle/>
                    <a:p>
                      <a:pPr algn="just">
                        <a:spcAft>
                          <a:spcPts val="0"/>
                        </a:spcAft>
                      </a:pPr>
                      <a:r>
                        <a:rPr lang="zh-CN" sz="1200" kern="100">
                          <a:effectLst/>
                        </a:rPr>
                        <a:t>《</a:t>
                      </a:r>
                      <a:r>
                        <a:rPr lang="en-US" sz="1200" kern="100">
                          <a:effectLst/>
                        </a:rPr>
                        <a:t>2019</a:t>
                      </a:r>
                      <a:r>
                        <a:rPr lang="zh-CN" sz="1200" kern="100">
                          <a:effectLst/>
                        </a:rPr>
                        <a:t>年度中国二手车电商市场数据报告》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9"/>
                  </a:ext>
                </a:extLst>
              </a:tr>
              <a:tr h="228434">
                <a:tc>
                  <a:txBody>
                    <a:bodyPr/>
                    <a:lstStyle/>
                    <a:p>
                      <a:pPr algn="just">
                        <a:spcAft>
                          <a:spcPts val="0"/>
                        </a:spcAft>
                      </a:pPr>
                      <a:r>
                        <a:rPr lang="zh-CN" sz="1200" kern="100">
                          <a:effectLst/>
                        </a:rPr>
                        <a:t>《</a:t>
                      </a:r>
                      <a:r>
                        <a:rPr lang="en-US" sz="1200" kern="100">
                          <a:effectLst/>
                        </a:rPr>
                        <a:t>2019</a:t>
                      </a:r>
                      <a:r>
                        <a:rPr lang="zh-CN" sz="1200" kern="100">
                          <a:effectLst/>
                        </a:rPr>
                        <a:t>年度中国社区团购市场数据报告》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10"/>
                  </a:ext>
                </a:extLst>
              </a:tr>
              <a:tr h="228434">
                <a:tc>
                  <a:txBody>
                    <a:bodyPr/>
                    <a:lstStyle/>
                    <a:p>
                      <a:pPr algn="just">
                        <a:spcAft>
                          <a:spcPts val="0"/>
                        </a:spcAft>
                      </a:pPr>
                      <a:r>
                        <a:rPr lang="zh-CN" sz="1200" kern="100" dirty="0">
                          <a:effectLst/>
                        </a:rPr>
                        <a:t>《</a:t>
                      </a:r>
                      <a:r>
                        <a:rPr lang="en-US" sz="1200" kern="100" dirty="0">
                          <a:effectLst/>
                        </a:rPr>
                        <a:t>2019</a:t>
                      </a:r>
                      <a:r>
                        <a:rPr lang="zh-CN" sz="1200" kern="100" dirty="0">
                          <a:effectLst/>
                        </a:rPr>
                        <a:t>年度中国家电电商市场数据报告》</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11"/>
                  </a:ext>
                </a:extLst>
              </a:tr>
              <a:tr h="228434">
                <a:tc>
                  <a:txBody>
                    <a:bodyPr/>
                    <a:lstStyle/>
                    <a:p>
                      <a:pPr algn="just">
                        <a:spcAft>
                          <a:spcPts val="0"/>
                        </a:spcAft>
                      </a:pPr>
                      <a:r>
                        <a:rPr lang="zh-CN" sz="1200" kern="100">
                          <a:effectLst/>
                        </a:rPr>
                        <a:t>《</a:t>
                      </a:r>
                      <a:r>
                        <a:rPr lang="en-US" sz="1200" kern="100">
                          <a:effectLst/>
                        </a:rPr>
                        <a:t>2019</a:t>
                      </a:r>
                      <a:r>
                        <a:rPr lang="zh-CN" sz="1200" kern="100">
                          <a:effectLst/>
                        </a:rPr>
                        <a:t>年度中国美妆电商市场数据报告》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12"/>
                  </a:ext>
                </a:extLst>
              </a:tr>
              <a:tr h="228434">
                <a:tc>
                  <a:txBody>
                    <a:bodyPr/>
                    <a:lstStyle/>
                    <a:p>
                      <a:pPr algn="just">
                        <a:spcAft>
                          <a:spcPts val="0"/>
                        </a:spcAft>
                      </a:pPr>
                      <a:r>
                        <a:rPr lang="zh-CN" sz="1200" kern="100">
                          <a:effectLst/>
                        </a:rPr>
                        <a:t>《</a:t>
                      </a:r>
                      <a:r>
                        <a:rPr lang="en-US" sz="1200" kern="100">
                          <a:effectLst/>
                        </a:rPr>
                        <a:t>2019</a:t>
                      </a:r>
                      <a:r>
                        <a:rPr lang="zh-CN" sz="1200" kern="100">
                          <a:effectLst/>
                        </a:rPr>
                        <a:t>年度中国奢侈品电商市场数据报告》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13"/>
                  </a:ext>
                </a:extLst>
              </a:tr>
              <a:tr h="228434">
                <a:tc>
                  <a:txBody>
                    <a:bodyPr/>
                    <a:lstStyle/>
                    <a:p>
                      <a:pPr algn="just">
                        <a:spcAft>
                          <a:spcPts val="0"/>
                        </a:spcAft>
                      </a:pPr>
                      <a:r>
                        <a:rPr lang="zh-CN" sz="1200" kern="100">
                          <a:effectLst/>
                        </a:rPr>
                        <a:t>《</a:t>
                      </a:r>
                      <a:r>
                        <a:rPr lang="en-US" sz="1200" kern="100">
                          <a:effectLst/>
                        </a:rPr>
                        <a:t>2019</a:t>
                      </a:r>
                      <a:r>
                        <a:rPr lang="zh-CN" sz="1200" kern="100">
                          <a:effectLst/>
                        </a:rPr>
                        <a:t>年度中国母婴电商市场数据报告》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14"/>
                  </a:ext>
                </a:extLst>
              </a:tr>
              <a:tr h="228434">
                <a:tc>
                  <a:txBody>
                    <a:bodyPr/>
                    <a:lstStyle/>
                    <a:p>
                      <a:pPr algn="just">
                        <a:spcAft>
                          <a:spcPts val="0"/>
                        </a:spcAft>
                      </a:pPr>
                      <a:r>
                        <a:rPr lang="zh-CN" sz="1200" kern="100">
                          <a:effectLst/>
                        </a:rPr>
                        <a:t>《</a:t>
                      </a:r>
                      <a:r>
                        <a:rPr lang="en-US" sz="1200" kern="100">
                          <a:effectLst/>
                        </a:rPr>
                        <a:t>2019</a:t>
                      </a:r>
                      <a:r>
                        <a:rPr lang="zh-CN" sz="1200" kern="100">
                          <a:effectLst/>
                        </a:rPr>
                        <a:t>年度中国食品电商市场数据报告》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15"/>
                  </a:ext>
                </a:extLst>
              </a:tr>
              <a:tr h="228434">
                <a:tc>
                  <a:txBody>
                    <a:bodyPr/>
                    <a:lstStyle/>
                    <a:p>
                      <a:pPr algn="just">
                        <a:spcAft>
                          <a:spcPts val="0"/>
                        </a:spcAft>
                      </a:pPr>
                      <a:r>
                        <a:rPr lang="zh-CN" sz="1200" kern="100" dirty="0">
                          <a:effectLst/>
                        </a:rPr>
                        <a:t>《</a:t>
                      </a:r>
                      <a:r>
                        <a:rPr lang="en-US" sz="1200" kern="100" dirty="0">
                          <a:effectLst/>
                        </a:rPr>
                        <a:t>2019</a:t>
                      </a:r>
                      <a:r>
                        <a:rPr lang="zh-CN" sz="1200" kern="100" dirty="0">
                          <a:effectLst/>
                        </a:rPr>
                        <a:t>年度中国家居建材电商市场数据报告》</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dirty="0">
                          <a:effectLst/>
                        </a:rPr>
                        <a:t> </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16"/>
                  </a:ext>
                </a:extLst>
              </a:tr>
              <a:tr h="248812">
                <a:tc>
                  <a:txBody>
                    <a:bodyPr/>
                    <a:lstStyle/>
                    <a:p>
                      <a:pPr algn="just">
                        <a:spcAft>
                          <a:spcPts val="0"/>
                        </a:spcAft>
                      </a:pPr>
                      <a:r>
                        <a:rPr lang="en-US" altLang="zh-CN" sz="1200" b="1" kern="100" dirty="0">
                          <a:solidFill>
                            <a:schemeClr val="lt1"/>
                          </a:solidFill>
                          <a:effectLst/>
                          <a:latin typeface="+mn-lt"/>
                          <a:ea typeface="+mn-ea"/>
                          <a:cs typeface="+mn-cs"/>
                        </a:rPr>
                        <a:t>《2019</a:t>
                      </a:r>
                      <a:r>
                        <a:rPr lang="zh-CN" altLang="en-US" sz="1200" b="1" kern="100" dirty="0">
                          <a:solidFill>
                            <a:schemeClr val="lt1"/>
                          </a:solidFill>
                          <a:effectLst/>
                          <a:latin typeface="+mn-lt"/>
                          <a:ea typeface="+mn-ea"/>
                          <a:cs typeface="+mn-cs"/>
                        </a:rPr>
                        <a:t>年度中国服装电商市场数据报告</a:t>
                      </a:r>
                      <a:r>
                        <a:rPr lang="en-US" altLang="zh-CN" sz="1200" b="1" kern="100" dirty="0">
                          <a:solidFill>
                            <a:schemeClr val="lt1"/>
                          </a:solidFill>
                          <a:effectLst/>
                          <a:latin typeface="+mn-lt"/>
                          <a:ea typeface="+mn-ea"/>
                          <a:cs typeface="+mn-cs"/>
                        </a:rPr>
                        <a:t>》</a:t>
                      </a:r>
                      <a:endParaRPr lang="zh-CN" altLang="en-US" sz="1200" b="1" kern="100" dirty="0">
                        <a:solidFill>
                          <a:schemeClr val="lt1"/>
                        </a:solidFill>
                        <a:effectLst/>
                        <a:latin typeface="+mn-lt"/>
                        <a:ea typeface="+mn-ea"/>
                        <a:cs typeface="+mn-cs"/>
                      </a:endParaRPr>
                    </a:p>
                  </a:txBody>
                  <a:tcPr marL="68580" marR="685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kern="100" dirty="0">
                          <a:effectLst/>
                        </a:rPr>
                        <a:t>√</a:t>
                      </a:r>
                      <a:endPar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17"/>
                  </a:ext>
                </a:extLst>
              </a:tr>
              <a:tr h="228434">
                <a:tc>
                  <a:txBody>
                    <a:bodyPr/>
                    <a:lstStyle/>
                    <a:p>
                      <a:pPr algn="just">
                        <a:spcAft>
                          <a:spcPts val="0"/>
                        </a:spcAft>
                      </a:pPr>
                      <a:r>
                        <a:rPr lang="zh-CN" sz="1200" kern="100" dirty="0">
                          <a:effectLst/>
                        </a:rPr>
                        <a:t>《</a:t>
                      </a:r>
                      <a:r>
                        <a:rPr lang="en-US" sz="1200" kern="100" dirty="0">
                          <a:effectLst/>
                        </a:rPr>
                        <a:t>2020</a:t>
                      </a:r>
                      <a:r>
                        <a:rPr lang="zh-CN" sz="1200" kern="100" dirty="0">
                          <a:effectLst/>
                        </a:rPr>
                        <a:t>年“</a:t>
                      </a:r>
                      <a:r>
                        <a:rPr lang="en-US" sz="1200" kern="100" dirty="0">
                          <a:effectLst/>
                        </a:rPr>
                        <a:t>618</a:t>
                      </a:r>
                      <a:r>
                        <a:rPr lang="zh-CN" sz="1200" kern="100" dirty="0">
                          <a:effectLst/>
                        </a:rPr>
                        <a:t>”电商消费评级数据报告》</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dirty="0">
                          <a:effectLst/>
                        </a:rPr>
                        <a:t>√</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dirty="0">
                          <a:effectLst/>
                        </a:rPr>
                        <a:t> </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18"/>
                  </a:ext>
                </a:extLst>
              </a:tr>
              <a:tr h="344544">
                <a:tc>
                  <a:txBody>
                    <a:bodyPr/>
                    <a:lstStyle/>
                    <a:p>
                      <a:pPr algn="just">
                        <a:spcAft>
                          <a:spcPts val="0"/>
                        </a:spcAft>
                      </a:pPr>
                      <a:r>
                        <a:rPr lang="zh-CN" altLang="zh-CN" sz="1200" b="1" kern="100" dirty="0">
                          <a:solidFill>
                            <a:schemeClr val="lt1"/>
                          </a:solidFill>
                          <a:effectLst/>
                          <a:latin typeface="+mn-lt"/>
                          <a:ea typeface="+mn-ea"/>
                          <a:cs typeface="+mn-cs"/>
                        </a:rPr>
                        <a:t>《</a:t>
                      </a:r>
                      <a:r>
                        <a:rPr lang="en-US" altLang="zh-CN" sz="1200" b="1" kern="100" dirty="0">
                          <a:solidFill>
                            <a:schemeClr val="lt1"/>
                          </a:solidFill>
                          <a:effectLst/>
                          <a:latin typeface="+mn-lt"/>
                          <a:ea typeface="+mn-ea"/>
                          <a:cs typeface="+mn-cs"/>
                        </a:rPr>
                        <a:t>2020</a:t>
                      </a:r>
                      <a:r>
                        <a:rPr lang="zh-CN" altLang="zh-CN" sz="1200" b="1" kern="100" dirty="0">
                          <a:solidFill>
                            <a:schemeClr val="lt1"/>
                          </a:solidFill>
                          <a:effectLst/>
                          <a:latin typeface="+mn-lt"/>
                          <a:ea typeface="+mn-ea"/>
                          <a:cs typeface="+mn-cs"/>
                        </a:rPr>
                        <a:t>年“双</a:t>
                      </a:r>
                      <a:r>
                        <a:rPr lang="en-US" altLang="zh-CN" sz="1200" b="1" kern="100" dirty="0">
                          <a:solidFill>
                            <a:schemeClr val="lt1"/>
                          </a:solidFill>
                          <a:effectLst/>
                          <a:latin typeface="+mn-lt"/>
                          <a:ea typeface="+mn-ea"/>
                          <a:cs typeface="+mn-cs"/>
                        </a:rPr>
                        <a:t>11</a:t>
                      </a:r>
                      <a:r>
                        <a:rPr lang="zh-CN" altLang="zh-CN" sz="1200" b="1" kern="100" dirty="0">
                          <a:solidFill>
                            <a:schemeClr val="lt1"/>
                          </a:solidFill>
                          <a:effectLst/>
                          <a:latin typeface="+mn-lt"/>
                          <a:ea typeface="+mn-ea"/>
                          <a:cs typeface="+mn-cs"/>
                        </a:rPr>
                        <a:t>”电商消费评级数据报告》</a:t>
                      </a:r>
                      <a:endParaRPr lang="zh-CN" altLang="en-US" sz="1200" b="1" kern="100" dirty="0">
                        <a:solidFill>
                          <a:schemeClr val="lt1"/>
                        </a:solidFill>
                        <a:effectLst/>
                        <a:latin typeface="+mn-lt"/>
                        <a:ea typeface="+mn-ea"/>
                        <a:cs typeface="+mn-cs"/>
                      </a:endParaRPr>
                    </a:p>
                  </a:txBody>
                  <a:tcPr marL="68580" marR="685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kern="100" dirty="0">
                          <a:effectLst/>
                        </a:rPr>
                        <a:t>√</a:t>
                      </a:r>
                      <a:endPar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19"/>
                  </a:ext>
                </a:extLst>
              </a:tr>
            </a:tbl>
          </a:graphicData>
        </a:graphic>
      </p:graphicFrame>
      <p:sp>
        <p:nvSpPr>
          <p:cNvPr id="50" name="矩形 49"/>
          <p:cNvSpPr/>
          <p:nvPr/>
        </p:nvSpPr>
        <p:spPr>
          <a:xfrm>
            <a:off x="127489" y="4615263"/>
            <a:ext cx="1811714" cy="369332"/>
          </a:xfrm>
          <a:prstGeom prst="rect">
            <a:avLst/>
          </a:prstGeom>
        </p:spPr>
        <p:txBody>
          <a:bodyPr wrap="none">
            <a:spAutoFit/>
          </a:bodyPr>
          <a:lstStyle/>
          <a:p>
            <a:pPr eaLnBrk="0" fontAlgn="base" hangingPunct="0">
              <a:spcBef>
                <a:spcPct val="0"/>
              </a:spcBef>
              <a:spcAft>
                <a:spcPct val="0"/>
              </a:spcAft>
            </a:pPr>
            <a:r>
              <a:rPr lang="zh-CN" altLang="zh-CN" b="1" dirty="0">
                <a:latin typeface="Calibri" panose="020F0502020204030204" pitchFamily="34" charset="0"/>
                <a:ea typeface="宋体" panose="02010600030101010101" pitchFamily="2" charset="-122"/>
              </a:rPr>
              <a:t>【电商物流类】</a:t>
            </a:r>
          </a:p>
        </p:txBody>
      </p:sp>
      <p:graphicFrame>
        <p:nvGraphicFramePr>
          <p:cNvPr id="64" name="表格 63"/>
          <p:cNvGraphicFramePr>
            <a:graphicFrameLocks noGrp="1"/>
          </p:cNvGraphicFramePr>
          <p:nvPr/>
        </p:nvGraphicFramePr>
        <p:xfrm>
          <a:off x="256829" y="4984595"/>
          <a:ext cx="5491137" cy="1711280"/>
        </p:xfrm>
        <a:graphic>
          <a:graphicData uri="http://schemas.openxmlformats.org/drawingml/2006/table">
            <a:tbl>
              <a:tblPr firstRow="1" firstCol="1" bandRow="1">
                <a:tableStyleId>{5C22544A-7EE6-4342-B048-85BDC9FD1C3A}</a:tableStyleId>
              </a:tblPr>
              <a:tblGrid>
                <a:gridCol w="3460795">
                  <a:extLst>
                    <a:ext uri="{9D8B030D-6E8A-4147-A177-3AD203B41FA5}">
                      <a16:colId xmlns:a16="http://schemas.microsoft.com/office/drawing/2014/main" val="20000"/>
                    </a:ext>
                  </a:extLst>
                </a:gridCol>
                <a:gridCol w="521922">
                  <a:extLst>
                    <a:ext uri="{9D8B030D-6E8A-4147-A177-3AD203B41FA5}">
                      <a16:colId xmlns:a16="http://schemas.microsoft.com/office/drawing/2014/main" val="20001"/>
                    </a:ext>
                  </a:extLst>
                </a:gridCol>
                <a:gridCol w="512257">
                  <a:extLst>
                    <a:ext uri="{9D8B030D-6E8A-4147-A177-3AD203B41FA5}">
                      <a16:colId xmlns:a16="http://schemas.microsoft.com/office/drawing/2014/main" val="20002"/>
                    </a:ext>
                  </a:extLst>
                </a:gridCol>
                <a:gridCol w="502592">
                  <a:extLst>
                    <a:ext uri="{9D8B030D-6E8A-4147-A177-3AD203B41FA5}">
                      <a16:colId xmlns:a16="http://schemas.microsoft.com/office/drawing/2014/main" val="20003"/>
                    </a:ext>
                  </a:extLst>
                </a:gridCol>
                <a:gridCol w="493571">
                  <a:extLst>
                    <a:ext uri="{9D8B030D-6E8A-4147-A177-3AD203B41FA5}">
                      <a16:colId xmlns:a16="http://schemas.microsoft.com/office/drawing/2014/main" val="20004"/>
                    </a:ext>
                  </a:extLst>
                </a:gridCol>
              </a:tblGrid>
              <a:tr h="427820">
                <a:tc>
                  <a:txBody>
                    <a:bodyPr/>
                    <a:lstStyle/>
                    <a:p>
                      <a:pPr algn="ctr">
                        <a:spcAft>
                          <a:spcPts val="0"/>
                        </a:spcAft>
                      </a:pPr>
                      <a:r>
                        <a:rPr lang="zh-CN" sz="1200" kern="100" dirty="0">
                          <a:effectLst/>
                        </a:rPr>
                        <a:t>报告名称</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200" kern="100">
                          <a:effectLst/>
                        </a:rPr>
                        <a:t>年度</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200" kern="100" dirty="0">
                          <a:effectLst/>
                        </a:rPr>
                        <a:t>半年度</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200" kern="100">
                          <a:effectLst/>
                        </a:rPr>
                        <a:t>季度</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200" kern="100">
                          <a:effectLst/>
                        </a:rPr>
                        <a:t>月度</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r h="213910">
                <a:tc>
                  <a:txBody>
                    <a:bodyPr/>
                    <a:lstStyle/>
                    <a:p>
                      <a:pPr algn="just">
                        <a:spcAft>
                          <a:spcPts val="0"/>
                        </a:spcAft>
                      </a:pPr>
                      <a:r>
                        <a:rPr lang="zh-CN" sz="1200" kern="100">
                          <a:effectLst/>
                        </a:rPr>
                        <a:t>《</a:t>
                      </a:r>
                      <a:r>
                        <a:rPr lang="en-US" sz="1200" kern="100">
                          <a:effectLst/>
                        </a:rPr>
                        <a:t>2019</a:t>
                      </a:r>
                      <a:r>
                        <a:rPr lang="zh-CN" sz="1200" kern="100">
                          <a:effectLst/>
                        </a:rPr>
                        <a:t>年度中国电商物流市场数据报告》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1"/>
                  </a:ext>
                </a:extLst>
              </a:tr>
              <a:tr h="213910">
                <a:tc>
                  <a:txBody>
                    <a:bodyPr/>
                    <a:lstStyle/>
                    <a:p>
                      <a:pPr algn="just">
                        <a:spcAft>
                          <a:spcPts val="0"/>
                        </a:spcAft>
                      </a:pPr>
                      <a:r>
                        <a:rPr lang="zh-CN" sz="1200" kern="100">
                          <a:effectLst/>
                        </a:rPr>
                        <a:t>《</a:t>
                      </a:r>
                      <a:r>
                        <a:rPr lang="en-US" sz="1200" kern="100">
                          <a:effectLst/>
                        </a:rPr>
                        <a:t>2019</a:t>
                      </a:r>
                      <a:r>
                        <a:rPr lang="zh-CN" sz="1200" kern="100">
                          <a:effectLst/>
                        </a:rPr>
                        <a:t>年度中国即时物流市场数据报告》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213910">
                <a:tc>
                  <a:txBody>
                    <a:bodyPr/>
                    <a:lstStyle/>
                    <a:p>
                      <a:pPr algn="just">
                        <a:spcAft>
                          <a:spcPts val="0"/>
                        </a:spcAft>
                      </a:pPr>
                      <a:r>
                        <a:rPr lang="zh-CN" sz="1200" kern="100">
                          <a:effectLst/>
                        </a:rPr>
                        <a:t>《</a:t>
                      </a:r>
                      <a:r>
                        <a:rPr lang="en-US" sz="1200" kern="100">
                          <a:effectLst/>
                        </a:rPr>
                        <a:t>2019</a:t>
                      </a:r>
                      <a:r>
                        <a:rPr lang="zh-CN" sz="1200" kern="100">
                          <a:effectLst/>
                        </a:rPr>
                        <a:t>年度中国同城货运市场数据报告》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r h="213910">
                <a:tc>
                  <a:txBody>
                    <a:bodyPr/>
                    <a:lstStyle/>
                    <a:p>
                      <a:pPr algn="just">
                        <a:spcAft>
                          <a:spcPts val="0"/>
                        </a:spcAft>
                      </a:pPr>
                      <a:r>
                        <a:rPr lang="zh-CN" sz="1200" kern="100">
                          <a:effectLst/>
                        </a:rPr>
                        <a:t>《</a:t>
                      </a:r>
                      <a:r>
                        <a:rPr lang="en-US" sz="1200" kern="100">
                          <a:effectLst/>
                        </a:rPr>
                        <a:t>2019</a:t>
                      </a:r>
                      <a:r>
                        <a:rPr lang="zh-CN" sz="1200" kern="100">
                          <a:effectLst/>
                        </a:rPr>
                        <a:t>年度中国同城配送市场数据报告》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4"/>
                  </a:ext>
                </a:extLst>
              </a:tr>
              <a:tr h="213910">
                <a:tc>
                  <a:txBody>
                    <a:bodyPr/>
                    <a:lstStyle/>
                    <a:p>
                      <a:pPr algn="just">
                        <a:spcAft>
                          <a:spcPts val="0"/>
                        </a:spcAft>
                      </a:pPr>
                      <a:r>
                        <a:rPr lang="zh-CN" sz="1200" kern="100">
                          <a:effectLst/>
                        </a:rPr>
                        <a:t>《</a:t>
                      </a:r>
                      <a:r>
                        <a:rPr lang="en-US" sz="1200" kern="100">
                          <a:effectLst/>
                        </a:rPr>
                        <a:t>2019</a:t>
                      </a:r>
                      <a:r>
                        <a:rPr lang="zh-CN" sz="1200" kern="100">
                          <a:effectLst/>
                        </a:rPr>
                        <a:t>年度中国智慧物流市场数据报告》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5"/>
                  </a:ext>
                </a:extLst>
              </a:tr>
              <a:tr h="213910">
                <a:tc>
                  <a:txBody>
                    <a:bodyPr/>
                    <a:lstStyle/>
                    <a:p>
                      <a:pPr algn="just">
                        <a:spcAft>
                          <a:spcPts val="0"/>
                        </a:spcAft>
                      </a:pPr>
                      <a:r>
                        <a:rPr lang="zh-CN" sz="1200" kern="100">
                          <a:effectLst/>
                        </a:rPr>
                        <a:t>《</a:t>
                      </a:r>
                      <a:r>
                        <a:rPr lang="en-US" sz="1200" kern="100">
                          <a:effectLst/>
                        </a:rPr>
                        <a:t>2019</a:t>
                      </a:r>
                      <a:r>
                        <a:rPr lang="zh-CN" sz="1200" kern="100">
                          <a:effectLst/>
                        </a:rPr>
                        <a:t>年度中国冷链物流市场数据报告》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dirty="0">
                          <a:effectLst/>
                        </a:rPr>
                        <a:t> </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6"/>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椭圆 31"/>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Group 17"/>
          <p:cNvGrpSpPr/>
          <p:nvPr/>
        </p:nvGrpSpPr>
        <p:grpSpPr bwMode="auto">
          <a:xfrm>
            <a:off x="1595437" y="262485"/>
            <a:ext cx="9001125" cy="649076"/>
            <a:chOff x="0" y="0"/>
            <a:chExt cx="10429" cy="1235"/>
          </a:xfrm>
          <a:solidFill>
            <a:schemeClr val="accent1">
              <a:lumMod val="50000"/>
            </a:schemeClr>
          </a:solidFill>
        </p:grpSpPr>
        <p:sp>
          <p:nvSpPr>
            <p:cNvPr id="52" name="任意多边形 23"/>
            <p:cNvSpPr/>
            <p:nvPr/>
          </p:nvSpPr>
          <p:spPr bwMode="auto">
            <a:xfrm rot="10800000">
              <a:off x="0" y="219"/>
              <a:ext cx="1928" cy="1017"/>
            </a:xfrm>
            <a:custGeom>
              <a:avLst/>
              <a:gdLst>
                <a:gd name="T0" fmla="*/ 0 w 21600"/>
                <a:gd name="T1" fmla="*/ 0 h 21600"/>
                <a:gd name="T2" fmla="*/ 1928 w 21600"/>
                <a:gd name="T3" fmla="*/ 0 h 21600"/>
                <a:gd name="T4" fmla="*/ 1208 w 21600"/>
                <a:gd name="T5" fmla="*/ 509 h 21600"/>
                <a:gd name="T6" fmla="*/ 1839 w 21600"/>
                <a:gd name="T7" fmla="*/ 954 h 21600"/>
                <a:gd name="T8" fmla="*/ 1928 w 21600"/>
                <a:gd name="T9" fmla="*/ 1017 h 21600"/>
                <a:gd name="T10" fmla="*/ 0 w 21600"/>
                <a:gd name="T11" fmla="*/ 1017 h 21600"/>
                <a:gd name="T12" fmla="*/ 0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0" y="0"/>
                  </a:moveTo>
                  <a:lnTo>
                    <a:pt x="21600" y="0"/>
                  </a:lnTo>
                  <a:lnTo>
                    <a:pt x="13539" y="10809"/>
                  </a:lnTo>
                  <a:lnTo>
                    <a:pt x="20599" y="20260"/>
                  </a:lnTo>
                  <a:lnTo>
                    <a:pt x="21600" y="21600"/>
                  </a:lnTo>
                  <a:lnTo>
                    <a:pt x="0" y="2160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3" name="任意多边形 23"/>
            <p:cNvSpPr/>
            <p:nvPr/>
          </p:nvSpPr>
          <p:spPr bwMode="auto">
            <a:xfrm>
              <a:off x="8501" y="201"/>
              <a:ext cx="1928" cy="1017"/>
            </a:xfrm>
            <a:custGeom>
              <a:avLst/>
              <a:gdLst>
                <a:gd name="T0" fmla="*/ 0 w 21600"/>
                <a:gd name="T1" fmla="*/ 0 h 21600"/>
                <a:gd name="T2" fmla="*/ 1928 w 21600"/>
                <a:gd name="T3" fmla="*/ 0 h 21600"/>
                <a:gd name="T4" fmla="*/ 1208 w 21600"/>
                <a:gd name="T5" fmla="*/ 509 h 21600"/>
                <a:gd name="T6" fmla="*/ 1839 w 21600"/>
                <a:gd name="T7" fmla="*/ 954 h 21600"/>
                <a:gd name="T8" fmla="*/ 1928 w 21600"/>
                <a:gd name="T9" fmla="*/ 1017 h 21600"/>
                <a:gd name="T10" fmla="*/ 0 w 21600"/>
                <a:gd name="T11" fmla="*/ 1017 h 21600"/>
                <a:gd name="T12" fmla="*/ 0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0" y="0"/>
                  </a:moveTo>
                  <a:lnTo>
                    <a:pt x="21600" y="0"/>
                  </a:lnTo>
                  <a:lnTo>
                    <a:pt x="13539" y="10809"/>
                  </a:lnTo>
                  <a:lnTo>
                    <a:pt x="20599" y="20260"/>
                  </a:lnTo>
                  <a:lnTo>
                    <a:pt x="21600" y="21600"/>
                  </a:lnTo>
                  <a:lnTo>
                    <a:pt x="0" y="2160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4" name="Rectangle 20"/>
            <p:cNvSpPr>
              <a:spLocks noChangeArrowheads="1"/>
            </p:cNvSpPr>
            <p:nvPr/>
          </p:nvSpPr>
          <p:spPr bwMode="auto">
            <a:xfrm>
              <a:off x="1584" y="0"/>
              <a:ext cx="7258" cy="1021"/>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dirty="0"/>
            </a:p>
          </p:txBody>
        </p:sp>
        <p:sp>
          <p:nvSpPr>
            <p:cNvPr id="55" name="任意多边形 28"/>
            <p:cNvSpPr/>
            <p:nvPr/>
          </p:nvSpPr>
          <p:spPr bwMode="auto">
            <a:xfrm>
              <a:off x="8500" y="1013"/>
              <a:ext cx="345" cy="203"/>
            </a:xfrm>
            <a:custGeom>
              <a:avLst/>
              <a:gdLst>
                <a:gd name="T0" fmla="*/ 345 w 21600"/>
                <a:gd name="T1" fmla="*/ 0 h 21600"/>
                <a:gd name="T2" fmla="*/ 0 w 21600"/>
                <a:gd name="T3" fmla="*/ 203 h 21600"/>
                <a:gd name="T4" fmla="*/ 0 w 21600"/>
                <a:gd name="T5" fmla="*/ 8 h 21600"/>
                <a:gd name="T6" fmla="*/ 345 w 21600"/>
                <a:gd name="T7" fmla="*/ 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0"/>
                  </a:moveTo>
                  <a:lnTo>
                    <a:pt x="0" y="21600"/>
                  </a:lnTo>
                  <a:lnTo>
                    <a:pt x="0" y="851"/>
                  </a:lnTo>
                  <a:lnTo>
                    <a:pt x="2160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6" name="任意多边形 32"/>
            <p:cNvSpPr/>
            <p:nvPr/>
          </p:nvSpPr>
          <p:spPr bwMode="auto">
            <a:xfrm>
              <a:off x="1579" y="1028"/>
              <a:ext cx="345" cy="207"/>
            </a:xfrm>
            <a:custGeom>
              <a:avLst/>
              <a:gdLst>
                <a:gd name="T0" fmla="*/ 0 w 21600"/>
                <a:gd name="T1" fmla="*/ 0 h 21600"/>
                <a:gd name="T2" fmla="*/ 345 w 21600"/>
                <a:gd name="T3" fmla="*/ 0 h 21600"/>
                <a:gd name="T4" fmla="*/ 345 w 21600"/>
                <a:gd name="T5" fmla="*/ 207 h 21600"/>
                <a:gd name="T6" fmla="*/ 0 w 21600"/>
                <a:gd name="T7" fmla="*/ 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7" name="Line 23"/>
            <p:cNvSpPr>
              <a:spLocks noChangeShapeType="1"/>
            </p:cNvSpPr>
            <p:nvPr/>
          </p:nvSpPr>
          <p:spPr bwMode="auto">
            <a:xfrm>
              <a:off x="160" y="302"/>
              <a:ext cx="1414" cy="1"/>
            </a:xfrm>
            <a:prstGeom prst="line">
              <a:avLst/>
            </a:prstGeom>
            <a:grpFill/>
            <a:ln w="9525">
              <a:solidFill>
                <a:schemeClr val="bg2"/>
              </a:solidFill>
              <a:prstDash val="dash"/>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8" name="Line 24"/>
            <p:cNvSpPr>
              <a:spLocks noChangeShapeType="1"/>
            </p:cNvSpPr>
            <p:nvPr/>
          </p:nvSpPr>
          <p:spPr bwMode="auto">
            <a:xfrm>
              <a:off x="160" y="1132"/>
              <a:ext cx="1414" cy="1"/>
            </a:xfrm>
            <a:prstGeom prst="line">
              <a:avLst/>
            </a:prstGeom>
            <a:grpFill/>
            <a:ln w="9525">
              <a:solidFill>
                <a:schemeClr val="bg2"/>
              </a:solidFill>
              <a:prstDash val="dash"/>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9" name="Line 25"/>
            <p:cNvSpPr>
              <a:spLocks noChangeShapeType="1"/>
            </p:cNvSpPr>
            <p:nvPr/>
          </p:nvSpPr>
          <p:spPr bwMode="auto">
            <a:xfrm>
              <a:off x="1579" y="101"/>
              <a:ext cx="7251" cy="1"/>
            </a:xfrm>
            <a:prstGeom prst="line">
              <a:avLst/>
            </a:prstGeom>
            <a:grpFill/>
            <a:ln w="9525">
              <a:solidFill>
                <a:schemeClr val="bg2"/>
              </a:solidFill>
              <a:prstDash val="dash"/>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0" name="Line 26"/>
            <p:cNvSpPr>
              <a:spLocks noChangeShapeType="1"/>
            </p:cNvSpPr>
            <p:nvPr/>
          </p:nvSpPr>
          <p:spPr bwMode="auto">
            <a:xfrm>
              <a:off x="8836" y="278"/>
              <a:ext cx="1414" cy="1"/>
            </a:xfrm>
            <a:prstGeom prst="line">
              <a:avLst/>
            </a:prstGeom>
            <a:grpFill/>
            <a:ln w="9525">
              <a:solidFill>
                <a:schemeClr val="bg2"/>
              </a:solidFill>
              <a:prstDash val="dash"/>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1" name="Line 27"/>
            <p:cNvSpPr>
              <a:spLocks noChangeShapeType="1"/>
            </p:cNvSpPr>
            <p:nvPr/>
          </p:nvSpPr>
          <p:spPr bwMode="auto">
            <a:xfrm>
              <a:off x="8681" y="1132"/>
              <a:ext cx="1608" cy="1"/>
            </a:xfrm>
            <a:prstGeom prst="line">
              <a:avLst/>
            </a:prstGeom>
            <a:grpFill/>
            <a:ln w="9525">
              <a:solidFill>
                <a:schemeClr val="bg2"/>
              </a:solidFill>
              <a:prstDash val="dash"/>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2" name="Line 28"/>
            <p:cNvSpPr>
              <a:spLocks noChangeShapeType="1"/>
            </p:cNvSpPr>
            <p:nvPr/>
          </p:nvSpPr>
          <p:spPr bwMode="auto">
            <a:xfrm>
              <a:off x="1627" y="905"/>
              <a:ext cx="7251" cy="1"/>
            </a:xfrm>
            <a:prstGeom prst="line">
              <a:avLst/>
            </a:prstGeom>
            <a:grpFill/>
            <a:ln w="9525">
              <a:solidFill>
                <a:schemeClr val="bg2"/>
              </a:solidFill>
              <a:prstDash val="dash"/>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63" name="矩形 62"/>
          <p:cNvSpPr/>
          <p:nvPr/>
        </p:nvSpPr>
        <p:spPr>
          <a:xfrm>
            <a:off x="3323250" y="342442"/>
            <a:ext cx="6123767" cy="369332"/>
          </a:xfrm>
          <a:prstGeom prst="rect">
            <a:avLst/>
          </a:prstGeom>
        </p:spPr>
        <p:txBody>
          <a:bodyPr wrap="square">
            <a:spAutoFit/>
          </a:bodyPr>
          <a:lstStyle/>
          <a:p>
            <a:r>
              <a:rPr lang="en-US" altLang="zh-CN" b="1" dirty="0">
                <a:solidFill>
                  <a:schemeClr val="bg1"/>
                </a:solidFill>
                <a:latin typeface="黑体" panose="02010609060101010101" charset="-122"/>
                <a:ea typeface="黑体" panose="02010609060101010101" charset="-122"/>
              </a:rPr>
              <a:t>2019-2020</a:t>
            </a:r>
            <a:r>
              <a:rPr lang="zh-CN" altLang="en-US" b="1" dirty="0">
                <a:solidFill>
                  <a:schemeClr val="bg1"/>
                </a:solidFill>
                <a:latin typeface="黑体" panose="02010609060101010101" charset="-122"/>
                <a:ea typeface="黑体" panose="02010609060101010101" charset="-122"/>
              </a:rPr>
              <a:t>年度网经社电子商务研究中心报告发布计划</a:t>
            </a:r>
          </a:p>
        </p:txBody>
      </p:sp>
      <p:sp>
        <p:nvSpPr>
          <p:cNvPr id="20" name="矩形 19"/>
          <p:cNvSpPr/>
          <p:nvPr/>
        </p:nvSpPr>
        <p:spPr>
          <a:xfrm>
            <a:off x="127489" y="1297201"/>
            <a:ext cx="1811714" cy="369332"/>
          </a:xfrm>
          <a:prstGeom prst="rect">
            <a:avLst/>
          </a:prstGeom>
        </p:spPr>
        <p:txBody>
          <a:bodyPr wrap="none">
            <a:spAutoFit/>
          </a:bodyPr>
          <a:lstStyle/>
          <a:p>
            <a:pPr lvl="0" eaLnBrk="0" fontAlgn="base" hangingPunct="0">
              <a:spcBef>
                <a:spcPct val="0"/>
              </a:spcBef>
              <a:spcAft>
                <a:spcPct val="0"/>
              </a:spcAft>
            </a:pPr>
            <a:r>
              <a:rPr lang="en-US" altLang="zh-CN" b="1" dirty="0">
                <a:latin typeface="宋体" panose="02010600030101010101" pitchFamily="2" charset="-122"/>
                <a:ea typeface="宋体" panose="02010600030101010101" pitchFamily="2" charset="-122"/>
                <a:cs typeface="仿宋" panose="02010609060101010101" pitchFamily="49" charset="-122"/>
              </a:rPr>
              <a:t>【</a:t>
            </a:r>
            <a:r>
              <a:rPr lang="zh-CN" altLang="en-US" b="1" dirty="0">
                <a:latin typeface="宋体" panose="02010600030101010101" pitchFamily="2" charset="-122"/>
                <a:ea typeface="宋体" panose="02010600030101010101" pitchFamily="2" charset="-122"/>
                <a:cs typeface="仿宋" panose="02010609060101010101" pitchFamily="49" charset="-122"/>
              </a:rPr>
              <a:t>跨境电商类</a:t>
            </a:r>
            <a:r>
              <a:rPr lang="en-US" altLang="zh-CN" b="1" dirty="0">
                <a:latin typeface="宋体" panose="02010600030101010101" pitchFamily="2" charset="-122"/>
                <a:ea typeface="宋体" panose="02010600030101010101" pitchFamily="2" charset="-122"/>
                <a:cs typeface="仿宋" panose="02010609060101010101" pitchFamily="49" charset="-122"/>
              </a:rPr>
              <a:t>】</a:t>
            </a:r>
            <a:endParaRPr lang="zh-CN" altLang="zh-CN" sz="1200" dirty="0">
              <a:latin typeface="宋体" panose="02010600030101010101" pitchFamily="2" charset="-122"/>
              <a:ea typeface="宋体" panose="02010600030101010101" pitchFamily="2" charset="-122"/>
            </a:endParaRPr>
          </a:p>
        </p:txBody>
      </p:sp>
      <p:sp>
        <p:nvSpPr>
          <p:cNvPr id="24" name="矩形 23"/>
          <p:cNvSpPr/>
          <p:nvPr/>
        </p:nvSpPr>
        <p:spPr>
          <a:xfrm>
            <a:off x="6385133" y="1297201"/>
            <a:ext cx="2276585" cy="369332"/>
          </a:xfrm>
          <a:prstGeom prst="rect">
            <a:avLst/>
          </a:prstGeom>
        </p:spPr>
        <p:txBody>
          <a:bodyPr wrap="none">
            <a:spAutoFit/>
          </a:bodyPr>
          <a:lstStyle/>
          <a:p>
            <a:r>
              <a:rPr lang="zh-CN" altLang="zh-CN" b="1" kern="100" dirty="0">
                <a:latin typeface="宋体" panose="02010600030101010101" pitchFamily="2" charset="-122"/>
                <a:ea typeface="宋体" panose="02010600030101010101" pitchFamily="2" charset="-122"/>
                <a:cs typeface="仿宋" panose="02010609060101010101" pitchFamily="49" charset="-122"/>
              </a:rPr>
              <a:t>【</a:t>
            </a:r>
            <a:r>
              <a:rPr lang="zh-CN" altLang="en-US" b="1" kern="100" dirty="0">
                <a:latin typeface="宋体" panose="02010600030101010101" pitchFamily="2" charset="-122"/>
                <a:ea typeface="宋体" panose="02010600030101010101" pitchFamily="2" charset="-122"/>
                <a:cs typeface="仿宋" panose="02010609060101010101" pitchFamily="49" charset="-122"/>
              </a:rPr>
              <a:t>生活服务</a:t>
            </a:r>
            <a:r>
              <a:rPr lang="zh-CN" altLang="zh-CN" b="1" kern="100" dirty="0">
                <a:latin typeface="宋体" panose="02010600030101010101" pitchFamily="2" charset="-122"/>
                <a:ea typeface="宋体" panose="02010600030101010101" pitchFamily="2" charset="-122"/>
                <a:cs typeface="仿宋" panose="02010609060101010101" pitchFamily="49" charset="-122"/>
              </a:rPr>
              <a:t>电商类】</a:t>
            </a:r>
            <a:endParaRPr lang="zh-CN" altLang="en-US" dirty="0">
              <a:latin typeface="宋体" panose="02010600030101010101" pitchFamily="2" charset="-122"/>
              <a:ea typeface="宋体" panose="02010600030101010101" pitchFamily="2" charset="-122"/>
            </a:endParaRPr>
          </a:p>
        </p:txBody>
      </p:sp>
      <p:graphicFrame>
        <p:nvGraphicFramePr>
          <p:cNvPr id="2" name="表格 1"/>
          <p:cNvGraphicFramePr>
            <a:graphicFrameLocks noGrp="1"/>
          </p:cNvGraphicFramePr>
          <p:nvPr/>
        </p:nvGraphicFramePr>
        <p:xfrm>
          <a:off x="252944" y="1938392"/>
          <a:ext cx="5718216" cy="1912103"/>
        </p:xfrm>
        <a:graphic>
          <a:graphicData uri="http://schemas.openxmlformats.org/drawingml/2006/table">
            <a:tbl>
              <a:tblPr firstRow="1" firstCol="1" bandRow="1">
                <a:tableStyleId>{5C22544A-7EE6-4342-B048-85BDC9FD1C3A}</a:tableStyleId>
              </a:tblPr>
              <a:tblGrid>
                <a:gridCol w="3603911">
                  <a:extLst>
                    <a:ext uri="{9D8B030D-6E8A-4147-A177-3AD203B41FA5}">
                      <a16:colId xmlns:a16="http://schemas.microsoft.com/office/drawing/2014/main" val="20000"/>
                    </a:ext>
                  </a:extLst>
                </a:gridCol>
                <a:gridCol w="543506">
                  <a:extLst>
                    <a:ext uri="{9D8B030D-6E8A-4147-A177-3AD203B41FA5}">
                      <a16:colId xmlns:a16="http://schemas.microsoft.com/office/drawing/2014/main" val="20001"/>
                    </a:ext>
                  </a:extLst>
                </a:gridCol>
                <a:gridCol w="533441">
                  <a:extLst>
                    <a:ext uri="{9D8B030D-6E8A-4147-A177-3AD203B41FA5}">
                      <a16:colId xmlns:a16="http://schemas.microsoft.com/office/drawing/2014/main" val="20002"/>
                    </a:ext>
                  </a:extLst>
                </a:gridCol>
                <a:gridCol w="523376">
                  <a:extLst>
                    <a:ext uri="{9D8B030D-6E8A-4147-A177-3AD203B41FA5}">
                      <a16:colId xmlns:a16="http://schemas.microsoft.com/office/drawing/2014/main" val="20003"/>
                    </a:ext>
                  </a:extLst>
                </a:gridCol>
                <a:gridCol w="513982">
                  <a:extLst>
                    <a:ext uri="{9D8B030D-6E8A-4147-A177-3AD203B41FA5}">
                      <a16:colId xmlns:a16="http://schemas.microsoft.com/office/drawing/2014/main" val="20004"/>
                    </a:ext>
                  </a:extLst>
                </a:gridCol>
              </a:tblGrid>
              <a:tr h="478025">
                <a:tc>
                  <a:txBody>
                    <a:bodyPr/>
                    <a:lstStyle/>
                    <a:p>
                      <a:pPr algn="ctr">
                        <a:spcAft>
                          <a:spcPts val="0"/>
                        </a:spcAft>
                      </a:pPr>
                      <a:r>
                        <a:rPr lang="zh-CN" sz="1200" kern="100">
                          <a:effectLst/>
                        </a:rPr>
                        <a:t>报告名称</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200" kern="100">
                          <a:effectLst/>
                        </a:rPr>
                        <a:t>年度</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200" kern="100">
                          <a:effectLst/>
                        </a:rPr>
                        <a:t>半年度</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200" kern="100">
                          <a:effectLst/>
                        </a:rPr>
                        <a:t>季度</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200" kern="100">
                          <a:effectLst/>
                        </a:rPr>
                        <a:t>月度</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r h="239013">
                <a:tc>
                  <a:txBody>
                    <a:bodyPr/>
                    <a:lstStyle/>
                    <a:p>
                      <a:pPr algn="just">
                        <a:spcAft>
                          <a:spcPts val="0"/>
                        </a:spcAft>
                      </a:pPr>
                      <a:r>
                        <a:rPr lang="zh-CN" sz="1200" kern="100">
                          <a:effectLst/>
                        </a:rPr>
                        <a:t>《</a:t>
                      </a:r>
                      <a:r>
                        <a:rPr lang="en-US" sz="1200" kern="100">
                          <a:effectLst/>
                        </a:rPr>
                        <a:t>2019</a:t>
                      </a:r>
                      <a:r>
                        <a:rPr lang="zh-CN" sz="1200" kern="100">
                          <a:effectLst/>
                        </a:rPr>
                        <a:t>年度中国跨境电商市场监测数据报告》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1"/>
                  </a:ext>
                </a:extLst>
              </a:tr>
              <a:tr h="239013">
                <a:tc>
                  <a:txBody>
                    <a:bodyPr/>
                    <a:lstStyle/>
                    <a:p>
                      <a:pPr algn="just">
                        <a:spcAft>
                          <a:spcPts val="0"/>
                        </a:spcAft>
                      </a:pPr>
                      <a:r>
                        <a:rPr lang="zh-CN" sz="1200" kern="100" dirty="0">
                          <a:effectLst/>
                        </a:rPr>
                        <a:t>《</a:t>
                      </a:r>
                      <a:r>
                        <a:rPr lang="en-US" sz="1200" kern="100" dirty="0">
                          <a:effectLst/>
                        </a:rPr>
                        <a:t>2019</a:t>
                      </a:r>
                      <a:r>
                        <a:rPr lang="zh-CN" sz="1200" kern="100" dirty="0">
                          <a:effectLst/>
                        </a:rPr>
                        <a:t>年度中国出口跨境电商市场数据报告》</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239013">
                <a:tc>
                  <a:txBody>
                    <a:bodyPr/>
                    <a:lstStyle/>
                    <a:p>
                      <a:pPr algn="just">
                        <a:spcAft>
                          <a:spcPts val="0"/>
                        </a:spcAft>
                      </a:pPr>
                      <a:r>
                        <a:rPr lang="zh-CN" sz="1200" kern="100" dirty="0">
                          <a:effectLst/>
                        </a:rPr>
                        <a:t>《</a:t>
                      </a:r>
                      <a:r>
                        <a:rPr lang="en-US" sz="1200" kern="100" dirty="0">
                          <a:effectLst/>
                        </a:rPr>
                        <a:t>2019</a:t>
                      </a:r>
                      <a:r>
                        <a:rPr lang="zh-CN" sz="1200" kern="100" dirty="0">
                          <a:effectLst/>
                        </a:rPr>
                        <a:t>年度中国进口跨境电商市场数据报告》</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r h="239013">
                <a:tc>
                  <a:txBody>
                    <a:bodyPr/>
                    <a:lstStyle/>
                    <a:p>
                      <a:pPr algn="just">
                        <a:spcAft>
                          <a:spcPts val="0"/>
                        </a:spcAft>
                      </a:pPr>
                      <a:r>
                        <a:rPr lang="zh-CN" sz="1200" kern="100">
                          <a:effectLst/>
                        </a:rPr>
                        <a:t>《</a:t>
                      </a:r>
                      <a:r>
                        <a:rPr lang="en-US" sz="1200" kern="100">
                          <a:effectLst/>
                        </a:rPr>
                        <a:t>2019</a:t>
                      </a:r>
                      <a:r>
                        <a:rPr lang="zh-CN" sz="1200" kern="100">
                          <a:effectLst/>
                        </a:rPr>
                        <a:t>年度中国跨境电商服务商市场数据报告》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4"/>
                  </a:ext>
                </a:extLst>
              </a:tr>
              <a:tr h="239013">
                <a:tc>
                  <a:txBody>
                    <a:bodyPr/>
                    <a:lstStyle/>
                    <a:p>
                      <a:pPr algn="just">
                        <a:spcAft>
                          <a:spcPts val="0"/>
                        </a:spcAft>
                      </a:pPr>
                      <a:r>
                        <a:rPr lang="zh-CN" sz="1200" kern="100">
                          <a:effectLst/>
                        </a:rPr>
                        <a:t>《</a:t>
                      </a:r>
                      <a:r>
                        <a:rPr lang="en-US" sz="1200" kern="100">
                          <a:effectLst/>
                        </a:rPr>
                        <a:t>2019</a:t>
                      </a:r>
                      <a:r>
                        <a:rPr lang="zh-CN" sz="1200" kern="100">
                          <a:effectLst/>
                        </a:rPr>
                        <a:t>年度中国跨境支付市场数据报告》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5"/>
                  </a:ext>
                </a:extLst>
              </a:tr>
              <a:tr h="239013">
                <a:tc>
                  <a:txBody>
                    <a:bodyPr/>
                    <a:lstStyle/>
                    <a:p>
                      <a:pPr algn="just">
                        <a:spcAft>
                          <a:spcPts val="0"/>
                        </a:spcAft>
                      </a:pPr>
                      <a:r>
                        <a:rPr lang="zh-CN" sz="1200" kern="100">
                          <a:effectLst/>
                        </a:rPr>
                        <a:t>《</a:t>
                      </a:r>
                      <a:r>
                        <a:rPr lang="en-US" sz="1200" kern="100">
                          <a:effectLst/>
                        </a:rPr>
                        <a:t>2019</a:t>
                      </a:r>
                      <a:r>
                        <a:rPr lang="zh-CN" sz="1200" kern="100">
                          <a:effectLst/>
                        </a:rPr>
                        <a:t>年度中国跨境物流市场数据报告》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dirty="0">
                          <a:effectLst/>
                        </a:rPr>
                        <a:t> </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6"/>
                  </a:ext>
                </a:extLst>
              </a:tr>
            </a:tbl>
          </a:graphicData>
        </a:graphic>
      </p:graphicFrame>
      <p:graphicFrame>
        <p:nvGraphicFramePr>
          <p:cNvPr id="3" name="表格 2"/>
          <p:cNvGraphicFramePr>
            <a:graphicFrameLocks noGrp="1"/>
          </p:cNvGraphicFramePr>
          <p:nvPr/>
        </p:nvGraphicFramePr>
        <p:xfrm>
          <a:off x="6346297" y="1983754"/>
          <a:ext cx="5718216" cy="4260929"/>
        </p:xfrm>
        <a:graphic>
          <a:graphicData uri="http://schemas.openxmlformats.org/drawingml/2006/table">
            <a:tbl>
              <a:tblPr firstRow="1" firstCol="1" bandRow="1">
                <a:tableStyleId>{5C22544A-7EE6-4342-B048-85BDC9FD1C3A}</a:tableStyleId>
              </a:tblPr>
              <a:tblGrid>
                <a:gridCol w="3603911">
                  <a:extLst>
                    <a:ext uri="{9D8B030D-6E8A-4147-A177-3AD203B41FA5}">
                      <a16:colId xmlns:a16="http://schemas.microsoft.com/office/drawing/2014/main" val="20000"/>
                    </a:ext>
                  </a:extLst>
                </a:gridCol>
                <a:gridCol w="543505">
                  <a:extLst>
                    <a:ext uri="{9D8B030D-6E8A-4147-A177-3AD203B41FA5}">
                      <a16:colId xmlns:a16="http://schemas.microsoft.com/office/drawing/2014/main" val="20001"/>
                    </a:ext>
                  </a:extLst>
                </a:gridCol>
                <a:gridCol w="533441">
                  <a:extLst>
                    <a:ext uri="{9D8B030D-6E8A-4147-A177-3AD203B41FA5}">
                      <a16:colId xmlns:a16="http://schemas.microsoft.com/office/drawing/2014/main" val="20002"/>
                    </a:ext>
                  </a:extLst>
                </a:gridCol>
                <a:gridCol w="523376">
                  <a:extLst>
                    <a:ext uri="{9D8B030D-6E8A-4147-A177-3AD203B41FA5}">
                      <a16:colId xmlns:a16="http://schemas.microsoft.com/office/drawing/2014/main" val="20003"/>
                    </a:ext>
                  </a:extLst>
                </a:gridCol>
                <a:gridCol w="513983">
                  <a:extLst>
                    <a:ext uri="{9D8B030D-6E8A-4147-A177-3AD203B41FA5}">
                      <a16:colId xmlns:a16="http://schemas.microsoft.com/office/drawing/2014/main" val="20004"/>
                    </a:ext>
                  </a:extLst>
                </a:gridCol>
              </a:tblGrid>
              <a:tr h="568123">
                <a:tc>
                  <a:txBody>
                    <a:bodyPr/>
                    <a:lstStyle/>
                    <a:p>
                      <a:pPr algn="ctr">
                        <a:spcAft>
                          <a:spcPts val="0"/>
                        </a:spcAft>
                      </a:pPr>
                      <a:r>
                        <a:rPr lang="zh-CN" sz="1200" kern="100" dirty="0">
                          <a:effectLst/>
                        </a:rPr>
                        <a:t>报告名称</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200" kern="100">
                          <a:effectLst/>
                        </a:rPr>
                        <a:t>年度</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200" kern="100">
                          <a:effectLst/>
                        </a:rPr>
                        <a:t>半年度</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200" kern="100">
                          <a:effectLst/>
                        </a:rPr>
                        <a:t>季度</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200" kern="100">
                          <a:effectLst/>
                        </a:rPr>
                        <a:t>月度</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r h="284062">
                <a:tc>
                  <a:txBody>
                    <a:bodyPr/>
                    <a:lstStyle/>
                    <a:p>
                      <a:pPr algn="just">
                        <a:spcAft>
                          <a:spcPts val="0"/>
                        </a:spcAft>
                      </a:pPr>
                      <a:r>
                        <a:rPr lang="zh-CN" sz="1200" kern="100">
                          <a:effectLst/>
                        </a:rPr>
                        <a:t>《</a:t>
                      </a:r>
                      <a:r>
                        <a:rPr lang="en-US" sz="1200" kern="100">
                          <a:effectLst/>
                        </a:rPr>
                        <a:t>2019</a:t>
                      </a:r>
                      <a:r>
                        <a:rPr lang="zh-CN" sz="1200" kern="100">
                          <a:effectLst/>
                        </a:rPr>
                        <a:t>年度中国生活服务电商市场监测数据报告》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1"/>
                  </a:ext>
                </a:extLst>
              </a:tr>
              <a:tr h="284062">
                <a:tc>
                  <a:txBody>
                    <a:bodyPr/>
                    <a:lstStyle/>
                    <a:p>
                      <a:pPr algn="just">
                        <a:spcAft>
                          <a:spcPts val="0"/>
                        </a:spcAft>
                      </a:pPr>
                      <a:r>
                        <a:rPr lang="zh-CN" sz="1200" kern="100">
                          <a:effectLst/>
                        </a:rPr>
                        <a:t>《</a:t>
                      </a:r>
                      <a:r>
                        <a:rPr lang="en-US" sz="1200" kern="100">
                          <a:effectLst/>
                        </a:rPr>
                        <a:t>2019</a:t>
                      </a:r>
                      <a:r>
                        <a:rPr lang="zh-CN" sz="1200" kern="100">
                          <a:effectLst/>
                        </a:rPr>
                        <a:t>年度中国在线旅游（</a:t>
                      </a:r>
                      <a:r>
                        <a:rPr lang="en-US" sz="1200" kern="100">
                          <a:effectLst/>
                        </a:rPr>
                        <a:t>OTA</a:t>
                      </a:r>
                      <a:r>
                        <a:rPr lang="zh-CN" sz="1200" kern="100">
                          <a:effectLst/>
                        </a:rPr>
                        <a:t>）市场数据报告》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284062">
                <a:tc>
                  <a:txBody>
                    <a:bodyPr/>
                    <a:lstStyle/>
                    <a:p>
                      <a:pPr algn="just">
                        <a:spcAft>
                          <a:spcPts val="0"/>
                        </a:spcAft>
                      </a:pPr>
                      <a:r>
                        <a:rPr lang="zh-CN" sz="1200" kern="100" dirty="0">
                          <a:effectLst/>
                        </a:rPr>
                        <a:t>《</a:t>
                      </a:r>
                      <a:r>
                        <a:rPr lang="en-US" sz="1200" kern="100" dirty="0">
                          <a:effectLst/>
                        </a:rPr>
                        <a:t>2019</a:t>
                      </a:r>
                      <a:r>
                        <a:rPr lang="zh-CN" sz="1200" kern="100" dirty="0">
                          <a:effectLst/>
                        </a:rPr>
                        <a:t>年度中国在线教育市场数据报告》</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r h="284062">
                <a:tc>
                  <a:txBody>
                    <a:bodyPr/>
                    <a:lstStyle/>
                    <a:p>
                      <a:pPr algn="just">
                        <a:spcAft>
                          <a:spcPts val="0"/>
                        </a:spcAft>
                      </a:pPr>
                      <a:r>
                        <a:rPr lang="zh-CN" sz="1200" kern="100">
                          <a:effectLst/>
                        </a:rPr>
                        <a:t>《</a:t>
                      </a:r>
                      <a:r>
                        <a:rPr lang="en-US" sz="1200" kern="100">
                          <a:effectLst/>
                        </a:rPr>
                        <a:t>2019</a:t>
                      </a:r>
                      <a:r>
                        <a:rPr lang="zh-CN" sz="1200" kern="100">
                          <a:effectLst/>
                        </a:rPr>
                        <a:t>年度共享经济市场数据报告》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4"/>
                  </a:ext>
                </a:extLst>
              </a:tr>
              <a:tr h="284062">
                <a:tc>
                  <a:txBody>
                    <a:bodyPr/>
                    <a:lstStyle/>
                    <a:p>
                      <a:pPr algn="just">
                        <a:spcAft>
                          <a:spcPts val="0"/>
                        </a:spcAft>
                      </a:pPr>
                      <a:r>
                        <a:rPr lang="zh-CN" sz="1200" kern="100">
                          <a:effectLst/>
                        </a:rPr>
                        <a:t>《</a:t>
                      </a:r>
                      <a:r>
                        <a:rPr lang="en-US" sz="1200" kern="100">
                          <a:effectLst/>
                        </a:rPr>
                        <a:t>2019</a:t>
                      </a:r>
                      <a:r>
                        <a:rPr lang="zh-CN" sz="1200" kern="100">
                          <a:effectLst/>
                        </a:rPr>
                        <a:t>年度共享单车市场数据报告》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5"/>
                  </a:ext>
                </a:extLst>
              </a:tr>
              <a:tr h="284062">
                <a:tc>
                  <a:txBody>
                    <a:bodyPr/>
                    <a:lstStyle/>
                    <a:p>
                      <a:pPr algn="just">
                        <a:spcAft>
                          <a:spcPts val="0"/>
                        </a:spcAft>
                      </a:pPr>
                      <a:r>
                        <a:rPr lang="zh-CN" sz="1200" kern="100">
                          <a:effectLst/>
                        </a:rPr>
                        <a:t>《</a:t>
                      </a:r>
                      <a:r>
                        <a:rPr lang="en-US" sz="1200" kern="100">
                          <a:effectLst/>
                        </a:rPr>
                        <a:t>2019</a:t>
                      </a:r>
                      <a:r>
                        <a:rPr lang="zh-CN" sz="1200" kern="100">
                          <a:effectLst/>
                        </a:rPr>
                        <a:t>年度共享住宿市场数据报告》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6"/>
                  </a:ext>
                </a:extLst>
              </a:tr>
              <a:tr h="284062">
                <a:tc>
                  <a:txBody>
                    <a:bodyPr/>
                    <a:lstStyle/>
                    <a:p>
                      <a:pPr algn="just">
                        <a:spcAft>
                          <a:spcPts val="0"/>
                        </a:spcAft>
                      </a:pPr>
                      <a:r>
                        <a:rPr lang="zh-CN" sz="1200" kern="100">
                          <a:effectLst/>
                        </a:rPr>
                        <a:t>《</a:t>
                      </a:r>
                      <a:r>
                        <a:rPr lang="en-US" sz="1200" kern="100">
                          <a:effectLst/>
                        </a:rPr>
                        <a:t>2019</a:t>
                      </a:r>
                      <a:r>
                        <a:rPr lang="zh-CN" sz="1200" kern="100">
                          <a:effectLst/>
                        </a:rPr>
                        <a:t>年度网约车市场数据报告》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7"/>
                  </a:ext>
                </a:extLst>
              </a:tr>
              <a:tr h="284062">
                <a:tc>
                  <a:txBody>
                    <a:bodyPr/>
                    <a:lstStyle/>
                    <a:p>
                      <a:pPr algn="just">
                        <a:spcAft>
                          <a:spcPts val="0"/>
                        </a:spcAft>
                      </a:pPr>
                      <a:r>
                        <a:rPr lang="zh-CN" sz="1200" kern="100">
                          <a:effectLst/>
                        </a:rPr>
                        <a:t>《</a:t>
                      </a:r>
                      <a:r>
                        <a:rPr lang="en-US" sz="1200" kern="100">
                          <a:effectLst/>
                        </a:rPr>
                        <a:t>2019</a:t>
                      </a:r>
                      <a:r>
                        <a:rPr lang="zh-CN" sz="1200" kern="100">
                          <a:effectLst/>
                        </a:rPr>
                        <a:t>年度共享办公市场数据报告》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8"/>
                  </a:ext>
                </a:extLst>
              </a:tr>
              <a:tr h="284062">
                <a:tc>
                  <a:txBody>
                    <a:bodyPr/>
                    <a:lstStyle/>
                    <a:p>
                      <a:pPr algn="just">
                        <a:spcAft>
                          <a:spcPts val="0"/>
                        </a:spcAft>
                      </a:pPr>
                      <a:r>
                        <a:rPr lang="zh-CN" sz="1200" kern="100">
                          <a:effectLst/>
                        </a:rPr>
                        <a:t>《</a:t>
                      </a:r>
                      <a:r>
                        <a:rPr lang="en-US" sz="1200" kern="100">
                          <a:effectLst/>
                        </a:rPr>
                        <a:t>2019</a:t>
                      </a:r>
                      <a:r>
                        <a:rPr lang="zh-CN" sz="1200" kern="100">
                          <a:effectLst/>
                        </a:rPr>
                        <a:t>年度共享充电宝市场数据报告》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9"/>
                  </a:ext>
                </a:extLst>
              </a:tr>
              <a:tr h="284062">
                <a:tc>
                  <a:txBody>
                    <a:bodyPr/>
                    <a:lstStyle/>
                    <a:p>
                      <a:pPr algn="just">
                        <a:spcAft>
                          <a:spcPts val="0"/>
                        </a:spcAft>
                      </a:pPr>
                      <a:r>
                        <a:rPr lang="zh-CN" sz="1200" kern="100">
                          <a:effectLst/>
                        </a:rPr>
                        <a:t>《</a:t>
                      </a:r>
                      <a:r>
                        <a:rPr lang="en-US" sz="1200" kern="100">
                          <a:effectLst/>
                        </a:rPr>
                        <a:t>2019</a:t>
                      </a:r>
                      <a:r>
                        <a:rPr lang="zh-CN" sz="1200" kern="100">
                          <a:effectLst/>
                        </a:rPr>
                        <a:t>年度共享汽车市场数据报告》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10"/>
                  </a:ext>
                </a:extLst>
              </a:tr>
              <a:tr h="284062">
                <a:tc>
                  <a:txBody>
                    <a:bodyPr/>
                    <a:lstStyle/>
                    <a:p>
                      <a:pPr algn="just">
                        <a:spcAft>
                          <a:spcPts val="0"/>
                        </a:spcAft>
                      </a:pPr>
                      <a:r>
                        <a:rPr lang="zh-CN" sz="1200" kern="100">
                          <a:effectLst/>
                        </a:rPr>
                        <a:t>《</a:t>
                      </a:r>
                      <a:r>
                        <a:rPr lang="en-US" sz="1200" kern="100">
                          <a:effectLst/>
                        </a:rPr>
                        <a:t>2019</a:t>
                      </a:r>
                      <a:r>
                        <a:rPr lang="zh-CN" sz="1200" kern="100">
                          <a:effectLst/>
                        </a:rPr>
                        <a:t>年度在线外卖市场数据报告》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11"/>
                  </a:ext>
                </a:extLst>
              </a:tr>
              <a:tr h="284062">
                <a:tc>
                  <a:txBody>
                    <a:bodyPr/>
                    <a:lstStyle/>
                    <a:p>
                      <a:pPr algn="just">
                        <a:spcAft>
                          <a:spcPts val="0"/>
                        </a:spcAft>
                      </a:pPr>
                      <a:r>
                        <a:rPr lang="zh-CN" sz="1200" kern="100">
                          <a:effectLst/>
                        </a:rPr>
                        <a:t>《</a:t>
                      </a:r>
                      <a:r>
                        <a:rPr lang="en-US" sz="1200" kern="100">
                          <a:effectLst/>
                        </a:rPr>
                        <a:t>2019</a:t>
                      </a:r>
                      <a:r>
                        <a:rPr lang="zh-CN" sz="1200" kern="100">
                          <a:effectLst/>
                        </a:rPr>
                        <a:t>年度互联网家装市场数据报告》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12"/>
                  </a:ext>
                </a:extLst>
              </a:tr>
              <a:tr h="284062">
                <a:tc>
                  <a:txBody>
                    <a:bodyPr/>
                    <a:lstStyle/>
                    <a:p>
                      <a:pPr algn="just">
                        <a:spcAft>
                          <a:spcPts val="0"/>
                        </a:spcAft>
                      </a:pPr>
                      <a:r>
                        <a:rPr lang="zh-CN" sz="1200" kern="100">
                          <a:effectLst/>
                        </a:rPr>
                        <a:t>《</a:t>
                      </a:r>
                      <a:r>
                        <a:rPr lang="en-US" sz="1200" kern="100">
                          <a:effectLst/>
                        </a:rPr>
                        <a:t>2019</a:t>
                      </a:r>
                      <a:r>
                        <a:rPr lang="zh-CN" sz="1200" kern="100">
                          <a:effectLst/>
                        </a:rPr>
                        <a:t>年度互联网医疗市场数据报告》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dirty="0">
                          <a:effectLst/>
                        </a:rPr>
                        <a:t> </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13"/>
                  </a:ext>
                </a:extLst>
              </a:tr>
            </a:tbl>
          </a:graphicData>
        </a:graphic>
      </p:graphicFrame>
      <p:sp>
        <p:nvSpPr>
          <p:cNvPr id="4" name="矩形 3"/>
          <p:cNvSpPr/>
          <p:nvPr/>
        </p:nvSpPr>
        <p:spPr>
          <a:xfrm>
            <a:off x="243707" y="4122354"/>
            <a:ext cx="1579278" cy="369332"/>
          </a:xfrm>
          <a:prstGeom prst="rect">
            <a:avLst/>
          </a:prstGeom>
        </p:spPr>
        <p:txBody>
          <a:bodyPr wrap="none">
            <a:spAutoFit/>
          </a:bodyPr>
          <a:lstStyle/>
          <a:p>
            <a:pPr lvl="0" eaLnBrk="0" fontAlgn="base" hangingPunct="0">
              <a:spcBef>
                <a:spcPct val="0"/>
              </a:spcBef>
              <a:spcAft>
                <a:spcPct val="0"/>
              </a:spcAft>
            </a:pPr>
            <a:r>
              <a:rPr lang="en-US" altLang="zh-CN" b="1" dirty="0">
                <a:latin typeface="宋体" panose="02010600030101010101" pitchFamily="2" charset="-122"/>
                <a:ea typeface="宋体" panose="02010600030101010101" pitchFamily="2" charset="-122"/>
                <a:cs typeface="仿宋" panose="02010609060101010101" pitchFamily="49" charset="-122"/>
              </a:rPr>
              <a:t>【</a:t>
            </a:r>
            <a:r>
              <a:rPr lang="zh-CN" altLang="en-US" b="1" dirty="0">
                <a:latin typeface="宋体" panose="02010600030101010101" pitchFamily="2" charset="-122"/>
                <a:ea typeface="宋体" panose="02010600030101010101" pitchFamily="2" charset="-122"/>
                <a:cs typeface="仿宋" panose="02010609060101010101" pitchFamily="49" charset="-122"/>
              </a:rPr>
              <a:t>产业电商</a:t>
            </a:r>
            <a:r>
              <a:rPr lang="en-US" altLang="zh-CN" b="1" dirty="0">
                <a:latin typeface="宋体" panose="02010600030101010101" pitchFamily="2" charset="-122"/>
                <a:ea typeface="宋体" panose="02010600030101010101" pitchFamily="2" charset="-122"/>
                <a:cs typeface="仿宋" panose="02010609060101010101" pitchFamily="49" charset="-122"/>
              </a:rPr>
              <a:t>】</a:t>
            </a:r>
            <a:endParaRPr lang="zh-CN" altLang="zh-CN" sz="1200" dirty="0">
              <a:latin typeface="宋体" panose="02010600030101010101" pitchFamily="2" charset="-122"/>
              <a:ea typeface="宋体" panose="02010600030101010101" pitchFamily="2" charset="-122"/>
            </a:endParaRPr>
          </a:p>
        </p:txBody>
      </p:sp>
      <p:graphicFrame>
        <p:nvGraphicFramePr>
          <p:cNvPr id="5" name="表格 4"/>
          <p:cNvGraphicFramePr>
            <a:graphicFrameLocks noGrp="1"/>
          </p:cNvGraphicFramePr>
          <p:nvPr/>
        </p:nvGraphicFramePr>
        <p:xfrm>
          <a:off x="252946" y="4683411"/>
          <a:ext cx="5592758" cy="1912104"/>
        </p:xfrm>
        <a:graphic>
          <a:graphicData uri="http://schemas.openxmlformats.org/drawingml/2006/table">
            <a:tbl>
              <a:tblPr firstRow="1" firstCol="1" bandRow="1">
                <a:tableStyleId>{5C22544A-7EE6-4342-B048-85BDC9FD1C3A}</a:tableStyleId>
              </a:tblPr>
              <a:tblGrid>
                <a:gridCol w="3524842">
                  <a:extLst>
                    <a:ext uri="{9D8B030D-6E8A-4147-A177-3AD203B41FA5}">
                      <a16:colId xmlns:a16="http://schemas.microsoft.com/office/drawing/2014/main" val="20000"/>
                    </a:ext>
                  </a:extLst>
                </a:gridCol>
                <a:gridCol w="531581">
                  <a:extLst>
                    <a:ext uri="{9D8B030D-6E8A-4147-A177-3AD203B41FA5}">
                      <a16:colId xmlns:a16="http://schemas.microsoft.com/office/drawing/2014/main" val="20001"/>
                    </a:ext>
                  </a:extLst>
                </a:gridCol>
                <a:gridCol w="521737">
                  <a:extLst>
                    <a:ext uri="{9D8B030D-6E8A-4147-A177-3AD203B41FA5}">
                      <a16:colId xmlns:a16="http://schemas.microsoft.com/office/drawing/2014/main" val="20002"/>
                    </a:ext>
                  </a:extLst>
                </a:gridCol>
                <a:gridCol w="511893">
                  <a:extLst>
                    <a:ext uri="{9D8B030D-6E8A-4147-A177-3AD203B41FA5}">
                      <a16:colId xmlns:a16="http://schemas.microsoft.com/office/drawing/2014/main" val="20003"/>
                    </a:ext>
                  </a:extLst>
                </a:gridCol>
                <a:gridCol w="502705">
                  <a:extLst>
                    <a:ext uri="{9D8B030D-6E8A-4147-A177-3AD203B41FA5}">
                      <a16:colId xmlns:a16="http://schemas.microsoft.com/office/drawing/2014/main" val="20004"/>
                    </a:ext>
                  </a:extLst>
                </a:gridCol>
              </a:tblGrid>
              <a:tr h="424912">
                <a:tc>
                  <a:txBody>
                    <a:bodyPr/>
                    <a:lstStyle/>
                    <a:p>
                      <a:pPr algn="ctr">
                        <a:spcAft>
                          <a:spcPts val="0"/>
                        </a:spcAft>
                      </a:pPr>
                      <a:r>
                        <a:rPr lang="zh-CN" sz="1200" kern="100" dirty="0">
                          <a:effectLst/>
                        </a:rPr>
                        <a:t>报告名称</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200" kern="100">
                          <a:effectLst/>
                        </a:rPr>
                        <a:t>年度</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200" kern="100">
                          <a:effectLst/>
                        </a:rPr>
                        <a:t>半年度</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200" kern="100">
                          <a:effectLst/>
                        </a:rPr>
                        <a:t>季度</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200" kern="100">
                          <a:effectLst/>
                        </a:rPr>
                        <a:t>月度</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r h="212456">
                <a:tc>
                  <a:txBody>
                    <a:bodyPr/>
                    <a:lstStyle/>
                    <a:p>
                      <a:pPr algn="just">
                        <a:spcAft>
                          <a:spcPts val="0"/>
                        </a:spcAft>
                      </a:pPr>
                      <a:r>
                        <a:rPr lang="zh-CN" sz="1200" kern="100">
                          <a:effectLst/>
                        </a:rPr>
                        <a:t>《</a:t>
                      </a:r>
                      <a:r>
                        <a:rPr lang="en-US" sz="1200" kern="100">
                          <a:effectLst/>
                        </a:rPr>
                        <a:t>2019</a:t>
                      </a:r>
                      <a:r>
                        <a:rPr lang="zh-CN" sz="1200" kern="100">
                          <a:effectLst/>
                        </a:rPr>
                        <a:t>年度中国产业电商市场数据报告》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1"/>
                  </a:ext>
                </a:extLst>
              </a:tr>
              <a:tr h="212456">
                <a:tc>
                  <a:txBody>
                    <a:bodyPr/>
                    <a:lstStyle/>
                    <a:p>
                      <a:pPr algn="just">
                        <a:spcAft>
                          <a:spcPts val="0"/>
                        </a:spcAft>
                      </a:pPr>
                      <a:r>
                        <a:rPr lang="zh-CN" sz="1200" kern="100">
                          <a:effectLst/>
                        </a:rPr>
                        <a:t>《</a:t>
                      </a:r>
                      <a:r>
                        <a:rPr lang="en-US" sz="1200" kern="100">
                          <a:effectLst/>
                        </a:rPr>
                        <a:t>2019</a:t>
                      </a:r>
                      <a:r>
                        <a:rPr lang="zh-CN" sz="1200" kern="100">
                          <a:effectLst/>
                        </a:rPr>
                        <a:t>年度中国大宗电商市场数据报告》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212456">
                <a:tc>
                  <a:txBody>
                    <a:bodyPr/>
                    <a:lstStyle/>
                    <a:p>
                      <a:pPr algn="just">
                        <a:spcAft>
                          <a:spcPts val="0"/>
                        </a:spcAft>
                      </a:pPr>
                      <a:r>
                        <a:rPr lang="zh-CN" sz="1200" kern="100">
                          <a:effectLst/>
                        </a:rPr>
                        <a:t>《</a:t>
                      </a:r>
                      <a:r>
                        <a:rPr lang="en-US" sz="1200" kern="100">
                          <a:effectLst/>
                        </a:rPr>
                        <a:t>2019</a:t>
                      </a:r>
                      <a:r>
                        <a:rPr lang="zh-CN" sz="1200" kern="100">
                          <a:effectLst/>
                        </a:rPr>
                        <a:t>年度中国企业采购电商市场数据报告》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r h="212456">
                <a:tc>
                  <a:txBody>
                    <a:bodyPr/>
                    <a:lstStyle/>
                    <a:p>
                      <a:pPr algn="just">
                        <a:spcAft>
                          <a:spcPts val="0"/>
                        </a:spcAft>
                      </a:pPr>
                      <a:r>
                        <a:rPr lang="zh-CN" sz="1200" kern="100">
                          <a:effectLst/>
                        </a:rPr>
                        <a:t>《</a:t>
                      </a:r>
                      <a:r>
                        <a:rPr lang="en-US" sz="1200" kern="100">
                          <a:effectLst/>
                        </a:rPr>
                        <a:t>2019</a:t>
                      </a:r>
                      <a:r>
                        <a:rPr lang="zh-CN" sz="1200" kern="100">
                          <a:effectLst/>
                        </a:rPr>
                        <a:t>年度中国工业品电商市场数据报告》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4"/>
                  </a:ext>
                </a:extLst>
              </a:tr>
              <a:tr h="212456">
                <a:tc>
                  <a:txBody>
                    <a:bodyPr/>
                    <a:lstStyle/>
                    <a:p>
                      <a:pPr algn="just">
                        <a:spcAft>
                          <a:spcPts val="0"/>
                        </a:spcAft>
                      </a:pPr>
                      <a:r>
                        <a:rPr lang="zh-CN" sz="1200" kern="100">
                          <a:effectLst/>
                        </a:rPr>
                        <a:t>《</a:t>
                      </a:r>
                      <a:r>
                        <a:rPr lang="en-US" sz="1200" kern="100">
                          <a:effectLst/>
                        </a:rPr>
                        <a:t>2019</a:t>
                      </a:r>
                      <a:r>
                        <a:rPr lang="zh-CN" sz="1200" kern="100">
                          <a:effectLst/>
                        </a:rPr>
                        <a:t>年度中国快消品</a:t>
                      </a:r>
                      <a:r>
                        <a:rPr lang="en-US" sz="1200" kern="100">
                          <a:effectLst/>
                        </a:rPr>
                        <a:t>B2B</a:t>
                      </a:r>
                      <a:r>
                        <a:rPr lang="zh-CN" sz="1200" kern="100">
                          <a:effectLst/>
                        </a:rPr>
                        <a:t>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5"/>
                  </a:ext>
                </a:extLst>
              </a:tr>
              <a:tr h="212456">
                <a:tc>
                  <a:txBody>
                    <a:bodyPr/>
                    <a:lstStyle/>
                    <a:p>
                      <a:pPr algn="just">
                        <a:spcAft>
                          <a:spcPts val="0"/>
                        </a:spcAft>
                      </a:pPr>
                      <a:r>
                        <a:rPr lang="zh-CN" sz="1200" kern="100">
                          <a:effectLst/>
                        </a:rPr>
                        <a:t>《</a:t>
                      </a:r>
                      <a:r>
                        <a:rPr lang="en-US" sz="1200" kern="100">
                          <a:effectLst/>
                        </a:rPr>
                        <a:t>2019</a:t>
                      </a:r>
                      <a:r>
                        <a:rPr lang="zh-CN" sz="1200" kern="100">
                          <a:effectLst/>
                        </a:rPr>
                        <a:t>年度中国钢铁电商市场数据报告》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6"/>
                  </a:ext>
                </a:extLst>
              </a:tr>
              <a:tr h="212456">
                <a:tc>
                  <a:txBody>
                    <a:bodyPr/>
                    <a:lstStyle/>
                    <a:p>
                      <a:pPr algn="just">
                        <a:spcAft>
                          <a:spcPts val="0"/>
                        </a:spcAft>
                      </a:pPr>
                      <a:r>
                        <a:rPr lang="zh-CN" sz="1200" kern="100">
                          <a:effectLst/>
                        </a:rPr>
                        <a:t>《</a:t>
                      </a:r>
                      <a:r>
                        <a:rPr lang="en-US" sz="1200" kern="100">
                          <a:effectLst/>
                        </a:rPr>
                        <a:t>2019</a:t>
                      </a:r>
                      <a:r>
                        <a:rPr lang="zh-CN" sz="1200" kern="100">
                          <a:effectLst/>
                        </a:rPr>
                        <a:t>年度中国塑化电商市场数据报告》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dirty="0">
                          <a:effectLst/>
                        </a:rPr>
                        <a:t> </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7"/>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椭圆 31"/>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Group 17"/>
          <p:cNvGrpSpPr/>
          <p:nvPr/>
        </p:nvGrpSpPr>
        <p:grpSpPr bwMode="auto">
          <a:xfrm>
            <a:off x="1595437" y="262485"/>
            <a:ext cx="9001125" cy="649076"/>
            <a:chOff x="0" y="0"/>
            <a:chExt cx="10429" cy="1235"/>
          </a:xfrm>
          <a:solidFill>
            <a:schemeClr val="accent1">
              <a:lumMod val="50000"/>
            </a:schemeClr>
          </a:solidFill>
        </p:grpSpPr>
        <p:sp>
          <p:nvSpPr>
            <p:cNvPr id="52" name="任意多边形 23"/>
            <p:cNvSpPr/>
            <p:nvPr/>
          </p:nvSpPr>
          <p:spPr bwMode="auto">
            <a:xfrm rot="10800000">
              <a:off x="0" y="219"/>
              <a:ext cx="1928" cy="1017"/>
            </a:xfrm>
            <a:custGeom>
              <a:avLst/>
              <a:gdLst>
                <a:gd name="T0" fmla="*/ 0 w 21600"/>
                <a:gd name="T1" fmla="*/ 0 h 21600"/>
                <a:gd name="T2" fmla="*/ 1928 w 21600"/>
                <a:gd name="T3" fmla="*/ 0 h 21600"/>
                <a:gd name="T4" fmla="*/ 1208 w 21600"/>
                <a:gd name="T5" fmla="*/ 509 h 21600"/>
                <a:gd name="T6" fmla="*/ 1839 w 21600"/>
                <a:gd name="T7" fmla="*/ 954 h 21600"/>
                <a:gd name="T8" fmla="*/ 1928 w 21600"/>
                <a:gd name="T9" fmla="*/ 1017 h 21600"/>
                <a:gd name="T10" fmla="*/ 0 w 21600"/>
                <a:gd name="T11" fmla="*/ 1017 h 21600"/>
                <a:gd name="T12" fmla="*/ 0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0" y="0"/>
                  </a:moveTo>
                  <a:lnTo>
                    <a:pt x="21600" y="0"/>
                  </a:lnTo>
                  <a:lnTo>
                    <a:pt x="13539" y="10809"/>
                  </a:lnTo>
                  <a:lnTo>
                    <a:pt x="20599" y="20260"/>
                  </a:lnTo>
                  <a:lnTo>
                    <a:pt x="21600" y="21600"/>
                  </a:lnTo>
                  <a:lnTo>
                    <a:pt x="0" y="2160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3" name="任意多边形 23"/>
            <p:cNvSpPr/>
            <p:nvPr/>
          </p:nvSpPr>
          <p:spPr bwMode="auto">
            <a:xfrm>
              <a:off x="8501" y="201"/>
              <a:ext cx="1928" cy="1017"/>
            </a:xfrm>
            <a:custGeom>
              <a:avLst/>
              <a:gdLst>
                <a:gd name="T0" fmla="*/ 0 w 21600"/>
                <a:gd name="T1" fmla="*/ 0 h 21600"/>
                <a:gd name="T2" fmla="*/ 1928 w 21600"/>
                <a:gd name="T3" fmla="*/ 0 h 21600"/>
                <a:gd name="T4" fmla="*/ 1208 w 21600"/>
                <a:gd name="T5" fmla="*/ 509 h 21600"/>
                <a:gd name="T6" fmla="*/ 1839 w 21600"/>
                <a:gd name="T7" fmla="*/ 954 h 21600"/>
                <a:gd name="T8" fmla="*/ 1928 w 21600"/>
                <a:gd name="T9" fmla="*/ 1017 h 21600"/>
                <a:gd name="T10" fmla="*/ 0 w 21600"/>
                <a:gd name="T11" fmla="*/ 1017 h 21600"/>
                <a:gd name="T12" fmla="*/ 0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0" y="0"/>
                  </a:moveTo>
                  <a:lnTo>
                    <a:pt x="21600" y="0"/>
                  </a:lnTo>
                  <a:lnTo>
                    <a:pt x="13539" y="10809"/>
                  </a:lnTo>
                  <a:lnTo>
                    <a:pt x="20599" y="20260"/>
                  </a:lnTo>
                  <a:lnTo>
                    <a:pt x="21600" y="21600"/>
                  </a:lnTo>
                  <a:lnTo>
                    <a:pt x="0" y="2160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4" name="Rectangle 20"/>
            <p:cNvSpPr>
              <a:spLocks noChangeArrowheads="1"/>
            </p:cNvSpPr>
            <p:nvPr/>
          </p:nvSpPr>
          <p:spPr bwMode="auto">
            <a:xfrm>
              <a:off x="1584" y="0"/>
              <a:ext cx="7258" cy="1021"/>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dirty="0"/>
            </a:p>
          </p:txBody>
        </p:sp>
        <p:sp>
          <p:nvSpPr>
            <p:cNvPr id="55" name="任意多边形 28"/>
            <p:cNvSpPr/>
            <p:nvPr/>
          </p:nvSpPr>
          <p:spPr bwMode="auto">
            <a:xfrm>
              <a:off x="8500" y="1013"/>
              <a:ext cx="345" cy="203"/>
            </a:xfrm>
            <a:custGeom>
              <a:avLst/>
              <a:gdLst>
                <a:gd name="T0" fmla="*/ 345 w 21600"/>
                <a:gd name="T1" fmla="*/ 0 h 21600"/>
                <a:gd name="T2" fmla="*/ 0 w 21600"/>
                <a:gd name="T3" fmla="*/ 203 h 21600"/>
                <a:gd name="T4" fmla="*/ 0 w 21600"/>
                <a:gd name="T5" fmla="*/ 8 h 21600"/>
                <a:gd name="T6" fmla="*/ 345 w 21600"/>
                <a:gd name="T7" fmla="*/ 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0"/>
                  </a:moveTo>
                  <a:lnTo>
                    <a:pt x="0" y="21600"/>
                  </a:lnTo>
                  <a:lnTo>
                    <a:pt x="0" y="851"/>
                  </a:lnTo>
                  <a:lnTo>
                    <a:pt x="2160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6" name="任意多边形 32"/>
            <p:cNvSpPr/>
            <p:nvPr/>
          </p:nvSpPr>
          <p:spPr bwMode="auto">
            <a:xfrm>
              <a:off x="1579" y="1028"/>
              <a:ext cx="345" cy="207"/>
            </a:xfrm>
            <a:custGeom>
              <a:avLst/>
              <a:gdLst>
                <a:gd name="T0" fmla="*/ 0 w 21600"/>
                <a:gd name="T1" fmla="*/ 0 h 21600"/>
                <a:gd name="T2" fmla="*/ 345 w 21600"/>
                <a:gd name="T3" fmla="*/ 0 h 21600"/>
                <a:gd name="T4" fmla="*/ 345 w 21600"/>
                <a:gd name="T5" fmla="*/ 207 h 21600"/>
                <a:gd name="T6" fmla="*/ 0 w 21600"/>
                <a:gd name="T7" fmla="*/ 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7" name="Line 23"/>
            <p:cNvSpPr>
              <a:spLocks noChangeShapeType="1"/>
            </p:cNvSpPr>
            <p:nvPr/>
          </p:nvSpPr>
          <p:spPr bwMode="auto">
            <a:xfrm>
              <a:off x="160" y="302"/>
              <a:ext cx="1414" cy="1"/>
            </a:xfrm>
            <a:prstGeom prst="line">
              <a:avLst/>
            </a:prstGeom>
            <a:grpFill/>
            <a:ln w="9525">
              <a:solidFill>
                <a:schemeClr val="bg2"/>
              </a:solidFill>
              <a:prstDash val="dash"/>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8" name="Line 24"/>
            <p:cNvSpPr>
              <a:spLocks noChangeShapeType="1"/>
            </p:cNvSpPr>
            <p:nvPr/>
          </p:nvSpPr>
          <p:spPr bwMode="auto">
            <a:xfrm>
              <a:off x="160" y="1132"/>
              <a:ext cx="1414" cy="1"/>
            </a:xfrm>
            <a:prstGeom prst="line">
              <a:avLst/>
            </a:prstGeom>
            <a:grpFill/>
            <a:ln w="9525">
              <a:solidFill>
                <a:schemeClr val="bg2"/>
              </a:solidFill>
              <a:prstDash val="dash"/>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9" name="Line 25"/>
            <p:cNvSpPr>
              <a:spLocks noChangeShapeType="1"/>
            </p:cNvSpPr>
            <p:nvPr/>
          </p:nvSpPr>
          <p:spPr bwMode="auto">
            <a:xfrm>
              <a:off x="1579" y="101"/>
              <a:ext cx="7251" cy="1"/>
            </a:xfrm>
            <a:prstGeom prst="line">
              <a:avLst/>
            </a:prstGeom>
            <a:grpFill/>
            <a:ln w="9525">
              <a:solidFill>
                <a:schemeClr val="bg2"/>
              </a:solidFill>
              <a:prstDash val="dash"/>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0" name="Line 26"/>
            <p:cNvSpPr>
              <a:spLocks noChangeShapeType="1"/>
            </p:cNvSpPr>
            <p:nvPr/>
          </p:nvSpPr>
          <p:spPr bwMode="auto">
            <a:xfrm>
              <a:off x="8836" y="278"/>
              <a:ext cx="1414" cy="1"/>
            </a:xfrm>
            <a:prstGeom prst="line">
              <a:avLst/>
            </a:prstGeom>
            <a:grpFill/>
            <a:ln w="9525">
              <a:solidFill>
                <a:schemeClr val="bg2"/>
              </a:solidFill>
              <a:prstDash val="dash"/>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1" name="Line 27"/>
            <p:cNvSpPr>
              <a:spLocks noChangeShapeType="1"/>
            </p:cNvSpPr>
            <p:nvPr/>
          </p:nvSpPr>
          <p:spPr bwMode="auto">
            <a:xfrm>
              <a:off x="8681" y="1132"/>
              <a:ext cx="1608" cy="1"/>
            </a:xfrm>
            <a:prstGeom prst="line">
              <a:avLst/>
            </a:prstGeom>
            <a:grpFill/>
            <a:ln w="9525">
              <a:solidFill>
                <a:schemeClr val="bg2"/>
              </a:solidFill>
              <a:prstDash val="dash"/>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2" name="Line 28"/>
            <p:cNvSpPr>
              <a:spLocks noChangeShapeType="1"/>
            </p:cNvSpPr>
            <p:nvPr/>
          </p:nvSpPr>
          <p:spPr bwMode="auto">
            <a:xfrm>
              <a:off x="1627" y="905"/>
              <a:ext cx="7251" cy="1"/>
            </a:xfrm>
            <a:prstGeom prst="line">
              <a:avLst/>
            </a:prstGeom>
            <a:grpFill/>
            <a:ln w="9525">
              <a:solidFill>
                <a:schemeClr val="bg2"/>
              </a:solidFill>
              <a:prstDash val="dash"/>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63" name="矩形 62"/>
          <p:cNvSpPr/>
          <p:nvPr/>
        </p:nvSpPr>
        <p:spPr>
          <a:xfrm>
            <a:off x="3323250" y="342442"/>
            <a:ext cx="6123767" cy="369332"/>
          </a:xfrm>
          <a:prstGeom prst="rect">
            <a:avLst/>
          </a:prstGeom>
        </p:spPr>
        <p:txBody>
          <a:bodyPr wrap="square">
            <a:spAutoFit/>
          </a:bodyPr>
          <a:lstStyle/>
          <a:p>
            <a:r>
              <a:rPr lang="en-US" altLang="zh-CN" b="1" dirty="0">
                <a:solidFill>
                  <a:schemeClr val="bg1"/>
                </a:solidFill>
                <a:latin typeface="黑体" panose="02010609060101010101" charset="-122"/>
                <a:ea typeface="黑体" panose="02010609060101010101" charset="-122"/>
              </a:rPr>
              <a:t>2019-2020</a:t>
            </a:r>
            <a:r>
              <a:rPr lang="zh-CN" altLang="en-US" b="1" dirty="0">
                <a:solidFill>
                  <a:schemeClr val="bg1"/>
                </a:solidFill>
                <a:latin typeface="黑体" panose="02010609060101010101" charset="-122"/>
                <a:ea typeface="黑体" panose="02010609060101010101" charset="-122"/>
              </a:rPr>
              <a:t>年度网经社电子商务研究中心报告发布计划</a:t>
            </a:r>
          </a:p>
        </p:txBody>
      </p:sp>
      <p:sp>
        <p:nvSpPr>
          <p:cNvPr id="20" name="矩形 19"/>
          <p:cNvSpPr/>
          <p:nvPr/>
        </p:nvSpPr>
        <p:spPr>
          <a:xfrm>
            <a:off x="40888" y="1346681"/>
            <a:ext cx="1579278" cy="369332"/>
          </a:xfrm>
          <a:prstGeom prst="rect">
            <a:avLst/>
          </a:prstGeom>
        </p:spPr>
        <p:txBody>
          <a:bodyPr wrap="none">
            <a:spAutoFit/>
          </a:bodyPr>
          <a:lstStyle/>
          <a:p>
            <a:pPr lvl="0" eaLnBrk="0" fontAlgn="base" hangingPunct="0">
              <a:spcBef>
                <a:spcPct val="0"/>
              </a:spcBef>
              <a:spcAft>
                <a:spcPct val="0"/>
              </a:spcAft>
            </a:pPr>
            <a:r>
              <a:rPr lang="zh-CN" altLang="zh-CN" b="1" dirty="0">
                <a:latin typeface="Calibri" panose="020F0502020204030204" pitchFamily="34" charset="0"/>
                <a:ea typeface="宋体" panose="02010600030101010101" pitchFamily="2" charset="-122"/>
                <a:cs typeface="仿宋" panose="02010609060101010101" pitchFamily="49" charset="-122"/>
              </a:rPr>
              <a:t>【</a:t>
            </a:r>
            <a:r>
              <a:rPr lang="zh-CN" altLang="en-US" b="1" dirty="0">
                <a:latin typeface="Calibri" panose="020F0502020204030204" pitchFamily="34" charset="0"/>
                <a:ea typeface="宋体" panose="02010600030101010101" pitchFamily="2" charset="-122"/>
                <a:cs typeface="仿宋" panose="02010609060101010101" pitchFamily="49" charset="-122"/>
              </a:rPr>
              <a:t>投融资</a:t>
            </a:r>
            <a:r>
              <a:rPr lang="zh-CN" altLang="zh-CN" b="1" dirty="0">
                <a:latin typeface="Calibri" panose="020F0502020204030204" pitchFamily="34" charset="0"/>
                <a:ea typeface="宋体" panose="02010600030101010101" pitchFamily="2" charset="-122"/>
                <a:cs typeface="仿宋" panose="02010609060101010101" pitchFamily="49" charset="-122"/>
              </a:rPr>
              <a:t>类】</a:t>
            </a:r>
            <a:endParaRPr lang="zh-CN" altLang="zh-CN" sz="1200" dirty="0"/>
          </a:p>
        </p:txBody>
      </p:sp>
      <p:sp>
        <p:nvSpPr>
          <p:cNvPr id="24" name="矩形 23"/>
          <p:cNvSpPr/>
          <p:nvPr/>
        </p:nvSpPr>
        <p:spPr>
          <a:xfrm>
            <a:off x="5950377" y="949139"/>
            <a:ext cx="1811714" cy="369332"/>
          </a:xfrm>
          <a:prstGeom prst="rect">
            <a:avLst/>
          </a:prstGeom>
        </p:spPr>
        <p:txBody>
          <a:bodyPr wrap="none">
            <a:spAutoFit/>
          </a:bodyPr>
          <a:lstStyle/>
          <a:p>
            <a:pPr eaLnBrk="0" fontAlgn="base" hangingPunct="0">
              <a:spcBef>
                <a:spcPct val="0"/>
              </a:spcBef>
              <a:spcAft>
                <a:spcPct val="0"/>
              </a:spcAft>
            </a:pPr>
            <a:r>
              <a:rPr lang="en-US" altLang="zh-CN" b="1" dirty="0">
                <a:latin typeface="Calibri" panose="020F0502020204030204" pitchFamily="34" charset="0"/>
                <a:ea typeface="宋体" panose="02010600030101010101" pitchFamily="2" charset="-122"/>
              </a:rPr>
              <a:t>【</a:t>
            </a:r>
            <a:r>
              <a:rPr lang="zh-CN" altLang="en-US" b="1" dirty="0">
                <a:latin typeface="Calibri" panose="020F0502020204030204" pitchFamily="34" charset="0"/>
                <a:ea typeface="宋体" panose="02010600030101010101" pitchFamily="2" charset="-122"/>
              </a:rPr>
              <a:t>电商权益类</a:t>
            </a:r>
            <a:r>
              <a:rPr lang="en-US" altLang="zh-CN" b="1" dirty="0">
                <a:latin typeface="Calibri" panose="020F0502020204030204" pitchFamily="34" charset="0"/>
                <a:ea typeface="宋体" panose="02010600030101010101" pitchFamily="2" charset="-122"/>
              </a:rPr>
              <a:t>】</a:t>
            </a:r>
            <a:endParaRPr lang="zh-CN" altLang="en-US" b="1" dirty="0">
              <a:latin typeface="Calibri" panose="020F0502020204030204" pitchFamily="34" charset="0"/>
              <a:ea typeface="宋体" panose="02010600030101010101" pitchFamily="2" charset="-122"/>
            </a:endParaRPr>
          </a:p>
        </p:txBody>
      </p:sp>
      <p:graphicFrame>
        <p:nvGraphicFramePr>
          <p:cNvPr id="2" name="表格 1"/>
          <p:cNvGraphicFramePr>
            <a:graphicFrameLocks noGrp="1"/>
          </p:cNvGraphicFramePr>
          <p:nvPr/>
        </p:nvGraphicFramePr>
        <p:xfrm>
          <a:off x="154253" y="1734502"/>
          <a:ext cx="5296978" cy="3513301"/>
        </p:xfrm>
        <a:graphic>
          <a:graphicData uri="http://schemas.openxmlformats.org/drawingml/2006/table">
            <a:tbl>
              <a:tblPr firstRow="1" firstCol="1" bandRow="1">
                <a:tableStyleId>{5C22544A-7EE6-4342-B048-85BDC9FD1C3A}</a:tableStyleId>
              </a:tblPr>
              <a:tblGrid>
                <a:gridCol w="3397839">
                  <a:extLst>
                    <a:ext uri="{9D8B030D-6E8A-4147-A177-3AD203B41FA5}">
                      <a16:colId xmlns:a16="http://schemas.microsoft.com/office/drawing/2014/main" val="20000"/>
                    </a:ext>
                  </a:extLst>
                </a:gridCol>
                <a:gridCol w="444055">
                  <a:extLst>
                    <a:ext uri="{9D8B030D-6E8A-4147-A177-3AD203B41FA5}">
                      <a16:colId xmlns:a16="http://schemas.microsoft.com/office/drawing/2014/main" val="20001"/>
                    </a:ext>
                  </a:extLst>
                </a:gridCol>
                <a:gridCol w="494144">
                  <a:extLst>
                    <a:ext uri="{9D8B030D-6E8A-4147-A177-3AD203B41FA5}">
                      <a16:colId xmlns:a16="http://schemas.microsoft.com/office/drawing/2014/main" val="20002"/>
                    </a:ext>
                  </a:extLst>
                </a:gridCol>
                <a:gridCol w="484821">
                  <a:extLst>
                    <a:ext uri="{9D8B030D-6E8A-4147-A177-3AD203B41FA5}">
                      <a16:colId xmlns:a16="http://schemas.microsoft.com/office/drawing/2014/main" val="20003"/>
                    </a:ext>
                  </a:extLst>
                </a:gridCol>
                <a:gridCol w="476119">
                  <a:extLst>
                    <a:ext uri="{9D8B030D-6E8A-4147-A177-3AD203B41FA5}">
                      <a16:colId xmlns:a16="http://schemas.microsoft.com/office/drawing/2014/main" val="20004"/>
                    </a:ext>
                  </a:extLst>
                </a:gridCol>
              </a:tblGrid>
              <a:tr h="627361">
                <a:tc>
                  <a:txBody>
                    <a:bodyPr/>
                    <a:lstStyle/>
                    <a:p>
                      <a:pPr algn="ctr">
                        <a:spcAft>
                          <a:spcPts val="0"/>
                        </a:spcAft>
                      </a:pPr>
                      <a:r>
                        <a:rPr lang="zh-CN" sz="1200" kern="100" dirty="0">
                          <a:effectLst/>
                        </a:rPr>
                        <a:t>报告名称</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200" kern="100">
                          <a:effectLst/>
                        </a:rPr>
                        <a:t>年度</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200" kern="100">
                          <a:effectLst/>
                        </a:rPr>
                        <a:t>半年度</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200" kern="100">
                          <a:effectLst/>
                        </a:rPr>
                        <a:t>季度</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200" kern="100">
                          <a:effectLst/>
                        </a:rPr>
                        <a:t>月度</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r h="320660">
                <a:tc>
                  <a:txBody>
                    <a:bodyPr/>
                    <a:lstStyle/>
                    <a:p>
                      <a:pPr algn="just">
                        <a:spcAft>
                          <a:spcPts val="0"/>
                        </a:spcAft>
                      </a:pPr>
                      <a:r>
                        <a:rPr lang="zh-CN" sz="1200" kern="100">
                          <a:effectLst/>
                        </a:rPr>
                        <a:t>《</a:t>
                      </a:r>
                      <a:r>
                        <a:rPr lang="en-US" sz="1200" kern="100">
                          <a:effectLst/>
                        </a:rPr>
                        <a:t>2019</a:t>
                      </a:r>
                      <a:r>
                        <a:rPr lang="zh-CN" sz="1200" kern="100">
                          <a:effectLst/>
                        </a:rPr>
                        <a:t>年度中国电子商务投融资市场数据报告》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1"/>
                  </a:ext>
                </a:extLst>
              </a:tr>
              <a:tr h="320660">
                <a:tc>
                  <a:txBody>
                    <a:bodyPr/>
                    <a:lstStyle/>
                    <a:p>
                      <a:pPr algn="just">
                        <a:spcAft>
                          <a:spcPts val="0"/>
                        </a:spcAft>
                      </a:pPr>
                      <a:r>
                        <a:rPr lang="zh-CN" sz="1200" kern="100">
                          <a:effectLst/>
                        </a:rPr>
                        <a:t>《</a:t>
                      </a:r>
                      <a:r>
                        <a:rPr lang="en-US" sz="1200" kern="100">
                          <a:effectLst/>
                        </a:rPr>
                        <a:t>2019</a:t>
                      </a:r>
                      <a:r>
                        <a:rPr lang="zh-CN" sz="1200" kern="100">
                          <a:effectLst/>
                        </a:rPr>
                        <a:t>年度中国生鲜电商行业融资数据报告》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320660">
                <a:tc>
                  <a:txBody>
                    <a:bodyPr/>
                    <a:lstStyle/>
                    <a:p>
                      <a:pPr algn="just">
                        <a:spcAft>
                          <a:spcPts val="0"/>
                        </a:spcAft>
                      </a:pPr>
                      <a:r>
                        <a:rPr lang="zh-CN" sz="1200" kern="100">
                          <a:effectLst/>
                        </a:rPr>
                        <a:t>《</a:t>
                      </a:r>
                      <a:r>
                        <a:rPr lang="en-US" sz="1200" kern="100">
                          <a:effectLst/>
                        </a:rPr>
                        <a:t>2019</a:t>
                      </a:r>
                      <a:r>
                        <a:rPr lang="zh-CN" sz="1200" kern="100">
                          <a:effectLst/>
                        </a:rPr>
                        <a:t>年度中国二手电商行业融资数据报告》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r h="320660">
                <a:tc>
                  <a:txBody>
                    <a:bodyPr/>
                    <a:lstStyle/>
                    <a:p>
                      <a:pPr algn="just">
                        <a:spcAft>
                          <a:spcPts val="0"/>
                        </a:spcAft>
                      </a:pPr>
                      <a:r>
                        <a:rPr lang="zh-CN" sz="1200" kern="100">
                          <a:effectLst/>
                        </a:rPr>
                        <a:t>《</a:t>
                      </a:r>
                      <a:r>
                        <a:rPr lang="en-US" sz="1200" kern="100">
                          <a:effectLst/>
                        </a:rPr>
                        <a:t>2019</a:t>
                      </a:r>
                      <a:r>
                        <a:rPr lang="zh-CN" sz="1200" kern="100">
                          <a:effectLst/>
                        </a:rPr>
                        <a:t>年度中国汽车电商行业融资数据报告》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4"/>
                  </a:ext>
                </a:extLst>
              </a:tr>
              <a:tr h="320660">
                <a:tc>
                  <a:txBody>
                    <a:bodyPr/>
                    <a:lstStyle/>
                    <a:p>
                      <a:pPr algn="just">
                        <a:spcAft>
                          <a:spcPts val="0"/>
                        </a:spcAft>
                      </a:pPr>
                      <a:r>
                        <a:rPr lang="zh-CN" sz="1200" kern="100">
                          <a:effectLst/>
                        </a:rPr>
                        <a:t>《</a:t>
                      </a:r>
                      <a:r>
                        <a:rPr lang="en-US" sz="1200" kern="100">
                          <a:effectLst/>
                        </a:rPr>
                        <a:t>2019</a:t>
                      </a:r>
                      <a:r>
                        <a:rPr lang="zh-CN" sz="1200" kern="100">
                          <a:effectLst/>
                        </a:rPr>
                        <a:t>年度中国社交电商行业融资数据报告》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5"/>
                  </a:ext>
                </a:extLst>
              </a:tr>
              <a:tr h="320660">
                <a:tc>
                  <a:txBody>
                    <a:bodyPr/>
                    <a:lstStyle/>
                    <a:p>
                      <a:pPr algn="just">
                        <a:spcAft>
                          <a:spcPts val="0"/>
                        </a:spcAft>
                      </a:pPr>
                      <a:r>
                        <a:rPr lang="zh-CN" sz="1200" kern="100">
                          <a:effectLst/>
                        </a:rPr>
                        <a:t>《</a:t>
                      </a:r>
                      <a:r>
                        <a:rPr lang="en-US" sz="1200" kern="100">
                          <a:effectLst/>
                        </a:rPr>
                        <a:t>2019</a:t>
                      </a:r>
                      <a:r>
                        <a:rPr lang="zh-CN" sz="1200" kern="100">
                          <a:effectLst/>
                        </a:rPr>
                        <a:t>年度中国交通出行行业融资数据报告》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6"/>
                  </a:ext>
                </a:extLst>
              </a:tr>
              <a:tr h="320660">
                <a:tc>
                  <a:txBody>
                    <a:bodyPr/>
                    <a:lstStyle/>
                    <a:p>
                      <a:pPr algn="just">
                        <a:spcAft>
                          <a:spcPts val="0"/>
                        </a:spcAft>
                      </a:pPr>
                      <a:r>
                        <a:rPr lang="zh-CN" sz="1200" kern="100" dirty="0">
                          <a:effectLst/>
                        </a:rPr>
                        <a:t>《</a:t>
                      </a:r>
                      <a:r>
                        <a:rPr lang="en-US" sz="1200" kern="100" dirty="0">
                          <a:effectLst/>
                        </a:rPr>
                        <a:t>2019</a:t>
                      </a:r>
                      <a:r>
                        <a:rPr lang="zh-CN" sz="1200" kern="100" dirty="0">
                          <a:effectLst/>
                        </a:rPr>
                        <a:t>年度中国在线教育行业融资数据报告》</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7"/>
                  </a:ext>
                </a:extLst>
              </a:tr>
              <a:tr h="320660">
                <a:tc>
                  <a:txBody>
                    <a:bodyPr/>
                    <a:lstStyle/>
                    <a:p>
                      <a:pPr algn="just">
                        <a:spcAft>
                          <a:spcPts val="0"/>
                        </a:spcAft>
                      </a:pPr>
                      <a:r>
                        <a:rPr lang="zh-CN" sz="1200" kern="100">
                          <a:effectLst/>
                        </a:rPr>
                        <a:t>《</a:t>
                      </a:r>
                      <a:r>
                        <a:rPr lang="en-US" sz="1200" kern="100">
                          <a:effectLst/>
                        </a:rPr>
                        <a:t>2019</a:t>
                      </a:r>
                      <a:r>
                        <a:rPr lang="zh-CN" sz="1200" kern="100">
                          <a:effectLst/>
                        </a:rPr>
                        <a:t>年度中国在线旅游行业融资数据报告》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8"/>
                  </a:ext>
                </a:extLst>
              </a:tr>
              <a:tr h="320660">
                <a:tc>
                  <a:txBody>
                    <a:bodyPr/>
                    <a:lstStyle/>
                    <a:p>
                      <a:pPr algn="just">
                        <a:spcAft>
                          <a:spcPts val="0"/>
                        </a:spcAft>
                      </a:pPr>
                      <a:r>
                        <a:rPr lang="zh-CN" sz="1200" kern="100" dirty="0">
                          <a:effectLst/>
                        </a:rPr>
                        <a:t>《</a:t>
                      </a:r>
                      <a:r>
                        <a:rPr lang="en-US" sz="1200" kern="100" dirty="0">
                          <a:effectLst/>
                        </a:rPr>
                        <a:t>2010-2019</a:t>
                      </a:r>
                      <a:r>
                        <a:rPr lang="zh-CN" sz="1200" kern="100" dirty="0">
                          <a:effectLst/>
                        </a:rPr>
                        <a:t>年度</a:t>
                      </a:r>
                      <a:r>
                        <a:rPr lang="en-US" sz="1200" kern="100" dirty="0">
                          <a:effectLst/>
                        </a:rPr>
                        <a:t>BATJ</a:t>
                      </a:r>
                      <a:r>
                        <a:rPr lang="zh-CN" sz="1200" kern="100" dirty="0">
                          <a:effectLst/>
                        </a:rPr>
                        <a:t>电商领域投资数据报告》</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dirty="0">
                          <a:effectLst/>
                        </a:rPr>
                        <a:t> </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9"/>
                  </a:ext>
                </a:extLst>
              </a:tr>
            </a:tbl>
          </a:graphicData>
        </a:graphic>
      </p:graphicFrame>
      <p:graphicFrame>
        <p:nvGraphicFramePr>
          <p:cNvPr id="4" name="表格 3"/>
          <p:cNvGraphicFramePr>
            <a:graphicFrameLocks noGrp="1"/>
          </p:cNvGraphicFramePr>
          <p:nvPr/>
        </p:nvGraphicFramePr>
        <p:xfrm>
          <a:off x="5731727" y="1390880"/>
          <a:ext cx="6306020" cy="5366760"/>
        </p:xfrm>
        <a:graphic>
          <a:graphicData uri="http://schemas.openxmlformats.org/drawingml/2006/table">
            <a:tbl>
              <a:tblPr firstRow="1" firstCol="1" bandRow="1">
                <a:tableStyleId>{5C22544A-7EE6-4342-B048-85BDC9FD1C3A}</a:tableStyleId>
              </a:tblPr>
              <a:tblGrid>
                <a:gridCol w="4070196">
                  <a:extLst>
                    <a:ext uri="{9D8B030D-6E8A-4147-A177-3AD203B41FA5}">
                      <a16:colId xmlns:a16="http://schemas.microsoft.com/office/drawing/2014/main" val="20000"/>
                    </a:ext>
                  </a:extLst>
                </a:gridCol>
                <a:gridCol w="503553">
                  <a:extLst>
                    <a:ext uri="{9D8B030D-6E8A-4147-A177-3AD203B41FA5}">
                      <a16:colId xmlns:a16="http://schemas.microsoft.com/office/drawing/2014/main" val="20001"/>
                    </a:ext>
                  </a:extLst>
                </a:gridCol>
                <a:gridCol w="588276">
                  <a:extLst>
                    <a:ext uri="{9D8B030D-6E8A-4147-A177-3AD203B41FA5}">
                      <a16:colId xmlns:a16="http://schemas.microsoft.com/office/drawing/2014/main" val="20002"/>
                    </a:ext>
                  </a:extLst>
                </a:gridCol>
                <a:gridCol w="577177">
                  <a:extLst>
                    <a:ext uri="{9D8B030D-6E8A-4147-A177-3AD203B41FA5}">
                      <a16:colId xmlns:a16="http://schemas.microsoft.com/office/drawing/2014/main" val="20003"/>
                    </a:ext>
                  </a:extLst>
                </a:gridCol>
                <a:gridCol w="566818">
                  <a:extLst>
                    <a:ext uri="{9D8B030D-6E8A-4147-A177-3AD203B41FA5}">
                      <a16:colId xmlns:a16="http://schemas.microsoft.com/office/drawing/2014/main" val="20004"/>
                    </a:ext>
                  </a:extLst>
                </a:gridCol>
              </a:tblGrid>
              <a:tr h="344460">
                <a:tc>
                  <a:txBody>
                    <a:bodyPr/>
                    <a:lstStyle/>
                    <a:p>
                      <a:pPr algn="ctr">
                        <a:spcAft>
                          <a:spcPts val="0"/>
                        </a:spcAft>
                      </a:pPr>
                      <a:r>
                        <a:rPr lang="zh-CN" sz="1200" kern="100" dirty="0">
                          <a:effectLst/>
                        </a:rPr>
                        <a:t>报告名称</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zh-CN" sz="1200" kern="100" dirty="0">
                          <a:effectLst/>
                        </a:rPr>
                        <a:t>年度</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zh-CN" sz="1200" kern="100">
                          <a:effectLst/>
                        </a:rPr>
                        <a:t>半年度</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zh-CN" sz="1200" kern="100">
                          <a:effectLst/>
                        </a:rPr>
                        <a:t>季度</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zh-CN" sz="1200" kern="100">
                          <a:effectLst/>
                        </a:rPr>
                        <a:t>月度</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extLst>
                  <a:ext uri="{0D108BD9-81ED-4DB2-BD59-A6C34878D82A}">
                    <a16:rowId xmlns:a16="http://schemas.microsoft.com/office/drawing/2014/main" val="10000"/>
                  </a:ext>
                </a:extLst>
              </a:tr>
              <a:tr h="210474">
                <a:tc>
                  <a:txBody>
                    <a:bodyPr/>
                    <a:lstStyle/>
                    <a:p>
                      <a:pPr algn="just">
                        <a:spcAft>
                          <a:spcPts val="0"/>
                        </a:spcAft>
                      </a:pPr>
                      <a:r>
                        <a:rPr lang="zh-CN" sz="1200" kern="100">
                          <a:effectLst/>
                        </a:rPr>
                        <a:t>《</a:t>
                      </a:r>
                      <a:r>
                        <a:rPr lang="en-US" sz="1200" kern="100">
                          <a:effectLst/>
                        </a:rPr>
                        <a:t>2019</a:t>
                      </a:r>
                      <a:r>
                        <a:rPr lang="zh-CN" sz="1200" kern="100">
                          <a:effectLst/>
                        </a:rPr>
                        <a:t>年度中国电子商务用户体验与投诉监测报告》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extLst>
                  <a:ext uri="{0D108BD9-81ED-4DB2-BD59-A6C34878D82A}">
                    <a16:rowId xmlns:a16="http://schemas.microsoft.com/office/drawing/2014/main" val="10001"/>
                  </a:ext>
                </a:extLst>
              </a:tr>
              <a:tr h="210474">
                <a:tc>
                  <a:txBody>
                    <a:bodyPr/>
                    <a:lstStyle/>
                    <a:p>
                      <a:pPr algn="just">
                        <a:spcAft>
                          <a:spcPts val="0"/>
                        </a:spcAft>
                      </a:pPr>
                      <a:r>
                        <a:rPr lang="zh-CN" sz="1200" kern="100" dirty="0">
                          <a:effectLst/>
                        </a:rPr>
                        <a:t>《</a:t>
                      </a:r>
                      <a:r>
                        <a:rPr lang="en-US" sz="1200" kern="100" dirty="0">
                          <a:effectLst/>
                        </a:rPr>
                        <a:t>2019</a:t>
                      </a:r>
                      <a:r>
                        <a:rPr lang="zh-CN" sz="1200" kern="100" dirty="0">
                          <a:effectLst/>
                        </a:rPr>
                        <a:t>年度十大电商行业消费投诉数据与典型案例报告》</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extLst>
                  <a:ext uri="{0D108BD9-81ED-4DB2-BD59-A6C34878D82A}">
                    <a16:rowId xmlns:a16="http://schemas.microsoft.com/office/drawing/2014/main" val="10002"/>
                  </a:ext>
                </a:extLst>
              </a:tr>
              <a:tr h="203456">
                <a:tc>
                  <a:txBody>
                    <a:bodyPr/>
                    <a:lstStyle/>
                    <a:p>
                      <a:pPr algn="just">
                        <a:spcAft>
                          <a:spcPts val="0"/>
                        </a:spcAft>
                      </a:pPr>
                      <a:r>
                        <a:rPr lang="zh-CN" sz="1200" kern="100">
                          <a:effectLst/>
                        </a:rPr>
                        <a:t>《</a:t>
                      </a:r>
                      <a:r>
                        <a:rPr lang="en-US" sz="1200" kern="100">
                          <a:effectLst/>
                        </a:rPr>
                        <a:t>2019</a:t>
                      </a:r>
                      <a:r>
                        <a:rPr lang="zh-CN" sz="1200" kern="100">
                          <a:effectLst/>
                        </a:rPr>
                        <a:t>年度中国社交电商合规报告》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extLst>
                  <a:ext uri="{0D108BD9-81ED-4DB2-BD59-A6C34878D82A}">
                    <a16:rowId xmlns:a16="http://schemas.microsoft.com/office/drawing/2014/main" val="10003"/>
                  </a:ext>
                </a:extLst>
              </a:tr>
              <a:tr h="203456">
                <a:tc>
                  <a:txBody>
                    <a:bodyPr/>
                    <a:lstStyle/>
                    <a:p>
                      <a:pPr algn="just">
                        <a:spcAft>
                          <a:spcPts val="0"/>
                        </a:spcAft>
                      </a:pPr>
                      <a:r>
                        <a:rPr lang="zh-CN" sz="1200" kern="100">
                          <a:effectLst/>
                        </a:rPr>
                        <a:t>《</a:t>
                      </a:r>
                      <a:r>
                        <a:rPr lang="en-US" sz="1200" kern="100">
                          <a:effectLst/>
                        </a:rPr>
                        <a:t>2019</a:t>
                      </a:r>
                      <a:r>
                        <a:rPr lang="zh-CN" sz="1200" kern="100">
                          <a:effectLst/>
                        </a:rPr>
                        <a:t>年度中国电子商务法律报告》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extLst>
                  <a:ext uri="{0D108BD9-81ED-4DB2-BD59-A6C34878D82A}">
                    <a16:rowId xmlns:a16="http://schemas.microsoft.com/office/drawing/2014/main" val="10004"/>
                  </a:ext>
                </a:extLst>
              </a:tr>
              <a:tr h="203456">
                <a:tc>
                  <a:txBody>
                    <a:bodyPr/>
                    <a:lstStyle/>
                    <a:p>
                      <a:pPr algn="just">
                        <a:spcAft>
                          <a:spcPts val="0"/>
                        </a:spcAft>
                      </a:pPr>
                      <a:r>
                        <a:rPr lang="zh-CN" sz="1200" kern="100">
                          <a:effectLst/>
                        </a:rPr>
                        <a:t>《</a:t>
                      </a:r>
                      <a:r>
                        <a:rPr lang="en-US" sz="1200" kern="100">
                          <a:effectLst/>
                        </a:rPr>
                        <a:t>2019</a:t>
                      </a:r>
                      <a:r>
                        <a:rPr lang="zh-CN" sz="1200" kern="100">
                          <a:effectLst/>
                        </a:rPr>
                        <a:t>年度中国电商平台消费评级数据报告》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extLst>
                  <a:ext uri="{0D108BD9-81ED-4DB2-BD59-A6C34878D82A}">
                    <a16:rowId xmlns:a16="http://schemas.microsoft.com/office/drawing/2014/main" val="10005"/>
                  </a:ext>
                </a:extLst>
              </a:tr>
              <a:tr h="203456">
                <a:tc>
                  <a:txBody>
                    <a:bodyPr/>
                    <a:lstStyle/>
                    <a:p>
                      <a:pPr algn="just">
                        <a:spcAft>
                          <a:spcPts val="0"/>
                        </a:spcAft>
                      </a:pPr>
                      <a:r>
                        <a:rPr lang="zh-CN" sz="1200" kern="100">
                          <a:effectLst/>
                        </a:rPr>
                        <a:t>《</a:t>
                      </a:r>
                      <a:r>
                        <a:rPr lang="en-US" sz="1200" kern="100">
                          <a:effectLst/>
                        </a:rPr>
                        <a:t>2019</a:t>
                      </a:r>
                      <a:r>
                        <a:rPr lang="zh-CN" sz="1200" kern="100">
                          <a:effectLst/>
                        </a:rPr>
                        <a:t>年度中国电商消费主题调查报告》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extLst>
                  <a:ext uri="{0D108BD9-81ED-4DB2-BD59-A6C34878D82A}">
                    <a16:rowId xmlns:a16="http://schemas.microsoft.com/office/drawing/2014/main" val="10006"/>
                  </a:ext>
                </a:extLst>
              </a:tr>
              <a:tr h="210474">
                <a:tc>
                  <a:txBody>
                    <a:bodyPr/>
                    <a:lstStyle/>
                    <a:p>
                      <a:pPr algn="just">
                        <a:spcAft>
                          <a:spcPts val="0"/>
                        </a:spcAft>
                      </a:pPr>
                      <a:r>
                        <a:rPr lang="zh-CN" sz="1200" kern="100">
                          <a:effectLst/>
                        </a:rPr>
                        <a:t>《</a:t>
                      </a:r>
                      <a:r>
                        <a:rPr lang="en-US" sz="1200" kern="100">
                          <a:effectLst/>
                        </a:rPr>
                        <a:t>2019</a:t>
                      </a:r>
                      <a:r>
                        <a:rPr lang="zh-CN" sz="1200" kern="100">
                          <a:effectLst/>
                        </a:rPr>
                        <a:t>年度中国跨境电商消费投诉数据与典型案例报告》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extLst>
                  <a:ext uri="{0D108BD9-81ED-4DB2-BD59-A6C34878D82A}">
                    <a16:rowId xmlns:a16="http://schemas.microsoft.com/office/drawing/2014/main" val="10007"/>
                  </a:ext>
                </a:extLst>
              </a:tr>
              <a:tr h="197799">
                <a:tc>
                  <a:txBody>
                    <a:bodyPr/>
                    <a:lstStyle/>
                    <a:p>
                      <a:pPr algn="just">
                        <a:spcAft>
                          <a:spcPts val="0"/>
                        </a:spcAft>
                      </a:pPr>
                      <a:r>
                        <a:rPr lang="zh-CN" sz="1200" kern="100">
                          <a:effectLst/>
                        </a:rPr>
                        <a:t>《</a:t>
                      </a:r>
                      <a:r>
                        <a:rPr lang="en-US" sz="1200" kern="100">
                          <a:effectLst/>
                        </a:rPr>
                        <a:t>2019</a:t>
                      </a:r>
                      <a:r>
                        <a:rPr lang="zh-CN" sz="1200" kern="100">
                          <a:effectLst/>
                        </a:rPr>
                        <a:t>年度中国二手车电商消费投诉数据与典型案例报告》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extLst>
                  <a:ext uri="{0D108BD9-81ED-4DB2-BD59-A6C34878D82A}">
                    <a16:rowId xmlns:a16="http://schemas.microsoft.com/office/drawing/2014/main" val="10008"/>
                  </a:ext>
                </a:extLst>
              </a:tr>
              <a:tr h="210474">
                <a:tc>
                  <a:txBody>
                    <a:bodyPr/>
                    <a:lstStyle/>
                    <a:p>
                      <a:pPr algn="just">
                        <a:spcAft>
                          <a:spcPts val="0"/>
                        </a:spcAft>
                      </a:pPr>
                      <a:r>
                        <a:rPr lang="zh-CN" sz="1200" kern="100">
                          <a:effectLst/>
                        </a:rPr>
                        <a:t>《</a:t>
                      </a:r>
                      <a:r>
                        <a:rPr lang="en-US" sz="1200" kern="100">
                          <a:effectLst/>
                        </a:rPr>
                        <a:t>2019</a:t>
                      </a:r>
                      <a:r>
                        <a:rPr lang="zh-CN" sz="1200" kern="100">
                          <a:effectLst/>
                        </a:rPr>
                        <a:t>年度中国二手电商消费投诉数据与典型案例报告》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extLst>
                  <a:ext uri="{0D108BD9-81ED-4DB2-BD59-A6C34878D82A}">
                    <a16:rowId xmlns:a16="http://schemas.microsoft.com/office/drawing/2014/main" val="10009"/>
                  </a:ext>
                </a:extLst>
              </a:tr>
              <a:tr h="210474">
                <a:tc>
                  <a:txBody>
                    <a:bodyPr/>
                    <a:lstStyle/>
                    <a:p>
                      <a:pPr algn="just">
                        <a:spcAft>
                          <a:spcPts val="0"/>
                        </a:spcAft>
                      </a:pPr>
                      <a:r>
                        <a:rPr lang="zh-CN" sz="1200" kern="100">
                          <a:effectLst/>
                        </a:rPr>
                        <a:t>《</a:t>
                      </a:r>
                      <a:r>
                        <a:rPr lang="en-US" sz="1200" kern="100">
                          <a:effectLst/>
                        </a:rPr>
                        <a:t>2019</a:t>
                      </a:r>
                      <a:r>
                        <a:rPr lang="zh-CN" sz="1200" kern="100">
                          <a:effectLst/>
                        </a:rPr>
                        <a:t>年度中国生鲜电商消费投诉数据与典型案例报告》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extLst>
                  <a:ext uri="{0D108BD9-81ED-4DB2-BD59-A6C34878D82A}">
                    <a16:rowId xmlns:a16="http://schemas.microsoft.com/office/drawing/2014/main" val="10010"/>
                  </a:ext>
                </a:extLst>
              </a:tr>
              <a:tr h="210474">
                <a:tc>
                  <a:txBody>
                    <a:bodyPr/>
                    <a:lstStyle/>
                    <a:p>
                      <a:pPr algn="just">
                        <a:spcAft>
                          <a:spcPts val="0"/>
                        </a:spcAft>
                      </a:pPr>
                      <a:r>
                        <a:rPr lang="zh-CN" sz="1200" kern="100">
                          <a:effectLst/>
                        </a:rPr>
                        <a:t>《</a:t>
                      </a:r>
                      <a:r>
                        <a:rPr lang="en-US" sz="1200" kern="100">
                          <a:effectLst/>
                        </a:rPr>
                        <a:t>2019</a:t>
                      </a:r>
                      <a:r>
                        <a:rPr lang="zh-CN" sz="1200" kern="100">
                          <a:effectLst/>
                        </a:rPr>
                        <a:t>年度中国社交电商消费投诉数据与典型案例报告》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extLst>
                  <a:ext uri="{0D108BD9-81ED-4DB2-BD59-A6C34878D82A}">
                    <a16:rowId xmlns:a16="http://schemas.microsoft.com/office/drawing/2014/main" val="10011"/>
                  </a:ext>
                </a:extLst>
              </a:tr>
              <a:tr h="210474">
                <a:tc>
                  <a:txBody>
                    <a:bodyPr/>
                    <a:lstStyle/>
                    <a:p>
                      <a:pPr algn="just">
                        <a:spcAft>
                          <a:spcPts val="0"/>
                        </a:spcAft>
                      </a:pPr>
                      <a:r>
                        <a:rPr lang="zh-CN" sz="1200" kern="100">
                          <a:effectLst/>
                        </a:rPr>
                        <a:t>《</a:t>
                      </a:r>
                      <a:r>
                        <a:rPr lang="en-US" sz="1200" kern="100">
                          <a:effectLst/>
                        </a:rPr>
                        <a:t>2019</a:t>
                      </a:r>
                      <a:r>
                        <a:rPr lang="zh-CN" sz="1200" kern="100">
                          <a:effectLst/>
                        </a:rPr>
                        <a:t>年度中国在线旅游消费投诉数据与典型案例报告》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extLst>
                  <a:ext uri="{0D108BD9-81ED-4DB2-BD59-A6C34878D82A}">
                    <a16:rowId xmlns:a16="http://schemas.microsoft.com/office/drawing/2014/main" val="10012"/>
                  </a:ext>
                </a:extLst>
              </a:tr>
              <a:tr h="210474">
                <a:tc>
                  <a:txBody>
                    <a:bodyPr/>
                    <a:lstStyle/>
                    <a:p>
                      <a:pPr algn="just">
                        <a:spcAft>
                          <a:spcPts val="0"/>
                        </a:spcAft>
                      </a:pPr>
                      <a:r>
                        <a:rPr lang="zh-CN" sz="1200" kern="100">
                          <a:effectLst/>
                        </a:rPr>
                        <a:t>《</a:t>
                      </a:r>
                      <a:r>
                        <a:rPr lang="en-US" sz="1200" kern="100">
                          <a:effectLst/>
                        </a:rPr>
                        <a:t>2019</a:t>
                      </a:r>
                      <a:r>
                        <a:rPr lang="zh-CN" sz="1200" kern="100">
                          <a:effectLst/>
                        </a:rPr>
                        <a:t>年度中国在线外卖消费投诉数据与典型案例报告》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extLst>
                  <a:ext uri="{0D108BD9-81ED-4DB2-BD59-A6C34878D82A}">
                    <a16:rowId xmlns:a16="http://schemas.microsoft.com/office/drawing/2014/main" val="10013"/>
                  </a:ext>
                </a:extLst>
              </a:tr>
              <a:tr h="210474">
                <a:tc>
                  <a:txBody>
                    <a:bodyPr/>
                    <a:lstStyle/>
                    <a:p>
                      <a:pPr algn="just">
                        <a:spcAft>
                          <a:spcPts val="0"/>
                        </a:spcAft>
                      </a:pPr>
                      <a:r>
                        <a:rPr lang="zh-CN" sz="1200" kern="100" dirty="0">
                          <a:effectLst/>
                        </a:rPr>
                        <a:t>《</a:t>
                      </a:r>
                      <a:r>
                        <a:rPr lang="en-US" sz="1200" kern="100" dirty="0">
                          <a:effectLst/>
                        </a:rPr>
                        <a:t>2019</a:t>
                      </a:r>
                      <a:r>
                        <a:rPr lang="zh-CN" sz="1200" kern="100" dirty="0">
                          <a:effectLst/>
                        </a:rPr>
                        <a:t>年度中国在线教育消费投诉数据与典型案例报告》</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extLst>
                  <a:ext uri="{0D108BD9-81ED-4DB2-BD59-A6C34878D82A}">
                    <a16:rowId xmlns:a16="http://schemas.microsoft.com/office/drawing/2014/main" val="10014"/>
                  </a:ext>
                </a:extLst>
              </a:tr>
              <a:tr h="210474">
                <a:tc>
                  <a:txBody>
                    <a:bodyPr/>
                    <a:lstStyle/>
                    <a:p>
                      <a:pPr algn="just">
                        <a:spcAft>
                          <a:spcPts val="0"/>
                        </a:spcAft>
                      </a:pPr>
                      <a:r>
                        <a:rPr lang="zh-CN" sz="1200" kern="100">
                          <a:effectLst/>
                        </a:rPr>
                        <a:t>《</a:t>
                      </a:r>
                      <a:r>
                        <a:rPr lang="en-US" sz="1200" kern="100">
                          <a:effectLst/>
                        </a:rPr>
                        <a:t>2019</a:t>
                      </a:r>
                      <a:r>
                        <a:rPr lang="zh-CN" sz="1200" kern="100">
                          <a:effectLst/>
                        </a:rPr>
                        <a:t>年度中国电商物流消费投诉数据与典型案例报告》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extLst>
                  <a:ext uri="{0D108BD9-81ED-4DB2-BD59-A6C34878D82A}">
                    <a16:rowId xmlns:a16="http://schemas.microsoft.com/office/drawing/2014/main" val="10015"/>
                  </a:ext>
                </a:extLst>
              </a:tr>
              <a:tr h="210474">
                <a:tc>
                  <a:txBody>
                    <a:bodyPr/>
                    <a:lstStyle/>
                    <a:p>
                      <a:pPr algn="just">
                        <a:spcAft>
                          <a:spcPts val="0"/>
                        </a:spcAft>
                      </a:pPr>
                      <a:r>
                        <a:rPr lang="zh-CN" sz="1200" kern="100">
                          <a:effectLst/>
                        </a:rPr>
                        <a:t>《</a:t>
                      </a:r>
                      <a:r>
                        <a:rPr lang="en-US" sz="1200" kern="100">
                          <a:effectLst/>
                        </a:rPr>
                        <a:t>2019</a:t>
                      </a:r>
                      <a:r>
                        <a:rPr lang="zh-CN" sz="1200" kern="100">
                          <a:effectLst/>
                        </a:rPr>
                        <a:t>年度中国海淘转运消费投诉数据与典型案例报告》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extLst>
                  <a:ext uri="{0D108BD9-81ED-4DB2-BD59-A6C34878D82A}">
                    <a16:rowId xmlns:a16="http://schemas.microsoft.com/office/drawing/2014/main" val="10016"/>
                  </a:ext>
                </a:extLst>
              </a:tr>
              <a:tr h="210474">
                <a:tc>
                  <a:txBody>
                    <a:bodyPr/>
                    <a:lstStyle/>
                    <a:p>
                      <a:pPr algn="just">
                        <a:spcAft>
                          <a:spcPts val="0"/>
                        </a:spcAft>
                      </a:pPr>
                      <a:r>
                        <a:rPr lang="zh-CN" sz="1200" kern="100">
                          <a:effectLst/>
                        </a:rPr>
                        <a:t>《</a:t>
                      </a:r>
                      <a:r>
                        <a:rPr lang="en-US" sz="1200" kern="100">
                          <a:effectLst/>
                        </a:rPr>
                        <a:t>2019</a:t>
                      </a:r>
                      <a:r>
                        <a:rPr lang="zh-CN" sz="1200" kern="100">
                          <a:effectLst/>
                        </a:rPr>
                        <a:t>年度中国品牌商城消费投诉数据与典型案例报告》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extLst>
                  <a:ext uri="{0D108BD9-81ED-4DB2-BD59-A6C34878D82A}">
                    <a16:rowId xmlns:a16="http://schemas.microsoft.com/office/drawing/2014/main" val="10017"/>
                  </a:ext>
                </a:extLst>
              </a:tr>
              <a:tr h="210474">
                <a:tc>
                  <a:txBody>
                    <a:bodyPr/>
                    <a:lstStyle/>
                    <a:p>
                      <a:pPr algn="just">
                        <a:spcAft>
                          <a:spcPts val="0"/>
                        </a:spcAft>
                      </a:pPr>
                      <a:r>
                        <a:rPr lang="zh-CN" sz="1200" kern="100">
                          <a:effectLst/>
                        </a:rPr>
                        <a:t>《</a:t>
                      </a:r>
                      <a:r>
                        <a:rPr lang="en-US" sz="1200" kern="100">
                          <a:effectLst/>
                        </a:rPr>
                        <a:t>2019</a:t>
                      </a:r>
                      <a:r>
                        <a:rPr lang="zh-CN" sz="1200" kern="100">
                          <a:effectLst/>
                        </a:rPr>
                        <a:t>年度中国潮鞋电商消费投诉数据与典型案例报告》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extLst>
                  <a:ext uri="{0D108BD9-81ED-4DB2-BD59-A6C34878D82A}">
                    <a16:rowId xmlns:a16="http://schemas.microsoft.com/office/drawing/2014/main" val="10018"/>
                  </a:ext>
                </a:extLst>
              </a:tr>
              <a:tr h="210474">
                <a:tc>
                  <a:txBody>
                    <a:bodyPr/>
                    <a:lstStyle/>
                    <a:p>
                      <a:pPr algn="just">
                        <a:spcAft>
                          <a:spcPts val="0"/>
                        </a:spcAft>
                      </a:pPr>
                      <a:r>
                        <a:rPr lang="zh-CN" sz="1200" kern="100">
                          <a:effectLst/>
                        </a:rPr>
                        <a:t>《</a:t>
                      </a:r>
                      <a:r>
                        <a:rPr lang="en-US" sz="1200" kern="100">
                          <a:effectLst/>
                        </a:rPr>
                        <a:t>2019</a:t>
                      </a:r>
                      <a:r>
                        <a:rPr lang="zh-CN" sz="1200" kern="100">
                          <a:effectLst/>
                        </a:rPr>
                        <a:t>年度中国母婴电商消费投诉数据与典型案例报告》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extLst>
                  <a:ext uri="{0D108BD9-81ED-4DB2-BD59-A6C34878D82A}">
                    <a16:rowId xmlns:a16="http://schemas.microsoft.com/office/drawing/2014/main" val="10019"/>
                  </a:ext>
                </a:extLst>
              </a:tr>
              <a:tr h="210474">
                <a:tc>
                  <a:txBody>
                    <a:bodyPr/>
                    <a:lstStyle/>
                    <a:p>
                      <a:pPr algn="just">
                        <a:spcAft>
                          <a:spcPts val="0"/>
                        </a:spcAft>
                      </a:pPr>
                      <a:r>
                        <a:rPr lang="zh-CN" sz="1200" kern="100">
                          <a:effectLst/>
                        </a:rPr>
                        <a:t>《</a:t>
                      </a:r>
                      <a:r>
                        <a:rPr lang="en-US" sz="1200" kern="100">
                          <a:effectLst/>
                        </a:rPr>
                        <a:t>2019</a:t>
                      </a:r>
                      <a:r>
                        <a:rPr lang="zh-CN" sz="1200" kern="100">
                          <a:effectLst/>
                        </a:rPr>
                        <a:t>年度中国运动健康消费投诉数据与典型案例报告》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extLst>
                  <a:ext uri="{0D108BD9-81ED-4DB2-BD59-A6C34878D82A}">
                    <a16:rowId xmlns:a16="http://schemas.microsoft.com/office/drawing/2014/main" val="10020"/>
                  </a:ext>
                </a:extLst>
              </a:tr>
              <a:tr h="210474">
                <a:tc>
                  <a:txBody>
                    <a:bodyPr/>
                    <a:lstStyle/>
                    <a:p>
                      <a:pPr algn="just">
                        <a:spcAft>
                          <a:spcPts val="0"/>
                        </a:spcAft>
                      </a:pPr>
                      <a:r>
                        <a:rPr lang="zh-CN" sz="1200" kern="100">
                          <a:effectLst/>
                        </a:rPr>
                        <a:t>《</a:t>
                      </a:r>
                      <a:r>
                        <a:rPr lang="en-US" sz="1200" kern="100">
                          <a:effectLst/>
                        </a:rPr>
                        <a:t>2019</a:t>
                      </a:r>
                      <a:r>
                        <a:rPr lang="zh-CN" sz="1200" kern="100">
                          <a:effectLst/>
                        </a:rPr>
                        <a:t>年度中国交通出行消费投诉数据与典型案例报告》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extLst>
                  <a:ext uri="{0D108BD9-81ED-4DB2-BD59-A6C34878D82A}">
                    <a16:rowId xmlns:a16="http://schemas.microsoft.com/office/drawing/2014/main" val="10021"/>
                  </a:ext>
                </a:extLst>
              </a:tr>
              <a:tr h="222145">
                <a:tc>
                  <a:txBody>
                    <a:bodyPr/>
                    <a:lstStyle/>
                    <a:p>
                      <a:pPr algn="just">
                        <a:spcAft>
                          <a:spcPts val="0"/>
                        </a:spcAft>
                      </a:pPr>
                      <a:r>
                        <a:rPr lang="zh-CN" sz="1200" kern="100" dirty="0">
                          <a:effectLst/>
                        </a:rPr>
                        <a:t>《</a:t>
                      </a:r>
                      <a:r>
                        <a:rPr lang="en-US" sz="1200" kern="100" dirty="0">
                          <a:effectLst/>
                        </a:rPr>
                        <a:t>2019</a:t>
                      </a:r>
                      <a:r>
                        <a:rPr lang="zh-CN" sz="1200" kern="100" dirty="0">
                          <a:effectLst/>
                        </a:rPr>
                        <a:t>年度中国导购类电商消费投诉数据与典型案例报告》</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extLst>
                  <a:ext uri="{0D108BD9-81ED-4DB2-BD59-A6C34878D82A}">
                    <a16:rowId xmlns:a16="http://schemas.microsoft.com/office/drawing/2014/main" val="10022"/>
                  </a:ext>
                </a:extLst>
              </a:tr>
              <a:tr h="210474">
                <a:tc>
                  <a:txBody>
                    <a:bodyPr/>
                    <a:lstStyle/>
                    <a:p>
                      <a:pPr algn="just">
                        <a:spcAft>
                          <a:spcPts val="0"/>
                        </a:spcAft>
                      </a:pPr>
                      <a:r>
                        <a:rPr lang="zh-CN" sz="1200" kern="100">
                          <a:effectLst/>
                        </a:rPr>
                        <a:t>《</a:t>
                      </a:r>
                      <a:r>
                        <a:rPr lang="en-US" sz="1200" kern="100">
                          <a:effectLst/>
                        </a:rPr>
                        <a:t>2019</a:t>
                      </a:r>
                      <a:r>
                        <a:rPr lang="zh-CN" sz="1200" kern="100">
                          <a:effectLst/>
                        </a:rPr>
                        <a:t>年度中国分期电商消费投诉数据与典型案例报告》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extLst>
                  <a:ext uri="{0D108BD9-81ED-4DB2-BD59-A6C34878D82A}">
                    <a16:rowId xmlns:a16="http://schemas.microsoft.com/office/drawing/2014/main" val="10023"/>
                  </a:ext>
                </a:extLst>
              </a:tr>
              <a:tr h="210474">
                <a:tc>
                  <a:txBody>
                    <a:bodyPr/>
                    <a:lstStyle/>
                    <a:p>
                      <a:pPr algn="just">
                        <a:spcAft>
                          <a:spcPts val="0"/>
                        </a:spcAft>
                      </a:pPr>
                      <a:r>
                        <a:rPr lang="zh-CN" sz="1200" kern="100">
                          <a:effectLst/>
                        </a:rPr>
                        <a:t>《</a:t>
                      </a:r>
                      <a:r>
                        <a:rPr lang="en-US" sz="1200" kern="100">
                          <a:effectLst/>
                        </a:rPr>
                        <a:t>2019</a:t>
                      </a:r>
                      <a:r>
                        <a:rPr lang="zh-CN" sz="1200" kern="100">
                          <a:effectLst/>
                        </a:rPr>
                        <a:t>年度中国在线票务消费投诉数据与典型案例报告》</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a:effectLst/>
                        </a:rPr>
                        <a:t> </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tc>
                  <a:txBody>
                    <a:bodyPr/>
                    <a:lstStyle/>
                    <a:p>
                      <a:pPr algn="ctr">
                        <a:spcAft>
                          <a:spcPts val="0"/>
                        </a:spcAft>
                      </a:pPr>
                      <a:r>
                        <a:rPr lang="en-US" sz="1200" kern="100" dirty="0">
                          <a:effectLst/>
                        </a:rPr>
                        <a:t> </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5473" marR="35473" marT="0" marB="0" anchor="ctr"/>
                </a:tc>
                <a:extLst>
                  <a:ext uri="{0D108BD9-81ED-4DB2-BD59-A6C34878D82A}">
                    <a16:rowId xmlns:a16="http://schemas.microsoft.com/office/drawing/2014/main" val="10024"/>
                  </a:ext>
                </a:extLst>
              </a:tr>
            </a:tbl>
          </a:graphicData>
        </a:graphic>
      </p:graphicFrame>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235" y="5353443"/>
            <a:ext cx="1371600" cy="1362075"/>
          </a:xfrm>
          <a:prstGeom prst="rect">
            <a:avLst/>
          </a:prstGeom>
        </p:spPr>
      </p:pic>
      <p:sp>
        <p:nvSpPr>
          <p:cNvPr id="7" name="文本框 6"/>
          <p:cNvSpPr txBox="1"/>
          <p:nvPr/>
        </p:nvSpPr>
        <p:spPr>
          <a:xfrm>
            <a:off x="1882070" y="5849814"/>
            <a:ext cx="2450123" cy="369332"/>
          </a:xfrm>
          <a:prstGeom prst="rect">
            <a:avLst/>
          </a:prstGeom>
          <a:noFill/>
        </p:spPr>
        <p:txBody>
          <a:bodyPr wrap="square" rtlCol="0">
            <a:spAutoFit/>
          </a:bodyPr>
          <a:lstStyle/>
          <a:p>
            <a:r>
              <a:rPr lang="zh-CN" altLang="en-US" dirty="0">
                <a:latin typeface="黑体" panose="02010609060101010101" charset="-122"/>
                <a:ea typeface="黑体" panose="02010609060101010101" charset="-122"/>
              </a:rPr>
              <a:t>扫码关注 不容错过</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615440" y="2057400"/>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276495" y="3718455"/>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616799" y="2293510"/>
            <a:ext cx="2539365" cy="1648528"/>
          </a:xfrm>
          <a:prstGeom prst="rect">
            <a:avLst/>
          </a:prstGeom>
          <a:noFill/>
        </p:spPr>
        <p:txBody>
          <a:bodyPr wrap="square" rtlCol="0">
            <a:spAutoFit/>
          </a:bodyPr>
          <a:lstStyle/>
          <a:p>
            <a:pPr algn="ctr">
              <a:lnSpc>
                <a:spcPct val="120000"/>
              </a:lnSpc>
            </a:pPr>
            <a:r>
              <a:rPr lang="zh-CN" altLang="en-US" sz="4400" b="1" dirty="0">
                <a:solidFill>
                  <a:schemeClr val="bg1"/>
                </a:solidFill>
                <a:latin typeface="微软雅黑" pitchFamily="34" charset="-122"/>
                <a:ea typeface="微软雅黑" pitchFamily="34" charset="-122"/>
              </a:rPr>
              <a:t>一</a:t>
            </a:r>
            <a:endParaRPr lang="en-US" altLang="zh-CN" sz="4400" b="1" dirty="0">
              <a:solidFill>
                <a:schemeClr val="bg1"/>
              </a:solidFill>
              <a:latin typeface="微软雅黑" pitchFamily="34" charset="-122"/>
              <a:ea typeface="微软雅黑" pitchFamily="34" charset="-122"/>
            </a:endParaRPr>
          </a:p>
          <a:p>
            <a:pPr algn="ctr">
              <a:lnSpc>
                <a:spcPct val="120000"/>
              </a:lnSpc>
            </a:pPr>
            <a:r>
              <a:rPr lang="zh-CN" altLang="en-US" sz="4400" b="1" dirty="0">
                <a:solidFill>
                  <a:schemeClr val="bg1"/>
                </a:solidFill>
                <a:latin typeface="微软雅黑" pitchFamily="34" charset="-122"/>
                <a:ea typeface="微软雅黑" pitchFamily="34" charset="-122"/>
              </a:rPr>
              <a:t>行业数据</a:t>
            </a:r>
            <a:endParaRPr lang="zh-CN" altLang="zh-CN" sz="4400" b="1" dirty="0">
              <a:solidFill>
                <a:schemeClr val="bg1"/>
              </a:solidFill>
              <a:latin typeface="微软雅黑" pitchFamily="34" charset="-122"/>
              <a:ea typeface="微软雅黑" pitchFamily="34" charset="-122"/>
            </a:endParaRPr>
          </a:p>
        </p:txBody>
      </p:sp>
      <p:sp>
        <p:nvSpPr>
          <p:cNvPr id="8" name="矩形 7"/>
          <p:cNvSpPr/>
          <p:nvPr/>
        </p:nvSpPr>
        <p:spPr>
          <a:xfrm>
            <a:off x="5350483" y="2203581"/>
            <a:ext cx="4686402" cy="3059492"/>
          </a:xfrm>
          <a:prstGeom prst="rect">
            <a:avLst/>
          </a:prstGeom>
        </p:spPr>
        <p:txBody>
          <a:bodyPr wrap="square">
            <a:spAutoFit/>
          </a:bodyPr>
          <a:lstStyle/>
          <a:p>
            <a:pPr marL="342900" indent="-342900" fontAlgn="auto">
              <a:lnSpc>
                <a:spcPct val="200000"/>
              </a:lnSpc>
              <a:buFont typeface="Wingdings" panose="05000000000000000000" charset="0"/>
              <a:buChar char="l"/>
            </a:pPr>
            <a:r>
              <a:rPr lang="en-US" altLang="zh-CN" sz="2000" b="1" dirty="0">
                <a:solidFill>
                  <a:schemeClr val="accent1">
                    <a:lumMod val="50000"/>
                  </a:schemeClr>
                </a:solidFill>
                <a:latin typeface="黑体" panose="02010609060101010101" pitchFamily="49" charset="-122"/>
                <a:ea typeface="黑体" panose="02010609060101010101" pitchFamily="49" charset="-122"/>
              </a:rPr>
              <a:t>1.1 </a:t>
            </a:r>
            <a:r>
              <a:rPr lang="zh-CN" altLang="en-US" sz="2000" b="1" dirty="0">
                <a:solidFill>
                  <a:schemeClr val="accent1">
                    <a:lumMod val="50000"/>
                  </a:schemeClr>
                </a:solidFill>
                <a:latin typeface="黑体" panose="02010609060101010101" pitchFamily="49" charset="-122"/>
                <a:ea typeface="黑体" panose="02010609060101010101" pitchFamily="49" charset="-122"/>
              </a:rPr>
              <a:t>互联网医疗行业图谱</a:t>
            </a:r>
            <a:endParaRPr lang="en-US" altLang="zh-CN" sz="2000" b="1" dirty="0">
              <a:solidFill>
                <a:schemeClr val="accent1">
                  <a:lumMod val="50000"/>
                </a:schemeClr>
              </a:solidFill>
              <a:latin typeface="黑体" panose="02010609060101010101" pitchFamily="49" charset="-122"/>
              <a:ea typeface="黑体" panose="02010609060101010101" pitchFamily="49" charset="-122"/>
            </a:endParaRPr>
          </a:p>
          <a:p>
            <a:pPr marL="342900" indent="-342900">
              <a:lnSpc>
                <a:spcPct val="200000"/>
              </a:lnSpc>
              <a:buFont typeface="Wingdings" panose="05000000000000000000" charset="0"/>
              <a:buChar char="l"/>
            </a:pPr>
            <a:r>
              <a:rPr lang="en-US" altLang="zh-CN" sz="2000" b="1" dirty="0">
                <a:solidFill>
                  <a:schemeClr val="accent1">
                    <a:lumMod val="50000"/>
                  </a:schemeClr>
                </a:solidFill>
                <a:latin typeface="黑体" panose="02010609060101010101" pitchFamily="49" charset="-122"/>
                <a:ea typeface="黑体" panose="02010609060101010101" pitchFamily="49" charset="-122"/>
              </a:rPr>
              <a:t>1.2 </a:t>
            </a:r>
            <a:r>
              <a:rPr lang="zh-CN" altLang="en-US" sz="2000" b="1" dirty="0">
                <a:solidFill>
                  <a:schemeClr val="accent1">
                    <a:lumMod val="50000"/>
                  </a:schemeClr>
                </a:solidFill>
                <a:latin typeface="黑体" panose="02010609060101010101" pitchFamily="49" charset="-122"/>
                <a:ea typeface="黑体" panose="02010609060101010101" pitchFamily="49" charset="-122"/>
              </a:rPr>
              <a:t>互联网医疗政策</a:t>
            </a:r>
          </a:p>
          <a:p>
            <a:pPr marL="342900" indent="-342900" fontAlgn="auto">
              <a:lnSpc>
                <a:spcPct val="200000"/>
              </a:lnSpc>
              <a:buFont typeface="Wingdings" panose="05000000000000000000" charset="0"/>
              <a:buChar char="l"/>
            </a:pPr>
            <a:r>
              <a:rPr lang="en-US" altLang="zh-CN" sz="2000" b="1" dirty="0">
                <a:solidFill>
                  <a:schemeClr val="accent1">
                    <a:lumMod val="50000"/>
                  </a:schemeClr>
                </a:solidFill>
                <a:latin typeface="黑体" panose="02010609060101010101" pitchFamily="49" charset="-122"/>
                <a:ea typeface="黑体" panose="02010609060101010101" pitchFamily="49" charset="-122"/>
              </a:rPr>
              <a:t>1.3 </a:t>
            </a:r>
            <a:r>
              <a:rPr lang="zh-CN" altLang="en-US" sz="2000" b="1" dirty="0">
                <a:solidFill>
                  <a:schemeClr val="accent1">
                    <a:lumMod val="50000"/>
                  </a:schemeClr>
                </a:solidFill>
                <a:latin typeface="黑体" panose="02010609060101010101" pitchFamily="49" charset="-122"/>
                <a:ea typeface="黑体" panose="02010609060101010101" pitchFamily="49" charset="-122"/>
              </a:rPr>
              <a:t>互联网医疗市场规模</a:t>
            </a:r>
            <a:endParaRPr lang="en-US" altLang="zh-CN" sz="2000" b="1" dirty="0">
              <a:solidFill>
                <a:schemeClr val="accent1">
                  <a:lumMod val="50000"/>
                </a:schemeClr>
              </a:solidFill>
              <a:latin typeface="黑体" panose="02010609060101010101" pitchFamily="49" charset="-122"/>
              <a:ea typeface="黑体" panose="02010609060101010101" pitchFamily="49" charset="-122"/>
            </a:endParaRPr>
          </a:p>
          <a:p>
            <a:pPr marL="342900" indent="-342900">
              <a:lnSpc>
                <a:spcPct val="200000"/>
              </a:lnSpc>
              <a:buFont typeface="Wingdings" panose="05000000000000000000" charset="0"/>
              <a:buChar char="l"/>
            </a:pPr>
            <a:r>
              <a:rPr lang="en-US" altLang="zh-CN" sz="2000" b="1" dirty="0">
                <a:solidFill>
                  <a:schemeClr val="accent1">
                    <a:lumMod val="50000"/>
                  </a:schemeClr>
                </a:solidFill>
                <a:latin typeface="黑体" panose="02010609060101010101" pitchFamily="49" charset="-122"/>
                <a:ea typeface="黑体" panose="02010609060101010101" pitchFamily="49" charset="-122"/>
              </a:rPr>
              <a:t>1.4 </a:t>
            </a:r>
            <a:r>
              <a:rPr lang="zh-CN" altLang="en-US" sz="2000" b="1" dirty="0">
                <a:solidFill>
                  <a:schemeClr val="accent1">
                    <a:lumMod val="50000"/>
                  </a:schemeClr>
                </a:solidFill>
                <a:latin typeface="黑体" panose="02010609060101010101" pitchFamily="49" charset="-122"/>
                <a:ea typeface="黑体" panose="02010609060101010101" pitchFamily="49" charset="-122"/>
              </a:rPr>
              <a:t>互联网医疗用户数</a:t>
            </a:r>
            <a:endParaRPr lang="en-US" altLang="zh-CN" sz="2000" b="1" dirty="0">
              <a:solidFill>
                <a:schemeClr val="accent1">
                  <a:lumMod val="50000"/>
                </a:schemeClr>
              </a:solidFill>
              <a:latin typeface="黑体" panose="02010609060101010101" pitchFamily="49" charset="-122"/>
              <a:ea typeface="黑体" panose="02010609060101010101" pitchFamily="49" charset="-122"/>
            </a:endParaRPr>
          </a:p>
          <a:p>
            <a:pPr marL="342900" indent="-342900">
              <a:lnSpc>
                <a:spcPct val="200000"/>
              </a:lnSpc>
              <a:buFont typeface="Wingdings" panose="05000000000000000000" charset="0"/>
              <a:buChar char="l"/>
            </a:pPr>
            <a:r>
              <a:rPr lang="en-US" altLang="zh-CN" sz="2000" b="1" dirty="0">
                <a:solidFill>
                  <a:schemeClr val="accent1">
                    <a:lumMod val="50000"/>
                  </a:schemeClr>
                </a:solidFill>
                <a:latin typeface="黑体" panose="02010609060101010101" pitchFamily="49" charset="-122"/>
                <a:ea typeface="黑体" panose="02010609060101010101" pitchFamily="49" charset="-122"/>
              </a:rPr>
              <a:t>1.5 </a:t>
            </a:r>
            <a:r>
              <a:rPr lang="zh-CN" altLang="en-US" sz="2000" b="1" dirty="0">
                <a:solidFill>
                  <a:schemeClr val="accent1">
                    <a:lumMod val="50000"/>
                  </a:schemeClr>
                </a:solidFill>
                <a:latin typeface="黑体" panose="02010609060101010101" pitchFamily="49" charset="-122"/>
                <a:ea typeface="黑体" panose="02010609060101010101" pitchFamily="49" charset="-122"/>
              </a:rPr>
              <a:t>“死亡”名单</a:t>
            </a:r>
            <a:endParaRPr lang="en-US" altLang="zh-CN" sz="2000" b="1" dirty="0">
              <a:solidFill>
                <a:schemeClr val="accent1">
                  <a:lumMod val="50000"/>
                </a:schemeClr>
              </a:solidFill>
              <a:latin typeface="黑体" panose="02010609060101010101" pitchFamily="49" charset="-122"/>
              <a:ea typeface="黑体" panose="02010609060101010101" pitchFamily="49"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椭圆 50"/>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AutoShape 2" descr="http://img0.imgtn.bdimg.com/it/u=2162780498,294483088&amp;fm=27&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AutoShape 7" descr="http://img4.imgtn.bdimg.com/it/u=2721805024,68536086&amp;fm=27&amp;gp=0.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AutoShape 9" descr="http://img4.imgtn.bdimg.com/it/u=2721805024,68536086&amp;fm=27&amp;gp=0.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7" name="矩形 16">
            <a:extLst>
              <a:ext uri="{FF2B5EF4-FFF2-40B4-BE49-F238E27FC236}">
                <a16:creationId xmlns:a16="http://schemas.microsoft.com/office/drawing/2014/main" id="{A9A64292-DCA6-4828-9680-CFFC16C9CA91}"/>
              </a:ext>
            </a:extLst>
          </p:cNvPr>
          <p:cNvSpPr/>
          <p:nvPr/>
        </p:nvSpPr>
        <p:spPr>
          <a:xfrm>
            <a:off x="1353080" y="870299"/>
            <a:ext cx="3591048" cy="830997"/>
          </a:xfrm>
          <a:prstGeom prst="rect">
            <a:avLst/>
          </a:prstGeom>
        </p:spPr>
        <p:txBody>
          <a:bodyPr wrap="none">
            <a:spAutoFit/>
          </a:bodyPr>
          <a:lstStyle/>
          <a:p>
            <a:r>
              <a:rPr lang="en-US" altLang="zh-CN" sz="2400" b="1" dirty="0">
                <a:solidFill>
                  <a:srgbClr val="0070C0"/>
                </a:solidFill>
                <a:latin typeface="黑体" panose="02010600030101010101" charset="-122"/>
                <a:ea typeface="黑体" panose="02010600030101010101" charset="-122"/>
              </a:rPr>
              <a:t>1.1 </a:t>
            </a:r>
            <a:r>
              <a:rPr lang="zh-CN" altLang="en-US" sz="2400" b="1" dirty="0">
                <a:solidFill>
                  <a:srgbClr val="0070C0"/>
                </a:solidFill>
                <a:latin typeface="黑体" panose="02010600030101010101" charset="-122"/>
                <a:ea typeface="黑体" panose="02010600030101010101" charset="-122"/>
              </a:rPr>
              <a:t>互联网医疗行业图谱</a:t>
            </a:r>
          </a:p>
          <a:p>
            <a:endParaRPr lang="zh-CN" altLang="en-US" sz="2400" b="1" dirty="0">
              <a:solidFill>
                <a:srgbClr val="0070C0"/>
              </a:solidFill>
              <a:latin typeface="黑体" panose="02010600030101010101" charset="-122"/>
              <a:ea typeface="黑体" panose="02010600030101010101" charset="-122"/>
            </a:endParaRPr>
          </a:p>
        </p:txBody>
      </p:sp>
      <p:sp>
        <p:nvSpPr>
          <p:cNvPr id="18" name="矩形 17">
            <a:extLst>
              <a:ext uri="{FF2B5EF4-FFF2-40B4-BE49-F238E27FC236}">
                <a16:creationId xmlns:a16="http://schemas.microsoft.com/office/drawing/2014/main" id="{123C57D3-C211-4C99-8EA3-A8DDBC422C7A}"/>
              </a:ext>
            </a:extLst>
          </p:cNvPr>
          <p:cNvSpPr/>
          <p:nvPr/>
        </p:nvSpPr>
        <p:spPr>
          <a:xfrm>
            <a:off x="1125609" y="271503"/>
            <a:ext cx="2348720" cy="540725"/>
          </a:xfrm>
          <a:prstGeom prst="rect">
            <a:avLst/>
          </a:prstGeom>
        </p:spPr>
        <p:txBody>
          <a:bodyPr wrap="none">
            <a:spAutoFit/>
          </a:bodyPr>
          <a:lstStyle/>
          <a:p>
            <a:pPr algn="ctr">
              <a:lnSpc>
                <a:spcPct val="120000"/>
              </a:lnSpc>
            </a:pPr>
            <a:r>
              <a:rPr lang="zh-CN" altLang="en-US" sz="2800" b="1" dirty="0">
                <a:solidFill>
                  <a:srgbClr val="0070C0"/>
                </a:solidFill>
                <a:latin typeface="黑体" panose="02010600030101010101" charset="-122"/>
                <a:ea typeface="黑体" panose="02010600030101010101" charset="-122"/>
              </a:rPr>
              <a:t>一、行业数据</a:t>
            </a:r>
            <a:endParaRPr lang="zh-CN" altLang="zh-CN" sz="2800" b="1" dirty="0">
              <a:solidFill>
                <a:srgbClr val="0070C0"/>
              </a:solidFill>
              <a:latin typeface="黑体" panose="02010600030101010101" charset="-122"/>
              <a:ea typeface="黑体" panose="02010600030101010101" charset="-122"/>
            </a:endParaRPr>
          </a:p>
        </p:txBody>
      </p:sp>
      <p:grpSp>
        <p:nvGrpSpPr>
          <p:cNvPr id="11" name="Group 20">
            <a:extLst>
              <a:ext uri="{FF2B5EF4-FFF2-40B4-BE49-F238E27FC236}">
                <a16:creationId xmlns:a16="http://schemas.microsoft.com/office/drawing/2014/main" id="{A23F827A-AC3D-4C43-B0DD-C3705927DFEC}"/>
              </a:ext>
            </a:extLst>
          </p:cNvPr>
          <p:cNvGrpSpPr/>
          <p:nvPr/>
        </p:nvGrpSpPr>
        <p:grpSpPr bwMode="auto">
          <a:xfrm>
            <a:off x="158906" y="1649299"/>
            <a:ext cx="3135085" cy="4571470"/>
            <a:chOff x="-54" y="0"/>
            <a:chExt cx="4604" cy="7491"/>
          </a:xfrm>
          <a:solidFill>
            <a:schemeClr val="accent1">
              <a:lumMod val="75000"/>
            </a:schemeClr>
          </a:solidFill>
        </p:grpSpPr>
        <p:grpSp>
          <p:nvGrpSpPr>
            <p:cNvPr id="12" name="组合 3">
              <a:extLst>
                <a:ext uri="{FF2B5EF4-FFF2-40B4-BE49-F238E27FC236}">
                  <a16:creationId xmlns:a16="http://schemas.microsoft.com/office/drawing/2014/main" id="{632083E2-1241-401A-8660-825049BE9061}"/>
                </a:ext>
              </a:extLst>
            </p:cNvPr>
            <p:cNvGrpSpPr/>
            <p:nvPr/>
          </p:nvGrpSpPr>
          <p:grpSpPr bwMode="auto">
            <a:xfrm>
              <a:off x="-54" y="0"/>
              <a:ext cx="4604" cy="1102"/>
              <a:chOff x="-23723" y="-158"/>
              <a:chExt cx="2026714" cy="699980"/>
            </a:xfrm>
            <a:grpFill/>
          </p:grpSpPr>
          <p:sp>
            <p:nvSpPr>
              <p:cNvPr id="14" name="Rectangle 7">
                <a:extLst>
                  <a:ext uri="{FF2B5EF4-FFF2-40B4-BE49-F238E27FC236}">
                    <a16:creationId xmlns:a16="http://schemas.microsoft.com/office/drawing/2014/main" id="{33F59CCF-A901-41E8-9917-C1A2D0CC0800}"/>
                  </a:ext>
                </a:extLst>
              </p:cNvPr>
              <p:cNvSpPr>
                <a:spLocks noChangeArrowheads="1"/>
              </p:cNvSpPr>
              <p:nvPr/>
            </p:nvSpPr>
            <p:spPr bwMode="auto">
              <a:xfrm>
                <a:off x="-18540" y="-158"/>
                <a:ext cx="2016442" cy="50422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en-US" altLang="zh-CN" sz="2000" dirty="0">
                  <a:solidFill>
                    <a:schemeClr val="bg1"/>
                  </a:solidFill>
                  <a:latin typeface="Times New Roman" panose="02020603050405020304" pitchFamily="18" charset="0"/>
                </a:endParaRPr>
              </a:p>
            </p:txBody>
          </p:sp>
          <p:sp>
            <p:nvSpPr>
              <p:cNvPr id="15" name="AutoShape 8">
                <a:extLst>
                  <a:ext uri="{FF2B5EF4-FFF2-40B4-BE49-F238E27FC236}">
                    <a16:creationId xmlns:a16="http://schemas.microsoft.com/office/drawing/2014/main" id="{9F553432-55A5-4858-AA7F-C3972CC83FD7}"/>
                  </a:ext>
                </a:extLst>
              </p:cNvPr>
              <p:cNvSpPr>
                <a:spLocks noChangeArrowheads="1"/>
              </p:cNvSpPr>
              <p:nvPr/>
            </p:nvSpPr>
            <p:spPr bwMode="auto">
              <a:xfrm flipV="1">
                <a:off x="1700588" y="502322"/>
                <a:ext cx="302403" cy="197500"/>
              </a:xfrm>
              <a:prstGeom prst="rtTriangle">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6" name="AutoShape 9">
                <a:extLst>
                  <a:ext uri="{FF2B5EF4-FFF2-40B4-BE49-F238E27FC236}">
                    <a16:creationId xmlns:a16="http://schemas.microsoft.com/office/drawing/2014/main" id="{8D6FB9B2-B05B-41A7-B8CF-034E6120DA94}"/>
                  </a:ext>
                </a:extLst>
              </p:cNvPr>
              <p:cNvSpPr>
                <a:spLocks noChangeArrowheads="1"/>
              </p:cNvSpPr>
              <p:nvPr/>
            </p:nvSpPr>
            <p:spPr bwMode="auto">
              <a:xfrm rot="5400000" flipV="1">
                <a:off x="28729" y="447646"/>
                <a:ext cx="197500" cy="302403"/>
              </a:xfrm>
              <a:prstGeom prst="rtTriangle">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grpSp>
        <p:sp>
          <p:nvSpPr>
            <p:cNvPr id="13" name="Rectangle 10">
              <a:extLst>
                <a:ext uri="{FF2B5EF4-FFF2-40B4-BE49-F238E27FC236}">
                  <a16:creationId xmlns:a16="http://schemas.microsoft.com/office/drawing/2014/main" id="{F62A6655-59EC-4693-87E5-ABEDE418BE56}"/>
                </a:ext>
              </a:extLst>
            </p:cNvPr>
            <p:cNvSpPr>
              <a:spLocks noChangeArrowheads="1"/>
            </p:cNvSpPr>
            <p:nvPr/>
          </p:nvSpPr>
          <p:spPr bwMode="auto">
            <a:xfrm>
              <a:off x="154" y="536"/>
              <a:ext cx="4189" cy="6955"/>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170" tIns="46990" rIns="90170" bIns="46990"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en-US" altLang="zh-CN" sz="1600" dirty="0">
                <a:solidFill>
                  <a:srgbClr val="FF9900"/>
                </a:solidFill>
                <a:latin typeface="Times New Roman" panose="02020603050405020304" pitchFamily="18" charset="0"/>
              </a:endParaRPr>
            </a:p>
          </p:txBody>
        </p:sp>
      </p:grpSp>
      <p:sp>
        <p:nvSpPr>
          <p:cNvPr id="19" name="矩形 18">
            <a:extLst>
              <a:ext uri="{FF2B5EF4-FFF2-40B4-BE49-F238E27FC236}">
                <a16:creationId xmlns:a16="http://schemas.microsoft.com/office/drawing/2014/main" id="{968D4814-A4B0-48D3-B457-00C538B83536}"/>
              </a:ext>
            </a:extLst>
          </p:cNvPr>
          <p:cNvSpPr/>
          <p:nvPr/>
        </p:nvSpPr>
        <p:spPr>
          <a:xfrm>
            <a:off x="341980" y="1972772"/>
            <a:ext cx="2718120" cy="4097275"/>
          </a:xfrm>
          <a:prstGeom prst="rect">
            <a:avLst/>
          </a:prstGeom>
        </p:spPr>
        <p:txBody>
          <a:bodyPr wrap="square">
            <a:spAutoFit/>
          </a:bodyPr>
          <a:lstStyle/>
          <a:p>
            <a:pPr>
              <a:lnSpc>
                <a:spcPct val="150000"/>
              </a:lnSpc>
            </a:pPr>
            <a:r>
              <a:rPr lang="zh-CN" altLang="en-US" sz="1600" b="1" dirty="0">
                <a:solidFill>
                  <a:schemeClr val="bg1"/>
                </a:solidFill>
                <a:latin typeface="黑体" panose="02010609060101010101" charset="-122"/>
                <a:ea typeface="黑体" panose="02010609060101010101" charset="-122"/>
              </a:rPr>
              <a:t>网经社将狭义的互联网医疗（在线医疗）界定为以互联网为载体和技术手段的医疗服务在线化，其包括在线挂号、医疗信息查询、电子档案、在线问诊、电子处方、远程会诊等多种形式，而广义的互联网医疗，网经社认为涵盖医疗行业的全链条，涉及医疗、医药、医保等多个环节 。 </a:t>
            </a:r>
          </a:p>
        </p:txBody>
      </p:sp>
      <p:pic>
        <p:nvPicPr>
          <p:cNvPr id="4" name="图片 3">
            <a:extLst>
              <a:ext uri="{FF2B5EF4-FFF2-40B4-BE49-F238E27FC236}">
                <a16:creationId xmlns:a16="http://schemas.microsoft.com/office/drawing/2014/main" id="{D339455A-8DB9-4334-BD0F-7E0D8853A6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6008" y="1522756"/>
            <a:ext cx="8640417" cy="4861674"/>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椭圆 50"/>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AutoShape 2" descr="http://img0.imgtn.bdimg.com/it/u=2162780498,294483088&amp;fm=27&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AutoShape 7" descr="http://img4.imgtn.bdimg.com/it/u=2721805024,68536086&amp;fm=27&amp;gp=0.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AutoShape 9" descr="http://img4.imgtn.bdimg.com/it/u=2721805024,68536086&amp;fm=27&amp;gp=0.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7" name="矩形 16">
            <a:extLst>
              <a:ext uri="{FF2B5EF4-FFF2-40B4-BE49-F238E27FC236}">
                <a16:creationId xmlns:a16="http://schemas.microsoft.com/office/drawing/2014/main" id="{A9A64292-DCA6-4828-9680-CFFC16C9CA91}"/>
              </a:ext>
            </a:extLst>
          </p:cNvPr>
          <p:cNvSpPr/>
          <p:nvPr/>
        </p:nvSpPr>
        <p:spPr>
          <a:xfrm>
            <a:off x="1353080" y="870299"/>
            <a:ext cx="3591048" cy="461665"/>
          </a:xfrm>
          <a:prstGeom prst="rect">
            <a:avLst/>
          </a:prstGeom>
        </p:spPr>
        <p:txBody>
          <a:bodyPr wrap="none">
            <a:spAutoFit/>
          </a:bodyPr>
          <a:lstStyle/>
          <a:p>
            <a:r>
              <a:rPr lang="en-US" altLang="zh-CN" sz="2400" b="1" dirty="0">
                <a:solidFill>
                  <a:srgbClr val="0070C0"/>
                </a:solidFill>
                <a:latin typeface="黑体" panose="02010600030101010101" charset="-122"/>
                <a:ea typeface="黑体" panose="02010600030101010101" charset="-122"/>
              </a:rPr>
              <a:t>1.2 </a:t>
            </a:r>
            <a:r>
              <a:rPr lang="zh-CN" altLang="en-US" sz="2400" b="1" dirty="0">
                <a:solidFill>
                  <a:srgbClr val="0070C0"/>
                </a:solidFill>
                <a:latin typeface="黑体" panose="02010600030101010101" charset="-122"/>
                <a:ea typeface="黑体" panose="02010600030101010101" charset="-122"/>
              </a:rPr>
              <a:t>互联网医疗相关政策</a:t>
            </a:r>
          </a:p>
        </p:txBody>
      </p:sp>
      <p:sp>
        <p:nvSpPr>
          <p:cNvPr id="18" name="矩形 17">
            <a:extLst>
              <a:ext uri="{FF2B5EF4-FFF2-40B4-BE49-F238E27FC236}">
                <a16:creationId xmlns:a16="http://schemas.microsoft.com/office/drawing/2014/main" id="{123C57D3-C211-4C99-8EA3-A8DDBC422C7A}"/>
              </a:ext>
            </a:extLst>
          </p:cNvPr>
          <p:cNvSpPr/>
          <p:nvPr/>
        </p:nvSpPr>
        <p:spPr>
          <a:xfrm>
            <a:off x="1125609" y="271503"/>
            <a:ext cx="2348720" cy="540725"/>
          </a:xfrm>
          <a:prstGeom prst="rect">
            <a:avLst/>
          </a:prstGeom>
        </p:spPr>
        <p:txBody>
          <a:bodyPr wrap="none">
            <a:spAutoFit/>
          </a:bodyPr>
          <a:lstStyle/>
          <a:p>
            <a:pPr algn="ctr">
              <a:lnSpc>
                <a:spcPct val="120000"/>
              </a:lnSpc>
            </a:pPr>
            <a:r>
              <a:rPr lang="zh-CN" altLang="en-US" sz="2800" b="1" dirty="0">
                <a:solidFill>
                  <a:srgbClr val="0070C0"/>
                </a:solidFill>
                <a:latin typeface="黑体" panose="02010600030101010101" charset="-122"/>
                <a:ea typeface="黑体" panose="02010600030101010101" charset="-122"/>
              </a:rPr>
              <a:t>一、行业数据</a:t>
            </a:r>
            <a:endParaRPr lang="zh-CN" altLang="zh-CN" sz="2800" b="1" dirty="0">
              <a:solidFill>
                <a:srgbClr val="0070C0"/>
              </a:solidFill>
              <a:latin typeface="黑体" panose="02010600030101010101" charset="-122"/>
              <a:ea typeface="黑体" panose="02010600030101010101" charset="-122"/>
            </a:endParaRPr>
          </a:p>
        </p:txBody>
      </p:sp>
      <p:pic>
        <p:nvPicPr>
          <p:cNvPr id="4" name="图片 3">
            <a:extLst>
              <a:ext uri="{FF2B5EF4-FFF2-40B4-BE49-F238E27FC236}">
                <a16:creationId xmlns:a16="http://schemas.microsoft.com/office/drawing/2014/main" id="{EB7F5B04-7F6B-42E4-9B52-464A76BD92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5009" y="1390035"/>
            <a:ext cx="9541982" cy="5429808"/>
          </a:xfrm>
          <a:prstGeom prst="rect">
            <a:avLst/>
          </a:prstGeom>
        </p:spPr>
      </p:pic>
    </p:spTree>
    <p:custDataLst>
      <p:tags r:id="rId1"/>
    </p:custDataLst>
    <p:extLst>
      <p:ext uri="{BB962C8B-B14F-4D97-AF65-F5344CB8AC3E}">
        <p14:creationId xmlns:p14="http://schemas.microsoft.com/office/powerpoint/2010/main" val="34131522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椭圆 50"/>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AutoShape 2" descr="http://img0.imgtn.bdimg.com/it/u=2162780498,294483088&amp;fm=27&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AutoShape 7" descr="http://img4.imgtn.bdimg.com/it/u=2721805024,68536086&amp;fm=27&amp;gp=0.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AutoShape 9" descr="http://img4.imgtn.bdimg.com/it/u=2721805024,68536086&amp;fm=27&amp;gp=0.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0" name="矩形 19">
            <a:extLst>
              <a:ext uri="{FF2B5EF4-FFF2-40B4-BE49-F238E27FC236}">
                <a16:creationId xmlns:a16="http://schemas.microsoft.com/office/drawing/2014/main" id="{FC0F0D24-667E-4A3A-8A47-4D344937AA6F}"/>
              </a:ext>
            </a:extLst>
          </p:cNvPr>
          <p:cNvSpPr/>
          <p:nvPr/>
        </p:nvSpPr>
        <p:spPr>
          <a:xfrm>
            <a:off x="1353080" y="870299"/>
            <a:ext cx="5137945" cy="461665"/>
          </a:xfrm>
          <a:prstGeom prst="rect">
            <a:avLst/>
          </a:prstGeom>
        </p:spPr>
        <p:txBody>
          <a:bodyPr wrap="none">
            <a:spAutoFit/>
          </a:bodyPr>
          <a:lstStyle/>
          <a:p>
            <a:r>
              <a:rPr lang="en-US" altLang="zh-CN" sz="2400" b="1" dirty="0">
                <a:solidFill>
                  <a:srgbClr val="0070C0"/>
                </a:solidFill>
                <a:latin typeface="黑体" panose="02010600030101010101" charset="-122"/>
                <a:ea typeface="黑体" panose="02010600030101010101" charset="-122"/>
              </a:rPr>
              <a:t>1.3 </a:t>
            </a:r>
            <a:r>
              <a:rPr lang="zh-CN" altLang="en-US" sz="2400" b="1" dirty="0">
                <a:solidFill>
                  <a:srgbClr val="0070C0"/>
                </a:solidFill>
                <a:latin typeface="黑体" panose="02010600030101010101" charset="-122"/>
                <a:ea typeface="黑体" panose="02010600030101010101" charset="-122"/>
              </a:rPr>
              <a:t>互联网医疗市场</a:t>
            </a:r>
            <a:r>
              <a:rPr lang="zh-CN" altLang="en-US" sz="2400" b="1" dirty="0">
                <a:solidFill>
                  <a:srgbClr val="0070C0"/>
                </a:solidFill>
                <a:latin typeface="黑体" panose="02010609060101010101" charset="-122"/>
                <a:ea typeface="黑体" panose="02010609060101010101" charset="-122"/>
                <a:cs typeface="黑体" panose="02010609060101010101" charset="-122"/>
              </a:rPr>
              <a:t>交易规模超千亿</a:t>
            </a:r>
            <a:endParaRPr lang="zh-CN" altLang="en-US" sz="2400" b="1" dirty="0">
              <a:solidFill>
                <a:srgbClr val="0070C0"/>
              </a:solidFill>
              <a:latin typeface="黑体" panose="02010600030101010101" charset="-122"/>
              <a:ea typeface="黑体" panose="02010600030101010101" charset="-122"/>
            </a:endParaRPr>
          </a:p>
        </p:txBody>
      </p:sp>
      <p:sp>
        <p:nvSpPr>
          <p:cNvPr id="21" name="矩形 20">
            <a:extLst>
              <a:ext uri="{FF2B5EF4-FFF2-40B4-BE49-F238E27FC236}">
                <a16:creationId xmlns:a16="http://schemas.microsoft.com/office/drawing/2014/main" id="{2D4FB66B-3D43-4851-AD7D-F3889780D5E8}"/>
              </a:ext>
            </a:extLst>
          </p:cNvPr>
          <p:cNvSpPr/>
          <p:nvPr/>
        </p:nvSpPr>
        <p:spPr>
          <a:xfrm>
            <a:off x="1125609" y="271503"/>
            <a:ext cx="2348720" cy="540725"/>
          </a:xfrm>
          <a:prstGeom prst="rect">
            <a:avLst/>
          </a:prstGeom>
        </p:spPr>
        <p:txBody>
          <a:bodyPr wrap="none">
            <a:spAutoFit/>
          </a:bodyPr>
          <a:lstStyle/>
          <a:p>
            <a:pPr algn="ctr">
              <a:lnSpc>
                <a:spcPct val="120000"/>
              </a:lnSpc>
            </a:pPr>
            <a:r>
              <a:rPr lang="zh-CN" altLang="en-US" sz="2800" b="1" dirty="0">
                <a:solidFill>
                  <a:srgbClr val="0070C0"/>
                </a:solidFill>
                <a:latin typeface="黑体" panose="02010600030101010101" charset="-122"/>
                <a:ea typeface="黑体" panose="02010600030101010101" charset="-122"/>
              </a:rPr>
              <a:t>一、行业数据</a:t>
            </a:r>
            <a:endParaRPr lang="zh-CN" altLang="zh-CN" sz="2800" b="1" dirty="0">
              <a:solidFill>
                <a:srgbClr val="0070C0"/>
              </a:solidFill>
              <a:latin typeface="黑体" panose="02010600030101010101" charset="-122"/>
              <a:ea typeface="黑体" panose="02010600030101010101" charset="-122"/>
            </a:endParaRPr>
          </a:p>
        </p:txBody>
      </p:sp>
      <p:grpSp>
        <p:nvGrpSpPr>
          <p:cNvPr id="19" name="Group 20">
            <a:extLst>
              <a:ext uri="{FF2B5EF4-FFF2-40B4-BE49-F238E27FC236}">
                <a16:creationId xmlns:a16="http://schemas.microsoft.com/office/drawing/2014/main" id="{91970E9B-C139-4E7F-8B4E-2B4E28A0EC7B}"/>
              </a:ext>
            </a:extLst>
          </p:cNvPr>
          <p:cNvGrpSpPr/>
          <p:nvPr/>
        </p:nvGrpSpPr>
        <p:grpSpPr bwMode="auto">
          <a:xfrm>
            <a:off x="92907" y="2014682"/>
            <a:ext cx="4276982" cy="4375892"/>
            <a:chOff x="0" y="0"/>
            <a:chExt cx="4590" cy="7727"/>
          </a:xfrm>
          <a:solidFill>
            <a:schemeClr val="accent1">
              <a:lumMod val="75000"/>
            </a:schemeClr>
          </a:solidFill>
        </p:grpSpPr>
        <p:grpSp>
          <p:nvGrpSpPr>
            <p:cNvPr id="22" name="组合 3">
              <a:extLst>
                <a:ext uri="{FF2B5EF4-FFF2-40B4-BE49-F238E27FC236}">
                  <a16:creationId xmlns:a16="http://schemas.microsoft.com/office/drawing/2014/main" id="{45A6A83D-171B-47B3-8B97-3334EA3A49A9}"/>
                </a:ext>
              </a:extLst>
            </p:cNvPr>
            <p:cNvGrpSpPr/>
            <p:nvPr/>
          </p:nvGrpSpPr>
          <p:grpSpPr bwMode="auto">
            <a:xfrm>
              <a:off x="0" y="0"/>
              <a:ext cx="4590" cy="1102"/>
              <a:chOff x="0" y="-158"/>
              <a:chExt cx="2019937" cy="699980"/>
            </a:xfrm>
            <a:grpFill/>
          </p:grpSpPr>
          <p:sp>
            <p:nvSpPr>
              <p:cNvPr id="24" name="Rectangle 7">
                <a:extLst>
                  <a:ext uri="{FF2B5EF4-FFF2-40B4-BE49-F238E27FC236}">
                    <a16:creationId xmlns:a16="http://schemas.microsoft.com/office/drawing/2014/main" id="{81E44C09-47CD-4EC9-A532-8FB6B5DBF95B}"/>
                  </a:ext>
                </a:extLst>
              </p:cNvPr>
              <p:cNvSpPr>
                <a:spLocks noChangeArrowheads="1"/>
              </p:cNvSpPr>
              <p:nvPr/>
            </p:nvSpPr>
            <p:spPr bwMode="auto">
              <a:xfrm>
                <a:off x="2054" y="-158"/>
                <a:ext cx="2016442" cy="50422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en-US" altLang="zh-CN" sz="2000" dirty="0">
                  <a:solidFill>
                    <a:schemeClr val="bg1"/>
                  </a:solidFill>
                  <a:latin typeface="Times New Roman" panose="02020603050405020304" pitchFamily="18" charset="0"/>
                </a:endParaRPr>
              </a:p>
            </p:txBody>
          </p:sp>
          <p:sp>
            <p:nvSpPr>
              <p:cNvPr id="25" name="AutoShape 8">
                <a:extLst>
                  <a:ext uri="{FF2B5EF4-FFF2-40B4-BE49-F238E27FC236}">
                    <a16:creationId xmlns:a16="http://schemas.microsoft.com/office/drawing/2014/main" id="{49998CD4-974B-4EAC-A5FF-8919D1395CA2}"/>
                  </a:ext>
                </a:extLst>
              </p:cNvPr>
              <p:cNvSpPr>
                <a:spLocks noChangeArrowheads="1"/>
              </p:cNvSpPr>
              <p:nvPr/>
            </p:nvSpPr>
            <p:spPr bwMode="auto">
              <a:xfrm flipV="1">
                <a:off x="1717534" y="502322"/>
                <a:ext cx="302403" cy="197500"/>
              </a:xfrm>
              <a:prstGeom prst="rtTriangle">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26" name="AutoShape 9">
                <a:extLst>
                  <a:ext uri="{FF2B5EF4-FFF2-40B4-BE49-F238E27FC236}">
                    <a16:creationId xmlns:a16="http://schemas.microsoft.com/office/drawing/2014/main" id="{FE23EC81-F668-4307-9328-2F5C2194C0F4}"/>
                  </a:ext>
                </a:extLst>
              </p:cNvPr>
              <p:cNvSpPr>
                <a:spLocks noChangeArrowheads="1"/>
              </p:cNvSpPr>
              <p:nvPr/>
            </p:nvSpPr>
            <p:spPr bwMode="auto">
              <a:xfrm rot="5400000" flipV="1">
                <a:off x="52452" y="447646"/>
                <a:ext cx="197500" cy="302403"/>
              </a:xfrm>
              <a:prstGeom prst="rtTriangle">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grpSp>
        <p:sp>
          <p:nvSpPr>
            <p:cNvPr id="23" name="Rectangle 10">
              <a:extLst>
                <a:ext uri="{FF2B5EF4-FFF2-40B4-BE49-F238E27FC236}">
                  <a16:creationId xmlns:a16="http://schemas.microsoft.com/office/drawing/2014/main" id="{EDA49C83-36FB-44B2-850F-D003E6FB2155}"/>
                </a:ext>
              </a:extLst>
            </p:cNvPr>
            <p:cNvSpPr>
              <a:spLocks noChangeArrowheads="1"/>
            </p:cNvSpPr>
            <p:nvPr/>
          </p:nvSpPr>
          <p:spPr bwMode="auto">
            <a:xfrm>
              <a:off x="234" y="772"/>
              <a:ext cx="4189" cy="6955"/>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170" tIns="46990" rIns="90170" bIns="46990"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en-US" altLang="zh-CN" sz="1600" dirty="0">
                <a:solidFill>
                  <a:srgbClr val="FF9900"/>
                </a:solidFill>
                <a:latin typeface="Times New Roman" panose="02020603050405020304" pitchFamily="18" charset="0"/>
              </a:endParaRPr>
            </a:p>
          </p:txBody>
        </p:sp>
      </p:grpSp>
      <p:sp>
        <p:nvSpPr>
          <p:cNvPr id="27" name="矩形 26">
            <a:extLst>
              <a:ext uri="{FF2B5EF4-FFF2-40B4-BE49-F238E27FC236}">
                <a16:creationId xmlns:a16="http://schemas.microsoft.com/office/drawing/2014/main" id="{0CE45560-F273-43C3-9D1D-15B618B0DE60}"/>
              </a:ext>
            </a:extLst>
          </p:cNvPr>
          <p:cNvSpPr/>
          <p:nvPr/>
        </p:nvSpPr>
        <p:spPr>
          <a:xfrm>
            <a:off x="462615" y="2430648"/>
            <a:ext cx="3599996" cy="3358612"/>
          </a:xfrm>
          <a:prstGeom prst="rect">
            <a:avLst/>
          </a:prstGeom>
        </p:spPr>
        <p:txBody>
          <a:bodyPr wrap="square">
            <a:spAutoFit/>
          </a:bodyPr>
          <a:lstStyle/>
          <a:p>
            <a:pPr>
              <a:lnSpc>
                <a:spcPct val="150000"/>
              </a:lnSpc>
            </a:pPr>
            <a:r>
              <a:rPr sz="1600" b="1" dirty="0" err="1">
                <a:solidFill>
                  <a:schemeClr val="bg1"/>
                </a:solidFill>
                <a:latin typeface="黑体" panose="02010609060101010101" charset="-122"/>
                <a:ea typeface="黑体" panose="02010609060101010101" charset="-122"/>
              </a:rPr>
              <a:t>据网经社</a:t>
            </a:r>
            <a:r>
              <a:rPr lang="zh-CN" altLang="en-US" sz="1600" b="1" dirty="0">
                <a:solidFill>
                  <a:schemeClr val="bg1"/>
                </a:solidFill>
                <a:latin typeface="黑体" panose="02010609060101010101" charset="-122"/>
                <a:ea typeface="黑体" panose="02010609060101010101" charset="-122"/>
              </a:rPr>
              <a:t>“电数宝”电商大数据库</a:t>
            </a:r>
            <a:r>
              <a:rPr sz="1600" b="1" dirty="0" err="1">
                <a:solidFill>
                  <a:schemeClr val="bg1"/>
                </a:solidFill>
                <a:latin typeface="黑体" panose="02010609060101010101" charset="-122"/>
                <a:ea typeface="黑体" panose="02010609060101010101" charset="-122"/>
              </a:rPr>
              <a:t>监测数据显示</a:t>
            </a:r>
            <a:r>
              <a:rPr lang="zh-CN" altLang="en-US" sz="1600" b="1" dirty="0">
                <a:solidFill>
                  <a:schemeClr val="bg1"/>
                </a:solidFill>
                <a:latin typeface="黑体" panose="02010609060101010101" charset="-122"/>
                <a:ea typeface="黑体" panose="02010609060101010101" charset="-122"/>
              </a:rPr>
              <a:t>，</a:t>
            </a:r>
            <a:r>
              <a:rPr lang="en-US" altLang="zh-CN" sz="1600" b="1" dirty="0">
                <a:solidFill>
                  <a:schemeClr val="bg1"/>
                </a:solidFill>
                <a:latin typeface="黑体" panose="02010609060101010101" charset="-122"/>
                <a:ea typeface="黑体" panose="02010609060101010101" charset="-122"/>
              </a:rPr>
              <a:t>2019</a:t>
            </a:r>
            <a:r>
              <a:rPr lang="zh-CN" altLang="en-US" sz="1600" b="1" dirty="0">
                <a:solidFill>
                  <a:schemeClr val="bg1"/>
                </a:solidFill>
                <a:latin typeface="黑体" panose="02010609060101010101" charset="-122"/>
                <a:ea typeface="黑体" panose="02010609060101010101" charset="-122"/>
              </a:rPr>
              <a:t>年中国互联网医疗市场交易规模约</a:t>
            </a:r>
            <a:r>
              <a:rPr lang="en-US" altLang="zh-CN" sz="1600" b="1" dirty="0">
                <a:solidFill>
                  <a:schemeClr val="bg1"/>
                </a:solidFill>
                <a:latin typeface="黑体" panose="02010609060101010101" charset="-122"/>
                <a:ea typeface="黑体" panose="02010609060101010101" charset="-122"/>
              </a:rPr>
              <a:t>1044</a:t>
            </a:r>
            <a:r>
              <a:rPr lang="zh-CN" altLang="en-US" sz="1600" b="1" dirty="0">
                <a:solidFill>
                  <a:schemeClr val="bg1"/>
                </a:solidFill>
                <a:latin typeface="黑体" panose="02010609060101010101" charset="-122"/>
                <a:ea typeface="黑体" panose="02010609060101010101" charset="-122"/>
              </a:rPr>
              <a:t>亿元人民币，同比增长</a:t>
            </a:r>
            <a:r>
              <a:rPr lang="en-US" altLang="zh-CN" sz="1600" b="1" dirty="0">
                <a:solidFill>
                  <a:schemeClr val="bg1"/>
                </a:solidFill>
                <a:latin typeface="黑体" panose="02010609060101010101" charset="-122"/>
                <a:ea typeface="黑体" panose="02010609060101010101" charset="-122"/>
              </a:rPr>
              <a:t>41.46%</a:t>
            </a:r>
            <a:r>
              <a:rPr lang="zh-CN" altLang="en-US" sz="1600" b="1" dirty="0">
                <a:solidFill>
                  <a:schemeClr val="bg1"/>
                </a:solidFill>
                <a:latin typeface="黑体" panose="02010609060101010101" charset="-122"/>
                <a:ea typeface="黑体" panose="02010609060101010101" charset="-122"/>
              </a:rPr>
              <a:t>。</a:t>
            </a:r>
            <a:endParaRPr lang="en-US" altLang="zh-CN" sz="1600" b="1" dirty="0">
              <a:solidFill>
                <a:schemeClr val="bg1"/>
              </a:solidFill>
              <a:latin typeface="黑体" panose="02010609060101010101" charset="-122"/>
              <a:ea typeface="黑体" panose="02010609060101010101" charset="-122"/>
            </a:endParaRPr>
          </a:p>
          <a:p>
            <a:pPr>
              <a:lnSpc>
                <a:spcPct val="150000"/>
              </a:lnSpc>
            </a:pPr>
            <a:endParaRPr lang="en-US" altLang="zh-CN" sz="1600" b="1" dirty="0">
              <a:solidFill>
                <a:schemeClr val="bg1"/>
              </a:solidFill>
              <a:latin typeface="黑体" panose="02010609060101010101" charset="-122"/>
              <a:ea typeface="黑体" panose="02010609060101010101" charset="-122"/>
            </a:endParaRPr>
          </a:p>
          <a:p>
            <a:pPr>
              <a:lnSpc>
                <a:spcPct val="150000"/>
              </a:lnSpc>
            </a:pPr>
            <a:r>
              <a:rPr lang="zh-CN" altLang="en-US" sz="1600" b="1" dirty="0">
                <a:solidFill>
                  <a:schemeClr val="bg1"/>
                </a:solidFill>
                <a:latin typeface="黑体" panose="02010609060101010101" charset="-122"/>
                <a:ea typeface="黑体" panose="02010609060101010101" charset="-122"/>
              </a:rPr>
              <a:t>此外，</a:t>
            </a:r>
            <a:r>
              <a:rPr lang="en-US" altLang="zh-CN" sz="1600" b="1" dirty="0">
                <a:solidFill>
                  <a:schemeClr val="bg1"/>
                </a:solidFill>
                <a:latin typeface="黑体" panose="02010609060101010101" charset="-122"/>
                <a:ea typeface="黑体" panose="02010609060101010101" charset="-122"/>
              </a:rPr>
              <a:t>2015-2018</a:t>
            </a:r>
            <a:r>
              <a:rPr lang="zh-CN" altLang="en-US" sz="1600" b="1" dirty="0">
                <a:solidFill>
                  <a:schemeClr val="bg1"/>
                </a:solidFill>
                <a:latin typeface="黑体" panose="02010609060101010101" charset="-122"/>
                <a:ea typeface="黑体" panose="02010609060101010101" charset="-122"/>
              </a:rPr>
              <a:t>年，我国互联网医疗行业市场规模（增长率）依次为</a:t>
            </a:r>
            <a:r>
              <a:rPr lang="en-US" altLang="zh-CN" sz="1600" b="1" dirty="0">
                <a:solidFill>
                  <a:schemeClr val="bg1"/>
                </a:solidFill>
                <a:latin typeface="黑体" panose="02010609060101010101" charset="-122"/>
                <a:ea typeface="黑体" panose="02010609060101010101" charset="-122"/>
              </a:rPr>
              <a:t>327</a:t>
            </a:r>
            <a:r>
              <a:rPr lang="zh-CN" altLang="en-US" sz="1600" b="1" dirty="0">
                <a:solidFill>
                  <a:schemeClr val="bg1"/>
                </a:solidFill>
                <a:latin typeface="黑体" panose="02010609060101010101" charset="-122"/>
                <a:ea typeface="黑体" panose="02010609060101010101" charset="-122"/>
              </a:rPr>
              <a:t>亿元、</a:t>
            </a:r>
            <a:r>
              <a:rPr lang="en-US" altLang="zh-CN" sz="1600" b="1" dirty="0">
                <a:solidFill>
                  <a:schemeClr val="bg1"/>
                </a:solidFill>
                <a:latin typeface="黑体" panose="02010609060101010101" charset="-122"/>
                <a:ea typeface="黑体" panose="02010609060101010101" charset="-122"/>
              </a:rPr>
              <a:t>436</a:t>
            </a:r>
            <a:r>
              <a:rPr lang="zh-CN" altLang="en-US" sz="1600" b="1" dirty="0">
                <a:solidFill>
                  <a:schemeClr val="bg1"/>
                </a:solidFill>
                <a:latin typeface="黑体" panose="02010609060101010101" charset="-122"/>
                <a:ea typeface="黑体" panose="02010609060101010101" charset="-122"/>
              </a:rPr>
              <a:t>亿元（</a:t>
            </a:r>
            <a:r>
              <a:rPr lang="en-US" altLang="zh-CN" sz="1600" b="1" dirty="0">
                <a:solidFill>
                  <a:schemeClr val="bg1"/>
                </a:solidFill>
                <a:latin typeface="黑体" panose="02010609060101010101" charset="-122"/>
                <a:ea typeface="黑体" panose="02010609060101010101" charset="-122"/>
              </a:rPr>
              <a:t>33.33%</a:t>
            </a:r>
            <a:r>
              <a:rPr lang="zh-CN" altLang="en-US" sz="1600" b="1" dirty="0">
                <a:solidFill>
                  <a:schemeClr val="bg1"/>
                </a:solidFill>
                <a:latin typeface="黑体" panose="02010609060101010101" charset="-122"/>
                <a:ea typeface="黑体" panose="02010609060101010101" charset="-122"/>
              </a:rPr>
              <a:t>）、</a:t>
            </a:r>
            <a:r>
              <a:rPr lang="en-US" altLang="zh-CN" sz="1600" b="1" dirty="0">
                <a:solidFill>
                  <a:schemeClr val="bg1"/>
                </a:solidFill>
                <a:latin typeface="黑体" panose="02010609060101010101" charset="-122"/>
                <a:ea typeface="黑体" panose="02010609060101010101" charset="-122"/>
              </a:rPr>
              <a:t>566</a:t>
            </a:r>
            <a:r>
              <a:rPr lang="zh-CN" altLang="en-US" sz="1600" b="1" dirty="0">
                <a:solidFill>
                  <a:schemeClr val="bg1"/>
                </a:solidFill>
                <a:latin typeface="黑体" panose="02010609060101010101" charset="-122"/>
                <a:ea typeface="黑体" panose="02010609060101010101" charset="-122"/>
              </a:rPr>
              <a:t>亿元（</a:t>
            </a:r>
            <a:r>
              <a:rPr lang="en-US" altLang="zh-CN" sz="1600" b="1" dirty="0">
                <a:solidFill>
                  <a:schemeClr val="bg1"/>
                </a:solidFill>
                <a:latin typeface="黑体" panose="02010609060101010101" charset="-122"/>
                <a:ea typeface="黑体" panose="02010609060101010101" charset="-122"/>
              </a:rPr>
              <a:t>29.81%</a:t>
            </a:r>
            <a:r>
              <a:rPr lang="zh-CN" altLang="en-US" sz="1600" b="1" dirty="0">
                <a:solidFill>
                  <a:schemeClr val="bg1"/>
                </a:solidFill>
                <a:latin typeface="黑体" panose="02010609060101010101" charset="-122"/>
                <a:ea typeface="黑体" panose="02010609060101010101" charset="-122"/>
              </a:rPr>
              <a:t>）、</a:t>
            </a:r>
            <a:r>
              <a:rPr lang="en-US" altLang="zh-CN" sz="1600" b="1" dirty="0">
                <a:solidFill>
                  <a:schemeClr val="bg1"/>
                </a:solidFill>
                <a:latin typeface="黑体" panose="02010609060101010101" charset="-122"/>
                <a:ea typeface="黑体" panose="02010609060101010101" charset="-122"/>
              </a:rPr>
              <a:t>738</a:t>
            </a:r>
            <a:r>
              <a:rPr lang="zh-CN" altLang="en-US" sz="1600" b="1" dirty="0">
                <a:solidFill>
                  <a:schemeClr val="bg1"/>
                </a:solidFill>
                <a:latin typeface="黑体" panose="02010609060101010101" charset="-122"/>
                <a:ea typeface="黑体" panose="02010609060101010101" charset="-122"/>
              </a:rPr>
              <a:t>亿元（</a:t>
            </a:r>
            <a:r>
              <a:rPr lang="en-US" altLang="zh-CN" sz="1600" b="1" dirty="0">
                <a:solidFill>
                  <a:schemeClr val="bg1"/>
                </a:solidFill>
                <a:latin typeface="黑体" panose="02010609060101010101" charset="-122"/>
                <a:ea typeface="黑体" panose="02010609060101010101" charset="-122"/>
              </a:rPr>
              <a:t>30.38%</a:t>
            </a:r>
            <a:r>
              <a:rPr lang="zh-CN" altLang="en-US" sz="1600" b="1" dirty="0">
                <a:solidFill>
                  <a:schemeClr val="bg1"/>
                </a:solidFill>
                <a:latin typeface="黑体" panose="02010609060101010101" charset="-122"/>
                <a:ea typeface="黑体" panose="02010609060101010101" charset="-122"/>
              </a:rPr>
              <a:t>）。</a:t>
            </a:r>
            <a:endParaRPr lang="en-US" altLang="zh-CN" sz="1600" b="1" dirty="0">
              <a:solidFill>
                <a:schemeClr val="bg1"/>
              </a:solidFill>
              <a:latin typeface="黑体" panose="02010609060101010101" charset="-122"/>
              <a:ea typeface="黑体" panose="02010609060101010101" charset="-122"/>
            </a:endParaRPr>
          </a:p>
        </p:txBody>
      </p:sp>
      <p:pic>
        <p:nvPicPr>
          <p:cNvPr id="3" name="图片 2">
            <a:extLst>
              <a:ext uri="{FF2B5EF4-FFF2-40B4-BE49-F238E27FC236}">
                <a16:creationId xmlns:a16="http://schemas.microsoft.com/office/drawing/2014/main" id="{C4CA268F-862E-410D-BC3E-D2FE9127C474}"/>
              </a:ext>
            </a:extLst>
          </p:cNvPr>
          <p:cNvPicPr>
            <a:picLocks noChangeAspect="1"/>
          </p:cNvPicPr>
          <p:nvPr/>
        </p:nvPicPr>
        <p:blipFill>
          <a:blip r:embed="rId3"/>
          <a:stretch>
            <a:fillRect/>
          </a:stretch>
        </p:blipFill>
        <p:spPr>
          <a:xfrm>
            <a:off x="4432318" y="1927431"/>
            <a:ext cx="7600950" cy="4648200"/>
          </a:xfrm>
          <a:prstGeom prst="rect">
            <a:avLst/>
          </a:prstGeom>
        </p:spPr>
      </p:pic>
    </p:spTree>
    <p:custDataLst>
      <p:tags r:id="rId1"/>
    </p:custDataLst>
    <p:extLst>
      <p:ext uri="{BB962C8B-B14F-4D97-AF65-F5344CB8AC3E}">
        <p14:creationId xmlns:p14="http://schemas.microsoft.com/office/powerpoint/2010/main" val="30061813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椭圆 50"/>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AutoShape 2" descr="http://img0.imgtn.bdimg.com/it/u=2162780498,294483088&amp;fm=27&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AutoShape 7" descr="http://img4.imgtn.bdimg.com/it/u=2721805024,68536086&amp;fm=27&amp;gp=0.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AutoShape 9" descr="http://img4.imgtn.bdimg.com/it/u=2721805024,68536086&amp;fm=27&amp;gp=0.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0" name="矩形 19">
            <a:extLst>
              <a:ext uri="{FF2B5EF4-FFF2-40B4-BE49-F238E27FC236}">
                <a16:creationId xmlns:a16="http://schemas.microsoft.com/office/drawing/2014/main" id="{FC0F0D24-667E-4A3A-8A47-4D344937AA6F}"/>
              </a:ext>
            </a:extLst>
          </p:cNvPr>
          <p:cNvSpPr/>
          <p:nvPr/>
        </p:nvSpPr>
        <p:spPr>
          <a:xfrm>
            <a:off x="1353080" y="870299"/>
            <a:ext cx="4831772" cy="461665"/>
          </a:xfrm>
          <a:prstGeom prst="rect">
            <a:avLst/>
          </a:prstGeom>
        </p:spPr>
        <p:txBody>
          <a:bodyPr wrap="none">
            <a:spAutoFit/>
          </a:bodyPr>
          <a:lstStyle/>
          <a:p>
            <a:r>
              <a:rPr lang="en-US" altLang="zh-CN" sz="2400" b="1" dirty="0">
                <a:solidFill>
                  <a:srgbClr val="0070C0"/>
                </a:solidFill>
                <a:latin typeface="黑体" panose="02010600030101010101" charset="-122"/>
                <a:ea typeface="黑体" panose="02010600030101010101" charset="-122"/>
              </a:rPr>
              <a:t>1.4 </a:t>
            </a:r>
            <a:r>
              <a:rPr lang="zh-CN" altLang="en-US" sz="2400" b="1" dirty="0">
                <a:solidFill>
                  <a:srgbClr val="0070C0"/>
                </a:solidFill>
                <a:latin typeface="黑体" panose="02010600030101010101" charset="-122"/>
                <a:ea typeface="黑体" panose="02010600030101010101" charset="-122"/>
              </a:rPr>
              <a:t>互联网医疗用户数月</a:t>
            </a:r>
            <a:r>
              <a:rPr lang="en-US" altLang="zh-CN" sz="2400" b="1" dirty="0">
                <a:solidFill>
                  <a:srgbClr val="0070C0"/>
                </a:solidFill>
                <a:latin typeface="黑体" panose="02010600030101010101" charset="-122"/>
                <a:ea typeface="黑体" panose="02010600030101010101" charset="-122"/>
              </a:rPr>
              <a:t>4.66</a:t>
            </a:r>
            <a:r>
              <a:rPr lang="zh-CN" altLang="en-US" sz="2400" b="1" dirty="0">
                <a:solidFill>
                  <a:srgbClr val="0070C0"/>
                </a:solidFill>
                <a:latin typeface="黑体" panose="02010600030101010101" charset="-122"/>
                <a:ea typeface="黑体" panose="02010600030101010101" charset="-122"/>
              </a:rPr>
              <a:t>亿人</a:t>
            </a:r>
          </a:p>
        </p:txBody>
      </p:sp>
      <p:sp>
        <p:nvSpPr>
          <p:cNvPr id="21" name="矩形 20">
            <a:extLst>
              <a:ext uri="{FF2B5EF4-FFF2-40B4-BE49-F238E27FC236}">
                <a16:creationId xmlns:a16="http://schemas.microsoft.com/office/drawing/2014/main" id="{2D4FB66B-3D43-4851-AD7D-F3889780D5E8}"/>
              </a:ext>
            </a:extLst>
          </p:cNvPr>
          <p:cNvSpPr/>
          <p:nvPr/>
        </p:nvSpPr>
        <p:spPr>
          <a:xfrm>
            <a:off x="1125609" y="271503"/>
            <a:ext cx="2348720" cy="540725"/>
          </a:xfrm>
          <a:prstGeom prst="rect">
            <a:avLst/>
          </a:prstGeom>
        </p:spPr>
        <p:txBody>
          <a:bodyPr wrap="none">
            <a:spAutoFit/>
          </a:bodyPr>
          <a:lstStyle/>
          <a:p>
            <a:pPr algn="ctr">
              <a:lnSpc>
                <a:spcPct val="120000"/>
              </a:lnSpc>
            </a:pPr>
            <a:r>
              <a:rPr lang="zh-CN" altLang="en-US" sz="2800" b="1" dirty="0">
                <a:solidFill>
                  <a:srgbClr val="0070C0"/>
                </a:solidFill>
                <a:latin typeface="黑体" panose="02010600030101010101" charset="-122"/>
                <a:ea typeface="黑体" panose="02010600030101010101" charset="-122"/>
              </a:rPr>
              <a:t>一、行业数据</a:t>
            </a:r>
            <a:endParaRPr lang="zh-CN" altLang="zh-CN" sz="2800" b="1" dirty="0">
              <a:solidFill>
                <a:srgbClr val="0070C0"/>
              </a:solidFill>
              <a:latin typeface="黑体" panose="02010600030101010101" charset="-122"/>
              <a:ea typeface="黑体" panose="02010600030101010101" charset="-122"/>
            </a:endParaRPr>
          </a:p>
        </p:txBody>
      </p:sp>
      <p:grpSp>
        <p:nvGrpSpPr>
          <p:cNvPr id="19" name="Group 20">
            <a:extLst>
              <a:ext uri="{FF2B5EF4-FFF2-40B4-BE49-F238E27FC236}">
                <a16:creationId xmlns:a16="http://schemas.microsoft.com/office/drawing/2014/main" id="{91970E9B-C139-4E7F-8B4E-2B4E28A0EC7B}"/>
              </a:ext>
            </a:extLst>
          </p:cNvPr>
          <p:cNvGrpSpPr/>
          <p:nvPr/>
        </p:nvGrpSpPr>
        <p:grpSpPr bwMode="auto">
          <a:xfrm>
            <a:off x="373593" y="2126192"/>
            <a:ext cx="3469063" cy="4264381"/>
            <a:chOff x="0" y="0"/>
            <a:chExt cx="4590" cy="7727"/>
          </a:xfrm>
          <a:solidFill>
            <a:schemeClr val="accent1">
              <a:lumMod val="75000"/>
            </a:schemeClr>
          </a:solidFill>
        </p:grpSpPr>
        <p:grpSp>
          <p:nvGrpSpPr>
            <p:cNvPr id="22" name="组合 3">
              <a:extLst>
                <a:ext uri="{FF2B5EF4-FFF2-40B4-BE49-F238E27FC236}">
                  <a16:creationId xmlns:a16="http://schemas.microsoft.com/office/drawing/2014/main" id="{45A6A83D-171B-47B3-8B97-3334EA3A49A9}"/>
                </a:ext>
              </a:extLst>
            </p:cNvPr>
            <p:cNvGrpSpPr/>
            <p:nvPr/>
          </p:nvGrpSpPr>
          <p:grpSpPr bwMode="auto">
            <a:xfrm>
              <a:off x="0" y="0"/>
              <a:ext cx="4590" cy="1102"/>
              <a:chOff x="0" y="-158"/>
              <a:chExt cx="2019937" cy="699980"/>
            </a:xfrm>
            <a:grpFill/>
          </p:grpSpPr>
          <p:sp>
            <p:nvSpPr>
              <p:cNvPr id="24" name="Rectangle 7">
                <a:extLst>
                  <a:ext uri="{FF2B5EF4-FFF2-40B4-BE49-F238E27FC236}">
                    <a16:creationId xmlns:a16="http://schemas.microsoft.com/office/drawing/2014/main" id="{81E44C09-47CD-4EC9-A532-8FB6B5DBF95B}"/>
                  </a:ext>
                </a:extLst>
              </p:cNvPr>
              <p:cNvSpPr>
                <a:spLocks noChangeArrowheads="1"/>
              </p:cNvSpPr>
              <p:nvPr/>
            </p:nvSpPr>
            <p:spPr bwMode="auto">
              <a:xfrm>
                <a:off x="2054" y="-158"/>
                <a:ext cx="2016442" cy="50422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en-US" altLang="zh-CN" sz="2000" dirty="0">
                  <a:solidFill>
                    <a:schemeClr val="bg1"/>
                  </a:solidFill>
                  <a:latin typeface="Times New Roman" panose="02020603050405020304" pitchFamily="18" charset="0"/>
                </a:endParaRPr>
              </a:p>
            </p:txBody>
          </p:sp>
          <p:sp>
            <p:nvSpPr>
              <p:cNvPr id="25" name="AutoShape 8">
                <a:extLst>
                  <a:ext uri="{FF2B5EF4-FFF2-40B4-BE49-F238E27FC236}">
                    <a16:creationId xmlns:a16="http://schemas.microsoft.com/office/drawing/2014/main" id="{49998CD4-974B-4EAC-A5FF-8919D1395CA2}"/>
                  </a:ext>
                </a:extLst>
              </p:cNvPr>
              <p:cNvSpPr>
                <a:spLocks noChangeArrowheads="1"/>
              </p:cNvSpPr>
              <p:nvPr/>
            </p:nvSpPr>
            <p:spPr bwMode="auto">
              <a:xfrm flipV="1">
                <a:off x="1717534" y="502322"/>
                <a:ext cx="302403" cy="197500"/>
              </a:xfrm>
              <a:prstGeom prst="rtTriangle">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26" name="AutoShape 9">
                <a:extLst>
                  <a:ext uri="{FF2B5EF4-FFF2-40B4-BE49-F238E27FC236}">
                    <a16:creationId xmlns:a16="http://schemas.microsoft.com/office/drawing/2014/main" id="{FE23EC81-F668-4307-9328-2F5C2194C0F4}"/>
                  </a:ext>
                </a:extLst>
              </p:cNvPr>
              <p:cNvSpPr>
                <a:spLocks noChangeArrowheads="1"/>
              </p:cNvSpPr>
              <p:nvPr/>
            </p:nvSpPr>
            <p:spPr bwMode="auto">
              <a:xfrm rot="5400000" flipV="1">
                <a:off x="52452" y="447646"/>
                <a:ext cx="197500" cy="302403"/>
              </a:xfrm>
              <a:prstGeom prst="rtTriangle">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grpSp>
        <p:sp>
          <p:nvSpPr>
            <p:cNvPr id="23" name="Rectangle 10">
              <a:extLst>
                <a:ext uri="{FF2B5EF4-FFF2-40B4-BE49-F238E27FC236}">
                  <a16:creationId xmlns:a16="http://schemas.microsoft.com/office/drawing/2014/main" id="{EDA49C83-36FB-44B2-850F-D003E6FB2155}"/>
                </a:ext>
              </a:extLst>
            </p:cNvPr>
            <p:cNvSpPr>
              <a:spLocks noChangeArrowheads="1"/>
            </p:cNvSpPr>
            <p:nvPr/>
          </p:nvSpPr>
          <p:spPr bwMode="auto">
            <a:xfrm>
              <a:off x="234" y="772"/>
              <a:ext cx="4189" cy="6955"/>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170" tIns="46990" rIns="90170" bIns="46990"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en-US" altLang="zh-CN" sz="1600" dirty="0">
                <a:solidFill>
                  <a:srgbClr val="FF9900"/>
                </a:solidFill>
                <a:latin typeface="Times New Roman" panose="02020603050405020304" pitchFamily="18" charset="0"/>
              </a:endParaRPr>
            </a:p>
          </p:txBody>
        </p:sp>
      </p:grpSp>
      <p:sp>
        <p:nvSpPr>
          <p:cNvPr id="27" name="矩形 26">
            <a:extLst>
              <a:ext uri="{FF2B5EF4-FFF2-40B4-BE49-F238E27FC236}">
                <a16:creationId xmlns:a16="http://schemas.microsoft.com/office/drawing/2014/main" id="{0CE45560-F273-43C3-9D1D-15B618B0DE60}"/>
              </a:ext>
            </a:extLst>
          </p:cNvPr>
          <p:cNvSpPr/>
          <p:nvPr/>
        </p:nvSpPr>
        <p:spPr>
          <a:xfrm>
            <a:off x="710857" y="2629089"/>
            <a:ext cx="2872124" cy="3358612"/>
          </a:xfrm>
          <a:prstGeom prst="rect">
            <a:avLst/>
          </a:prstGeom>
        </p:spPr>
        <p:txBody>
          <a:bodyPr wrap="square">
            <a:spAutoFit/>
          </a:bodyPr>
          <a:lstStyle/>
          <a:p>
            <a:pPr>
              <a:lnSpc>
                <a:spcPct val="150000"/>
              </a:lnSpc>
            </a:pPr>
            <a:r>
              <a:rPr sz="1600" b="1" dirty="0" err="1">
                <a:solidFill>
                  <a:schemeClr val="bg1"/>
                </a:solidFill>
                <a:latin typeface="黑体" panose="02010609060101010101" charset="-122"/>
                <a:ea typeface="黑体" panose="02010609060101010101" charset="-122"/>
              </a:rPr>
              <a:t>据网经社</a:t>
            </a:r>
            <a:r>
              <a:rPr lang="zh-CN" altLang="en-US" sz="1600" b="1" dirty="0">
                <a:solidFill>
                  <a:schemeClr val="bg1"/>
                </a:solidFill>
                <a:latin typeface="黑体" panose="02010609060101010101" charset="-122"/>
                <a:ea typeface="黑体" panose="02010609060101010101" charset="-122"/>
              </a:rPr>
              <a:t>“电数宝”电商大数据库</a:t>
            </a:r>
            <a:r>
              <a:rPr sz="1600" b="1" dirty="0" err="1">
                <a:solidFill>
                  <a:schemeClr val="bg1"/>
                </a:solidFill>
                <a:latin typeface="黑体" panose="02010609060101010101" charset="-122"/>
                <a:ea typeface="黑体" panose="02010609060101010101" charset="-122"/>
              </a:rPr>
              <a:t>监测数据显示</a:t>
            </a:r>
            <a:r>
              <a:rPr lang="zh-CN" altLang="en-US" sz="1600" b="1" dirty="0">
                <a:solidFill>
                  <a:schemeClr val="bg1"/>
                </a:solidFill>
                <a:latin typeface="黑体" panose="02010609060101010101" charset="-122"/>
                <a:ea typeface="黑体" panose="02010609060101010101" charset="-122"/>
              </a:rPr>
              <a:t>，</a:t>
            </a:r>
            <a:r>
              <a:rPr lang="en-US" altLang="zh-CN" sz="1600" b="1" dirty="0">
                <a:solidFill>
                  <a:schemeClr val="bg1"/>
                </a:solidFill>
                <a:latin typeface="黑体" panose="02010609060101010101" charset="-122"/>
                <a:ea typeface="黑体" panose="02010609060101010101" charset="-122"/>
              </a:rPr>
              <a:t>2019</a:t>
            </a:r>
            <a:r>
              <a:rPr lang="zh-CN" altLang="en-US" sz="1600" b="1" dirty="0">
                <a:solidFill>
                  <a:schemeClr val="bg1"/>
                </a:solidFill>
                <a:latin typeface="黑体" panose="02010609060101010101" charset="-122"/>
                <a:ea typeface="黑体" panose="02010609060101010101" charset="-122"/>
              </a:rPr>
              <a:t>年中国互联网医疗用户数约为</a:t>
            </a:r>
            <a:r>
              <a:rPr lang="en-US" altLang="zh-CN" sz="1600" b="1" dirty="0">
                <a:solidFill>
                  <a:schemeClr val="bg1"/>
                </a:solidFill>
                <a:latin typeface="黑体" panose="02010609060101010101" charset="-122"/>
                <a:ea typeface="黑体" panose="02010609060101010101" charset="-122"/>
              </a:rPr>
              <a:t>4.66</a:t>
            </a:r>
            <a:r>
              <a:rPr lang="zh-CN" altLang="en-US" sz="1600" b="1" dirty="0">
                <a:solidFill>
                  <a:schemeClr val="bg1"/>
                </a:solidFill>
                <a:latin typeface="黑体" panose="02010609060101010101" charset="-122"/>
                <a:ea typeface="黑体" panose="02010609060101010101" charset="-122"/>
              </a:rPr>
              <a:t>亿人，同比增长</a:t>
            </a:r>
            <a:r>
              <a:rPr lang="en-US" altLang="zh-CN" sz="1600" b="1" dirty="0">
                <a:solidFill>
                  <a:schemeClr val="bg1"/>
                </a:solidFill>
                <a:latin typeface="黑体" panose="02010609060101010101" charset="-122"/>
                <a:ea typeface="黑体" panose="02010609060101010101" charset="-122"/>
              </a:rPr>
              <a:t>39.52%</a:t>
            </a:r>
            <a:r>
              <a:rPr lang="zh-CN" altLang="en-US" sz="1600" b="1" dirty="0">
                <a:solidFill>
                  <a:schemeClr val="bg1"/>
                </a:solidFill>
                <a:latin typeface="黑体" panose="02010609060101010101" charset="-122"/>
                <a:ea typeface="黑体" panose="02010609060101010101" charset="-122"/>
              </a:rPr>
              <a:t>。</a:t>
            </a:r>
            <a:endParaRPr lang="en-US" altLang="zh-CN" sz="1600" b="1" dirty="0">
              <a:solidFill>
                <a:schemeClr val="bg1"/>
              </a:solidFill>
              <a:latin typeface="黑体" panose="02010609060101010101" charset="-122"/>
              <a:ea typeface="黑体" panose="02010609060101010101" charset="-122"/>
            </a:endParaRPr>
          </a:p>
          <a:p>
            <a:pPr>
              <a:lnSpc>
                <a:spcPct val="150000"/>
              </a:lnSpc>
            </a:pPr>
            <a:endParaRPr lang="en-US" altLang="zh-CN" sz="1600" b="1" dirty="0">
              <a:solidFill>
                <a:schemeClr val="bg1"/>
              </a:solidFill>
              <a:latin typeface="黑体" panose="02010609060101010101" charset="-122"/>
              <a:ea typeface="黑体" panose="02010609060101010101" charset="-122"/>
            </a:endParaRPr>
          </a:p>
          <a:p>
            <a:pPr>
              <a:lnSpc>
                <a:spcPct val="150000"/>
              </a:lnSpc>
            </a:pPr>
            <a:r>
              <a:rPr lang="zh-CN" altLang="en-US" sz="1600" b="1" dirty="0">
                <a:solidFill>
                  <a:schemeClr val="bg1"/>
                </a:solidFill>
                <a:latin typeface="黑体" panose="02010609060101010101" charset="-122"/>
                <a:ea typeface="黑体" panose="02010609060101010101" charset="-122"/>
              </a:rPr>
              <a:t>此外，</a:t>
            </a:r>
            <a:r>
              <a:rPr lang="en-US" altLang="zh-CN" sz="1600" b="1" dirty="0">
                <a:solidFill>
                  <a:schemeClr val="bg1"/>
                </a:solidFill>
                <a:latin typeface="黑体" panose="02010609060101010101" charset="-122"/>
                <a:ea typeface="黑体" panose="02010609060101010101" charset="-122"/>
              </a:rPr>
              <a:t>2015-2018</a:t>
            </a:r>
            <a:r>
              <a:rPr lang="zh-CN" altLang="en-US" sz="1600" b="1" dirty="0">
                <a:solidFill>
                  <a:schemeClr val="bg1"/>
                </a:solidFill>
                <a:latin typeface="黑体" panose="02010609060101010101" charset="-122"/>
                <a:ea typeface="黑体" panose="02010609060101010101" charset="-122"/>
              </a:rPr>
              <a:t>年，我国互联网医疗用户数依次为</a:t>
            </a:r>
            <a:r>
              <a:rPr lang="en-US" altLang="zh-CN" sz="1600" b="1" dirty="0">
                <a:solidFill>
                  <a:schemeClr val="bg1"/>
                </a:solidFill>
                <a:latin typeface="黑体" panose="02010609060101010101" charset="-122"/>
                <a:ea typeface="黑体" panose="02010609060101010101" charset="-122"/>
              </a:rPr>
              <a:t>1.76</a:t>
            </a:r>
            <a:r>
              <a:rPr lang="zh-CN" altLang="en-US" sz="1600" b="1" dirty="0">
                <a:solidFill>
                  <a:schemeClr val="bg1"/>
                </a:solidFill>
                <a:latin typeface="黑体" panose="02010609060101010101" charset="-122"/>
                <a:ea typeface="黑体" panose="02010609060101010101" charset="-122"/>
              </a:rPr>
              <a:t>亿人、</a:t>
            </a:r>
            <a:r>
              <a:rPr lang="en-US" altLang="zh-CN" sz="1600" b="1" dirty="0">
                <a:solidFill>
                  <a:schemeClr val="bg1"/>
                </a:solidFill>
                <a:latin typeface="黑体" panose="02010609060101010101" charset="-122"/>
                <a:ea typeface="黑体" panose="02010609060101010101" charset="-122"/>
              </a:rPr>
              <a:t>1.94</a:t>
            </a:r>
            <a:r>
              <a:rPr lang="zh-CN" altLang="en-US" sz="1600" b="1" dirty="0">
                <a:solidFill>
                  <a:schemeClr val="bg1"/>
                </a:solidFill>
                <a:latin typeface="黑体" panose="02010609060101010101" charset="-122"/>
                <a:ea typeface="黑体" panose="02010609060101010101" charset="-122"/>
              </a:rPr>
              <a:t>亿人、</a:t>
            </a:r>
            <a:r>
              <a:rPr lang="en-US" altLang="zh-CN" sz="1600" b="1" dirty="0">
                <a:solidFill>
                  <a:schemeClr val="bg1"/>
                </a:solidFill>
                <a:latin typeface="黑体" panose="02010609060101010101" charset="-122"/>
                <a:ea typeface="黑体" panose="02010609060101010101" charset="-122"/>
              </a:rPr>
              <a:t>2.51</a:t>
            </a:r>
            <a:r>
              <a:rPr lang="zh-CN" altLang="en-US" sz="1600" b="1" dirty="0">
                <a:solidFill>
                  <a:schemeClr val="bg1"/>
                </a:solidFill>
                <a:latin typeface="黑体" panose="02010609060101010101" charset="-122"/>
                <a:ea typeface="黑体" panose="02010609060101010101" charset="-122"/>
              </a:rPr>
              <a:t>亿人及</a:t>
            </a:r>
            <a:r>
              <a:rPr lang="en-US" altLang="zh-CN" sz="1600" b="1" dirty="0">
                <a:solidFill>
                  <a:schemeClr val="bg1"/>
                </a:solidFill>
                <a:latin typeface="黑体" panose="02010609060101010101" charset="-122"/>
                <a:ea typeface="黑体" panose="02010609060101010101" charset="-122"/>
              </a:rPr>
              <a:t>3.34</a:t>
            </a:r>
            <a:r>
              <a:rPr lang="zh-CN" altLang="en-US" sz="1600" b="1" dirty="0">
                <a:solidFill>
                  <a:schemeClr val="bg1"/>
                </a:solidFill>
                <a:latin typeface="黑体" panose="02010609060101010101" charset="-122"/>
                <a:ea typeface="黑体" panose="02010609060101010101" charset="-122"/>
              </a:rPr>
              <a:t>亿人。</a:t>
            </a:r>
            <a:endParaRPr lang="en-US" altLang="zh-CN" sz="1600" b="1" dirty="0">
              <a:solidFill>
                <a:schemeClr val="bg1"/>
              </a:solidFill>
              <a:latin typeface="黑体" panose="02010609060101010101" charset="-122"/>
              <a:ea typeface="黑体" panose="02010609060101010101" charset="-122"/>
            </a:endParaRPr>
          </a:p>
        </p:txBody>
      </p:sp>
      <p:pic>
        <p:nvPicPr>
          <p:cNvPr id="18" name="图片 17">
            <a:extLst>
              <a:ext uri="{FF2B5EF4-FFF2-40B4-BE49-F238E27FC236}">
                <a16:creationId xmlns:a16="http://schemas.microsoft.com/office/drawing/2014/main" id="{CF1CF85E-59D4-41CB-A56F-0DCF0CF5ED34}"/>
              </a:ext>
            </a:extLst>
          </p:cNvPr>
          <p:cNvPicPr>
            <a:picLocks noChangeAspect="1"/>
          </p:cNvPicPr>
          <p:nvPr/>
        </p:nvPicPr>
        <p:blipFill>
          <a:blip r:embed="rId3"/>
          <a:stretch>
            <a:fillRect/>
          </a:stretch>
        </p:blipFill>
        <p:spPr>
          <a:xfrm>
            <a:off x="4014772" y="1730829"/>
            <a:ext cx="8056921" cy="4913003"/>
          </a:xfrm>
          <a:prstGeom prst="rect">
            <a:avLst/>
          </a:prstGeom>
        </p:spPr>
      </p:pic>
    </p:spTree>
    <p:custDataLst>
      <p:tags r:id="rId1"/>
    </p:custDataLst>
    <p:extLst>
      <p:ext uri="{BB962C8B-B14F-4D97-AF65-F5344CB8AC3E}">
        <p14:creationId xmlns:p14="http://schemas.microsoft.com/office/powerpoint/2010/main" val="6075197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20">
            <a:extLst>
              <a:ext uri="{FF2B5EF4-FFF2-40B4-BE49-F238E27FC236}">
                <a16:creationId xmlns:a16="http://schemas.microsoft.com/office/drawing/2014/main" id="{D2B3F1EB-AB5E-4E95-9F1C-29D1CD88E98E}"/>
              </a:ext>
            </a:extLst>
          </p:cNvPr>
          <p:cNvGrpSpPr/>
          <p:nvPr/>
        </p:nvGrpSpPr>
        <p:grpSpPr bwMode="auto">
          <a:xfrm>
            <a:off x="447843" y="2126193"/>
            <a:ext cx="4206910" cy="4187521"/>
            <a:chOff x="14" y="-21"/>
            <a:chExt cx="4611" cy="7711"/>
          </a:xfrm>
          <a:solidFill>
            <a:schemeClr val="accent1">
              <a:lumMod val="75000"/>
            </a:schemeClr>
          </a:solidFill>
        </p:grpSpPr>
        <p:grpSp>
          <p:nvGrpSpPr>
            <p:cNvPr id="13" name="组合 3">
              <a:extLst>
                <a:ext uri="{FF2B5EF4-FFF2-40B4-BE49-F238E27FC236}">
                  <a16:creationId xmlns:a16="http://schemas.microsoft.com/office/drawing/2014/main" id="{3568D3D0-09DF-4507-8215-6B2F44B12CA7}"/>
                </a:ext>
              </a:extLst>
            </p:cNvPr>
            <p:cNvGrpSpPr/>
            <p:nvPr/>
          </p:nvGrpSpPr>
          <p:grpSpPr bwMode="auto">
            <a:xfrm>
              <a:off x="14" y="-21"/>
              <a:ext cx="4611" cy="1100"/>
              <a:chOff x="6006" y="-13970"/>
              <a:chExt cx="2029361" cy="700405"/>
            </a:xfrm>
            <a:grpFill/>
          </p:grpSpPr>
          <p:sp>
            <p:nvSpPr>
              <p:cNvPr id="15" name="Rectangle 7">
                <a:extLst>
                  <a:ext uri="{FF2B5EF4-FFF2-40B4-BE49-F238E27FC236}">
                    <a16:creationId xmlns:a16="http://schemas.microsoft.com/office/drawing/2014/main" id="{BB913FF8-9718-4ED1-9387-BE252C78ED9E}"/>
                  </a:ext>
                </a:extLst>
              </p:cNvPr>
              <p:cNvSpPr>
                <a:spLocks noChangeArrowheads="1"/>
              </p:cNvSpPr>
              <p:nvPr/>
            </p:nvSpPr>
            <p:spPr bwMode="auto">
              <a:xfrm>
                <a:off x="10651" y="-13970"/>
                <a:ext cx="2016442" cy="50422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en-US" altLang="zh-CN" sz="2000" dirty="0">
                  <a:solidFill>
                    <a:schemeClr val="bg1"/>
                  </a:solidFill>
                  <a:latin typeface="Times New Roman" panose="02020603050405020304" pitchFamily="18" charset="0"/>
                </a:endParaRPr>
              </a:p>
            </p:txBody>
          </p:sp>
          <p:sp>
            <p:nvSpPr>
              <p:cNvPr id="16" name="AutoShape 8">
                <a:extLst>
                  <a:ext uri="{FF2B5EF4-FFF2-40B4-BE49-F238E27FC236}">
                    <a16:creationId xmlns:a16="http://schemas.microsoft.com/office/drawing/2014/main" id="{AAE35900-F215-4DDF-8570-38075ACE9140}"/>
                  </a:ext>
                </a:extLst>
              </p:cNvPr>
              <p:cNvSpPr>
                <a:spLocks noChangeArrowheads="1"/>
              </p:cNvSpPr>
              <p:nvPr/>
            </p:nvSpPr>
            <p:spPr bwMode="auto">
              <a:xfrm flipV="1">
                <a:off x="1732964" y="488935"/>
                <a:ext cx="302403" cy="197500"/>
              </a:xfrm>
              <a:prstGeom prst="rtTriangle">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7" name="AutoShape 9">
                <a:extLst>
                  <a:ext uri="{FF2B5EF4-FFF2-40B4-BE49-F238E27FC236}">
                    <a16:creationId xmlns:a16="http://schemas.microsoft.com/office/drawing/2014/main" id="{24D48A2D-5D2D-477F-899E-9AA6B7839091}"/>
                  </a:ext>
                </a:extLst>
              </p:cNvPr>
              <p:cNvSpPr>
                <a:spLocks noChangeArrowheads="1"/>
              </p:cNvSpPr>
              <p:nvPr/>
            </p:nvSpPr>
            <p:spPr bwMode="auto">
              <a:xfrm rot="5400000" flipV="1">
                <a:off x="58458" y="432096"/>
                <a:ext cx="197500" cy="302403"/>
              </a:xfrm>
              <a:prstGeom prst="rtTriangle">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grpSp>
        <p:sp>
          <p:nvSpPr>
            <p:cNvPr id="14" name="Rectangle 10">
              <a:extLst>
                <a:ext uri="{FF2B5EF4-FFF2-40B4-BE49-F238E27FC236}">
                  <a16:creationId xmlns:a16="http://schemas.microsoft.com/office/drawing/2014/main" id="{BB00A5AD-16A1-4E4F-92B7-724CFDF853FB}"/>
                </a:ext>
              </a:extLst>
            </p:cNvPr>
            <p:cNvSpPr>
              <a:spLocks noChangeArrowheads="1"/>
            </p:cNvSpPr>
            <p:nvPr/>
          </p:nvSpPr>
          <p:spPr bwMode="auto">
            <a:xfrm>
              <a:off x="221" y="735"/>
              <a:ext cx="4189" cy="6955"/>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170" tIns="46990" rIns="90170" bIns="46990"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en-US" altLang="zh-CN" sz="1600" dirty="0">
                <a:solidFill>
                  <a:srgbClr val="FF9900"/>
                </a:solidFill>
                <a:latin typeface="Times New Roman" panose="02020603050405020304" pitchFamily="18" charset="0"/>
              </a:endParaRPr>
            </a:p>
          </p:txBody>
        </p:sp>
      </p:grpSp>
      <p:sp>
        <p:nvSpPr>
          <p:cNvPr id="51" name="椭圆 50"/>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AutoShape 2" descr="http://img0.imgtn.bdimg.com/it/u=2162780498,294483088&amp;fm=27&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AutoShape 7" descr="http://img4.imgtn.bdimg.com/it/u=2721805024,68536086&amp;fm=27&amp;gp=0.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AutoShape 9" descr="http://img4.imgtn.bdimg.com/it/u=2721805024,68536086&amp;fm=27&amp;gp=0.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7" name="矩形 6">
            <a:extLst>
              <a:ext uri="{FF2B5EF4-FFF2-40B4-BE49-F238E27FC236}">
                <a16:creationId xmlns:a16="http://schemas.microsoft.com/office/drawing/2014/main" id="{916A30DF-05A5-4877-8A12-8E47A382B3AE}"/>
              </a:ext>
            </a:extLst>
          </p:cNvPr>
          <p:cNvSpPr/>
          <p:nvPr/>
        </p:nvSpPr>
        <p:spPr>
          <a:xfrm>
            <a:off x="791711" y="2377949"/>
            <a:ext cx="3588000" cy="3727944"/>
          </a:xfrm>
          <a:prstGeom prst="rect">
            <a:avLst/>
          </a:prstGeom>
        </p:spPr>
        <p:txBody>
          <a:bodyPr wrap="square">
            <a:spAutoFit/>
          </a:bodyPr>
          <a:lstStyle/>
          <a:p>
            <a:pPr>
              <a:lnSpc>
                <a:spcPct val="150000"/>
              </a:lnSpc>
            </a:pPr>
            <a:r>
              <a:rPr lang="zh-CN" altLang="en-US" sz="1600" b="1" dirty="0">
                <a:solidFill>
                  <a:schemeClr val="bg1"/>
                </a:solidFill>
                <a:latin typeface="黑体" panose="02010609060101010101" pitchFamily="49" charset="-122"/>
                <a:ea typeface="黑体" panose="02010609060101010101" pitchFamily="49" charset="-122"/>
              </a:rPr>
              <a:t>据网经社“电数宝”（</a:t>
            </a:r>
            <a:r>
              <a:rPr lang="en-US" altLang="zh-CN" sz="1600" b="1" dirty="0">
                <a:solidFill>
                  <a:schemeClr val="bg1"/>
                </a:solidFill>
                <a:latin typeface="黑体" panose="02010609060101010101" pitchFamily="49" charset="-122"/>
                <a:ea typeface="黑体" panose="02010609060101010101" pitchFamily="49" charset="-122"/>
              </a:rPr>
              <a:t>DATA.100EC.CN</a:t>
            </a:r>
            <a:r>
              <a:rPr lang="zh-CN" altLang="en-US" sz="1600" b="1" dirty="0">
                <a:solidFill>
                  <a:schemeClr val="bg1"/>
                </a:solidFill>
                <a:latin typeface="黑体" panose="02010609060101010101" pitchFamily="49" charset="-122"/>
                <a:ea typeface="黑体" panose="02010609060101010101" pitchFamily="49" charset="-122"/>
              </a:rPr>
              <a:t>）监测显示，</a:t>
            </a:r>
            <a:r>
              <a:rPr lang="en-US" altLang="zh-CN" sz="1600" b="1" dirty="0">
                <a:solidFill>
                  <a:schemeClr val="bg1"/>
                </a:solidFill>
                <a:latin typeface="黑体" panose="02010609060101010101" pitchFamily="49" charset="-122"/>
                <a:ea typeface="黑体" panose="02010609060101010101" pitchFamily="49" charset="-122"/>
              </a:rPr>
              <a:t>2019</a:t>
            </a:r>
            <a:r>
              <a:rPr lang="zh-CN" altLang="en-US" sz="1600" b="1" dirty="0">
                <a:solidFill>
                  <a:schemeClr val="bg1"/>
                </a:solidFill>
                <a:latin typeface="黑体" panose="02010609060101010101" pitchFamily="49" charset="-122"/>
                <a:ea typeface="黑体" panose="02010609060101010101" pitchFamily="49" charset="-122"/>
              </a:rPr>
              <a:t>年互联网医疗“死亡”</a:t>
            </a:r>
            <a:r>
              <a:rPr lang="en-US" altLang="zh-CN" sz="1600" b="1" dirty="0">
                <a:solidFill>
                  <a:schemeClr val="bg1"/>
                </a:solidFill>
                <a:latin typeface="黑体" panose="02010609060101010101" pitchFamily="49" charset="-122"/>
                <a:ea typeface="黑体" panose="02010609060101010101" pitchFamily="49" charset="-122"/>
              </a:rPr>
              <a:t>9</a:t>
            </a:r>
            <a:r>
              <a:rPr lang="zh-CN" altLang="en-US" sz="1600" b="1" dirty="0">
                <a:solidFill>
                  <a:schemeClr val="bg1"/>
                </a:solidFill>
                <a:latin typeface="黑体" panose="02010609060101010101" pitchFamily="49" charset="-122"/>
                <a:ea typeface="黑体" panose="02010609060101010101" pitchFamily="49" charset="-122"/>
              </a:rPr>
              <a:t>家，分别是：一生健康、大马网、青苹果健康、早医挂号、医度健康、良医互联、心糖宝、腾爱医生、把把脉。</a:t>
            </a:r>
            <a:endParaRPr lang="en-US" altLang="zh-CN" sz="1600" b="1" dirty="0">
              <a:solidFill>
                <a:schemeClr val="bg1"/>
              </a:solidFill>
              <a:latin typeface="黑体" panose="02010609060101010101" pitchFamily="49" charset="-122"/>
              <a:ea typeface="黑体" panose="02010609060101010101" pitchFamily="49" charset="-122"/>
            </a:endParaRPr>
          </a:p>
          <a:p>
            <a:pPr>
              <a:lnSpc>
                <a:spcPct val="150000"/>
              </a:lnSpc>
            </a:pPr>
            <a:endParaRPr lang="en-US" altLang="zh-CN" sz="1600" b="1" dirty="0">
              <a:solidFill>
                <a:schemeClr val="bg1"/>
              </a:solidFill>
              <a:latin typeface="黑体" panose="02010609060101010101" pitchFamily="49" charset="-122"/>
              <a:ea typeface="黑体" panose="02010609060101010101" pitchFamily="49" charset="-122"/>
            </a:endParaRPr>
          </a:p>
          <a:p>
            <a:pPr>
              <a:lnSpc>
                <a:spcPct val="150000"/>
              </a:lnSpc>
            </a:pPr>
            <a:r>
              <a:rPr lang="zh-CN" altLang="en-US" sz="1600" b="1" dirty="0">
                <a:solidFill>
                  <a:schemeClr val="bg1"/>
                </a:solidFill>
                <a:latin typeface="黑体" panose="02010609060101010101" pitchFamily="49" charset="-122"/>
                <a:ea typeface="黑体" panose="02010609060101010101" pitchFamily="49" charset="-122"/>
              </a:rPr>
              <a:t>以上平台中，最长存活达</a:t>
            </a:r>
            <a:r>
              <a:rPr lang="en-US" altLang="zh-CN" sz="1600" b="1" dirty="0">
                <a:solidFill>
                  <a:schemeClr val="bg1"/>
                </a:solidFill>
                <a:latin typeface="黑体" panose="02010609060101010101" pitchFamily="49" charset="-122"/>
                <a:ea typeface="黑体" panose="02010609060101010101" pitchFamily="49" charset="-122"/>
              </a:rPr>
              <a:t>12</a:t>
            </a:r>
            <a:r>
              <a:rPr lang="zh-CN" altLang="en-US" sz="1600" b="1" dirty="0">
                <a:solidFill>
                  <a:schemeClr val="bg1"/>
                </a:solidFill>
                <a:latin typeface="黑体" panose="02010609060101010101" pitchFamily="49" charset="-122"/>
                <a:ea typeface="黑体" panose="02010609060101010101" pitchFamily="49" charset="-122"/>
              </a:rPr>
              <a:t>年（腾爱医生），最短不足四年（心糖宝、把把脉）</a:t>
            </a:r>
          </a:p>
        </p:txBody>
      </p:sp>
      <p:sp>
        <p:nvSpPr>
          <p:cNvPr id="18" name="矩形 17">
            <a:extLst>
              <a:ext uri="{FF2B5EF4-FFF2-40B4-BE49-F238E27FC236}">
                <a16:creationId xmlns:a16="http://schemas.microsoft.com/office/drawing/2014/main" id="{FCE763D5-0005-446F-BBCD-51BC0F3CCEF2}"/>
              </a:ext>
            </a:extLst>
          </p:cNvPr>
          <p:cNvSpPr/>
          <p:nvPr/>
        </p:nvSpPr>
        <p:spPr>
          <a:xfrm>
            <a:off x="1353079" y="870299"/>
            <a:ext cx="5766177" cy="461665"/>
          </a:xfrm>
          <a:prstGeom prst="rect">
            <a:avLst/>
          </a:prstGeom>
        </p:spPr>
        <p:txBody>
          <a:bodyPr wrap="square">
            <a:spAutoFit/>
          </a:bodyPr>
          <a:lstStyle/>
          <a:p>
            <a:r>
              <a:rPr lang="en-US" altLang="zh-CN" sz="2400" b="1" dirty="0">
                <a:solidFill>
                  <a:srgbClr val="0070C0"/>
                </a:solidFill>
                <a:latin typeface="黑体" panose="02010600030101010101" charset="-122"/>
                <a:ea typeface="黑体" panose="02010600030101010101" charset="-122"/>
              </a:rPr>
              <a:t>1.5 </a:t>
            </a:r>
            <a:r>
              <a:rPr lang="zh-CN" altLang="en-US" sz="2400" b="1" dirty="0">
                <a:solidFill>
                  <a:srgbClr val="0070C0"/>
                </a:solidFill>
                <a:latin typeface="黑体" panose="02010600030101010101" charset="-122"/>
                <a:ea typeface="黑体" panose="02010600030101010101" charset="-122"/>
              </a:rPr>
              <a:t>互联网医疗“死亡”名单</a:t>
            </a:r>
          </a:p>
        </p:txBody>
      </p:sp>
      <p:sp>
        <p:nvSpPr>
          <p:cNvPr id="19" name="矩形 18">
            <a:extLst>
              <a:ext uri="{FF2B5EF4-FFF2-40B4-BE49-F238E27FC236}">
                <a16:creationId xmlns:a16="http://schemas.microsoft.com/office/drawing/2014/main" id="{B8A1DDD7-CDD5-406B-A8E3-693448CDECFC}"/>
              </a:ext>
            </a:extLst>
          </p:cNvPr>
          <p:cNvSpPr/>
          <p:nvPr/>
        </p:nvSpPr>
        <p:spPr>
          <a:xfrm>
            <a:off x="1125610" y="271503"/>
            <a:ext cx="2348720" cy="540725"/>
          </a:xfrm>
          <a:prstGeom prst="rect">
            <a:avLst/>
          </a:prstGeom>
        </p:spPr>
        <p:txBody>
          <a:bodyPr wrap="none">
            <a:spAutoFit/>
          </a:bodyPr>
          <a:lstStyle/>
          <a:p>
            <a:pPr algn="ctr">
              <a:lnSpc>
                <a:spcPct val="120000"/>
              </a:lnSpc>
            </a:pPr>
            <a:r>
              <a:rPr lang="zh-CN" altLang="en-US" sz="2800" b="1" dirty="0">
                <a:solidFill>
                  <a:srgbClr val="0070C0"/>
                </a:solidFill>
                <a:latin typeface="黑体" panose="02010600030101010101" charset="-122"/>
                <a:ea typeface="黑体" panose="02010600030101010101" charset="-122"/>
              </a:rPr>
              <a:t>一、行业数据</a:t>
            </a:r>
            <a:endParaRPr lang="zh-CN" altLang="zh-CN" sz="2800" b="1" dirty="0">
              <a:solidFill>
                <a:srgbClr val="0070C0"/>
              </a:solidFill>
              <a:latin typeface="黑体" panose="02010600030101010101" charset="-122"/>
              <a:ea typeface="黑体" panose="02010600030101010101" charset="-122"/>
            </a:endParaRPr>
          </a:p>
        </p:txBody>
      </p:sp>
      <p:pic>
        <p:nvPicPr>
          <p:cNvPr id="3" name="图片 2">
            <a:extLst>
              <a:ext uri="{FF2B5EF4-FFF2-40B4-BE49-F238E27FC236}">
                <a16:creationId xmlns:a16="http://schemas.microsoft.com/office/drawing/2014/main" id="{E845F180-C18C-4765-89E5-E28DB9F84C9C}"/>
              </a:ext>
            </a:extLst>
          </p:cNvPr>
          <p:cNvPicPr>
            <a:picLocks noChangeAspect="1"/>
          </p:cNvPicPr>
          <p:nvPr/>
        </p:nvPicPr>
        <p:blipFill>
          <a:blip r:embed="rId3"/>
          <a:stretch>
            <a:fillRect/>
          </a:stretch>
        </p:blipFill>
        <p:spPr>
          <a:xfrm>
            <a:off x="5477453" y="870299"/>
            <a:ext cx="6640549" cy="5686373"/>
          </a:xfrm>
          <a:prstGeom prst="rect">
            <a:avLst/>
          </a:prstGeom>
        </p:spPr>
      </p:pic>
    </p:spTree>
    <p:custDataLst>
      <p:tags r:id="rId1"/>
    </p:custDataLst>
    <p:extLst>
      <p:ext uri="{BB962C8B-B14F-4D97-AF65-F5344CB8AC3E}">
        <p14:creationId xmlns:p14="http://schemas.microsoft.com/office/powerpoint/2010/main" val="28253258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615440" y="2057400"/>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276495" y="3718455"/>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616799" y="2293510"/>
            <a:ext cx="2539365" cy="1648528"/>
          </a:xfrm>
          <a:prstGeom prst="rect">
            <a:avLst/>
          </a:prstGeom>
          <a:noFill/>
        </p:spPr>
        <p:txBody>
          <a:bodyPr wrap="square" rtlCol="0">
            <a:spAutoFit/>
          </a:bodyPr>
          <a:lstStyle/>
          <a:p>
            <a:pPr algn="ctr">
              <a:lnSpc>
                <a:spcPct val="120000"/>
              </a:lnSpc>
            </a:pPr>
            <a:r>
              <a:rPr lang="zh-CN" altLang="en-US" sz="4400" b="1" dirty="0">
                <a:solidFill>
                  <a:srgbClr val="F2F2F2"/>
                </a:solidFill>
                <a:latin typeface="微软雅黑" pitchFamily="34" charset="-122"/>
                <a:ea typeface="微软雅黑" pitchFamily="34" charset="-122"/>
              </a:rPr>
              <a:t>二</a:t>
            </a:r>
            <a:endParaRPr lang="en-US" altLang="zh-CN" sz="4400" b="1" dirty="0">
              <a:solidFill>
                <a:srgbClr val="F2F2F2"/>
              </a:solidFill>
              <a:latin typeface="微软雅黑" pitchFamily="34" charset="-122"/>
              <a:ea typeface="微软雅黑" pitchFamily="34" charset="-122"/>
            </a:endParaRPr>
          </a:p>
          <a:p>
            <a:pPr algn="ctr">
              <a:lnSpc>
                <a:spcPct val="120000"/>
              </a:lnSpc>
            </a:pPr>
            <a:r>
              <a:rPr lang="zh-CN" altLang="en-US" sz="4400" b="1" dirty="0">
                <a:solidFill>
                  <a:srgbClr val="F2F2F2"/>
                </a:solidFill>
                <a:latin typeface="微软雅黑" pitchFamily="34" charset="-122"/>
                <a:ea typeface="微软雅黑" pitchFamily="34" charset="-122"/>
              </a:rPr>
              <a:t>规上数据</a:t>
            </a:r>
            <a:endParaRPr lang="zh-CN" altLang="zh-CN" sz="4400" b="1" dirty="0">
              <a:solidFill>
                <a:srgbClr val="F2F2F2"/>
              </a:solidFill>
              <a:latin typeface="微软雅黑" pitchFamily="34" charset="-122"/>
              <a:ea typeface="微软雅黑" pitchFamily="34" charset="-122"/>
            </a:endParaRPr>
          </a:p>
        </p:txBody>
      </p:sp>
      <p:sp>
        <p:nvSpPr>
          <p:cNvPr id="8" name="矩形 7"/>
          <p:cNvSpPr/>
          <p:nvPr/>
        </p:nvSpPr>
        <p:spPr>
          <a:xfrm>
            <a:off x="5399847" y="2203581"/>
            <a:ext cx="4409047" cy="1828386"/>
          </a:xfrm>
          <a:prstGeom prst="rect">
            <a:avLst/>
          </a:prstGeom>
        </p:spPr>
        <p:txBody>
          <a:bodyPr wrap="square">
            <a:spAutoFit/>
          </a:bodyPr>
          <a:lstStyle/>
          <a:p>
            <a:pPr marL="342900" indent="-342900" fontAlgn="auto">
              <a:lnSpc>
                <a:spcPct val="200000"/>
              </a:lnSpc>
              <a:buFont typeface="Wingdings" panose="05000000000000000000" charset="0"/>
              <a:buChar char="l"/>
            </a:pPr>
            <a:r>
              <a:rPr lang="en-US" altLang="zh-CN" sz="2000" b="1" dirty="0">
                <a:solidFill>
                  <a:schemeClr val="accent1">
                    <a:lumMod val="50000"/>
                  </a:schemeClr>
                </a:solidFill>
                <a:latin typeface="黑体" panose="02010609060101010101" pitchFamily="49" charset="-122"/>
                <a:ea typeface="黑体" panose="02010609060101010101" pitchFamily="49" charset="-122"/>
              </a:rPr>
              <a:t>2.1 </a:t>
            </a:r>
            <a:r>
              <a:rPr lang="zh-CN" altLang="en-US" sz="2000" b="1" dirty="0">
                <a:solidFill>
                  <a:schemeClr val="accent1">
                    <a:lumMod val="50000"/>
                  </a:schemeClr>
                </a:solidFill>
                <a:latin typeface="黑体" panose="02010609060101010101" pitchFamily="49" charset="-122"/>
                <a:ea typeface="黑体" panose="02010609060101010101" pitchFamily="49" charset="-122"/>
              </a:rPr>
              <a:t>上市公司数据</a:t>
            </a:r>
          </a:p>
          <a:p>
            <a:pPr marL="342900" indent="-342900">
              <a:lnSpc>
                <a:spcPct val="200000"/>
              </a:lnSpc>
              <a:buFont typeface="Wingdings" panose="05000000000000000000" charset="0"/>
              <a:buChar char="l"/>
            </a:pPr>
            <a:r>
              <a:rPr lang="en-US" altLang="zh-CN" sz="2000" b="1" dirty="0">
                <a:solidFill>
                  <a:schemeClr val="accent1">
                    <a:lumMod val="50000"/>
                  </a:schemeClr>
                </a:solidFill>
                <a:latin typeface="黑体" panose="02010609060101010101" pitchFamily="49" charset="-122"/>
                <a:ea typeface="黑体" panose="02010609060101010101" pitchFamily="49" charset="-122"/>
              </a:rPr>
              <a:t>2.2 </a:t>
            </a:r>
            <a:r>
              <a:rPr lang="zh-CN" altLang="en-US" sz="2000" b="1" dirty="0">
                <a:solidFill>
                  <a:schemeClr val="accent1">
                    <a:lumMod val="50000"/>
                  </a:schemeClr>
                </a:solidFill>
                <a:latin typeface="黑体" panose="02010609060101010101" pitchFamily="49" charset="-122"/>
                <a:ea typeface="黑体" panose="02010609060101010101" pitchFamily="49" charset="-122"/>
              </a:rPr>
              <a:t>“独角兽”数据</a:t>
            </a:r>
            <a:endParaRPr lang="en-US" altLang="zh-CN" sz="2000" b="1" dirty="0">
              <a:solidFill>
                <a:schemeClr val="accent1">
                  <a:lumMod val="50000"/>
                </a:schemeClr>
              </a:solidFill>
              <a:latin typeface="黑体" panose="02010609060101010101" pitchFamily="49" charset="-122"/>
              <a:ea typeface="黑体" panose="02010609060101010101" pitchFamily="49" charset="-122"/>
            </a:endParaRPr>
          </a:p>
          <a:p>
            <a:pPr marL="342900" indent="-342900">
              <a:lnSpc>
                <a:spcPct val="200000"/>
              </a:lnSpc>
              <a:buFont typeface="Wingdings" panose="05000000000000000000" charset="0"/>
              <a:buChar char="l"/>
            </a:pPr>
            <a:r>
              <a:rPr lang="en-US" altLang="zh-CN" sz="2000" b="1" dirty="0">
                <a:solidFill>
                  <a:schemeClr val="accent1">
                    <a:lumMod val="50000"/>
                  </a:schemeClr>
                </a:solidFill>
                <a:latin typeface="黑体" panose="02010609060101010101" pitchFamily="49" charset="-122"/>
                <a:ea typeface="黑体" panose="02010609060101010101" pitchFamily="49" charset="-122"/>
              </a:rPr>
              <a:t>2.3 </a:t>
            </a:r>
            <a:r>
              <a:rPr lang="zh-CN" altLang="en-US" sz="2000" b="1" dirty="0">
                <a:solidFill>
                  <a:schemeClr val="accent1">
                    <a:lumMod val="50000"/>
                  </a:schemeClr>
                </a:solidFill>
                <a:latin typeface="黑体" panose="02010609060101010101" pitchFamily="49" charset="-122"/>
                <a:ea typeface="黑体" panose="02010609060101010101" pitchFamily="49" charset="-122"/>
              </a:rPr>
              <a:t>“千里马”数据</a:t>
            </a:r>
            <a:endParaRPr lang="en-US" altLang="zh-CN" sz="2000" b="1" dirty="0">
              <a:solidFill>
                <a:schemeClr val="accent1">
                  <a:lumMod val="50000"/>
                </a:schemeClr>
              </a:solidFill>
              <a:latin typeface="黑体" panose="02010609060101010101" pitchFamily="49" charset="-122"/>
              <a:ea typeface="黑体" panose="02010609060101010101" pitchFamily="49" charset="-122"/>
            </a:endParaRPr>
          </a:p>
        </p:txBody>
      </p:sp>
      <p:sp>
        <p:nvSpPr>
          <p:cNvPr id="6" name="文本框 5">
            <a:extLst>
              <a:ext uri="{FF2B5EF4-FFF2-40B4-BE49-F238E27FC236}">
                <a16:creationId xmlns:a16="http://schemas.microsoft.com/office/drawing/2014/main" id="{7BB8C5CC-B26A-47C3-807C-FCABFDA12946}"/>
              </a:ext>
            </a:extLst>
          </p:cNvPr>
          <p:cNvSpPr txBox="1"/>
          <p:nvPr/>
        </p:nvSpPr>
        <p:spPr>
          <a:xfrm>
            <a:off x="407537" y="6217285"/>
            <a:ext cx="4852610" cy="307777"/>
          </a:xfrm>
          <a:prstGeom prst="rect">
            <a:avLst/>
          </a:prstGeom>
          <a:noFill/>
        </p:spPr>
        <p:txBody>
          <a:bodyPr wrap="none" rtlCol="0" anchor="t">
            <a:spAutoFit/>
          </a:bodyPr>
          <a:lstStyle/>
          <a:p>
            <a:pPr algn="l"/>
            <a:r>
              <a:rPr lang="zh-CN" altLang="en-US" sz="1400" b="1" dirty="0">
                <a:solidFill>
                  <a:schemeClr val="tx1"/>
                </a:solidFill>
                <a:latin typeface="黑体" panose="02010609060101010101" charset="-122"/>
                <a:ea typeface="黑体" panose="02010609060101010101" charset="-122"/>
                <a:sym typeface="+mn-ea"/>
              </a:rPr>
              <a:t>注：“规上”指电商上市公司、独角兽、千里马及新三板。</a:t>
            </a:r>
          </a:p>
        </p:txBody>
      </p:sp>
    </p:spTree>
    <p:extLst>
      <p:ext uri="{BB962C8B-B14F-4D97-AF65-F5344CB8AC3E}">
        <p14:creationId xmlns:p14="http://schemas.microsoft.com/office/powerpoint/2010/main" val="15316003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20">
            <a:extLst>
              <a:ext uri="{FF2B5EF4-FFF2-40B4-BE49-F238E27FC236}">
                <a16:creationId xmlns:a16="http://schemas.microsoft.com/office/drawing/2014/main" id="{D2B3F1EB-AB5E-4E95-9F1C-29D1CD88E98E}"/>
              </a:ext>
            </a:extLst>
          </p:cNvPr>
          <p:cNvGrpSpPr/>
          <p:nvPr/>
        </p:nvGrpSpPr>
        <p:grpSpPr bwMode="auto">
          <a:xfrm>
            <a:off x="220218" y="1667592"/>
            <a:ext cx="3524468" cy="4725271"/>
            <a:chOff x="14" y="-37"/>
            <a:chExt cx="4611" cy="7727"/>
          </a:xfrm>
          <a:solidFill>
            <a:schemeClr val="accent1">
              <a:lumMod val="75000"/>
            </a:schemeClr>
          </a:solidFill>
        </p:grpSpPr>
        <p:grpSp>
          <p:nvGrpSpPr>
            <p:cNvPr id="13" name="组合 3">
              <a:extLst>
                <a:ext uri="{FF2B5EF4-FFF2-40B4-BE49-F238E27FC236}">
                  <a16:creationId xmlns:a16="http://schemas.microsoft.com/office/drawing/2014/main" id="{3568D3D0-09DF-4507-8215-6B2F44B12CA7}"/>
                </a:ext>
              </a:extLst>
            </p:cNvPr>
            <p:cNvGrpSpPr/>
            <p:nvPr/>
          </p:nvGrpSpPr>
          <p:grpSpPr bwMode="auto">
            <a:xfrm>
              <a:off x="14" y="-37"/>
              <a:ext cx="4611" cy="1065"/>
              <a:chOff x="6006" y="-24307"/>
              <a:chExt cx="2029361" cy="677381"/>
            </a:xfrm>
            <a:grpFill/>
          </p:grpSpPr>
          <p:sp>
            <p:nvSpPr>
              <p:cNvPr id="15" name="Rectangle 7">
                <a:extLst>
                  <a:ext uri="{FF2B5EF4-FFF2-40B4-BE49-F238E27FC236}">
                    <a16:creationId xmlns:a16="http://schemas.microsoft.com/office/drawing/2014/main" id="{BB913FF8-9718-4ED1-9387-BE252C78ED9E}"/>
                  </a:ext>
                </a:extLst>
              </p:cNvPr>
              <p:cNvSpPr>
                <a:spLocks noChangeArrowheads="1"/>
              </p:cNvSpPr>
              <p:nvPr/>
            </p:nvSpPr>
            <p:spPr bwMode="auto">
              <a:xfrm>
                <a:off x="10651" y="-24307"/>
                <a:ext cx="2016442" cy="50422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en-US" altLang="zh-CN" sz="2000" dirty="0">
                  <a:solidFill>
                    <a:schemeClr val="bg1"/>
                  </a:solidFill>
                  <a:latin typeface="Times New Roman" panose="02020603050405020304" pitchFamily="18" charset="0"/>
                </a:endParaRPr>
              </a:p>
            </p:txBody>
          </p:sp>
          <p:sp>
            <p:nvSpPr>
              <p:cNvPr id="16" name="AutoShape 8">
                <a:extLst>
                  <a:ext uri="{FF2B5EF4-FFF2-40B4-BE49-F238E27FC236}">
                    <a16:creationId xmlns:a16="http://schemas.microsoft.com/office/drawing/2014/main" id="{AAE35900-F215-4DDF-8570-38075ACE9140}"/>
                  </a:ext>
                </a:extLst>
              </p:cNvPr>
              <p:cNvSpPr>
                <a:spLocks noChangeArrowheads="1"/>
              </p:cNvSpPr>
              <p:nvPr/>
            </p:nvSpPr>
            <p:spPr bwMode="auto">
              <a:xfrm flipV="1">
                <a:off x="1732964" y="455574"/>
                <a:ext cx="302403" cy="197500"/>
              </a:xfrm>
              <a:prstGeom prst="rtTriangle">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7" name="AutoShape 9">
                <a:extLst>
                  <a:ext uri="{FF2B5EF4-FFF2-40B4-BE49-F238E27FC236}">
                    <a16:creationId xmlns:a16="http://schemas.microsoft.com/office/drawing/2014/main" id="{24D48A2D-5D2D-477F-899E-9AA6B7839091}"/>
                  </a:ext>
                </a:extLst>
              </p:cNvPr>
              <p:cNvSpPr>
                <a:spLocks noChangeArrowheads="1"/>
              </p:cNvSpPr>
              <p:nvPr/>
            </p:nvSpPr>
            <p:spPr bwMode="auto">
              <a:xfrm rot="5400000" flipV="1">
                <a:off x="58458" y="398702"/>
                <a:ext cx="197500" cy="302403"/>
              </a:xfrm>
              <a:prstGeom prst="rtTriangle">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grpSp>
        <p:sp>
          <p:nvSpPr>
            <p:cNvPr id="14" name="Rectangle 10">
              <a:extLst>
                <a:ext uri="{FF2B5EF4-FFF2-40B4-BE49-F238E27FC236}">
                  <a16:creationId xmlns:a16="http://schemas.microsoft.com/office/drawing/2014/main" id="{BB00A5AD-16A1-4E4F-92B7-724CFDF853FB}"/>
                </a:ext>
              </a:extLst>
            </p:cNvPr>
            <p:cNvSpPr>
              <a:spLocks noChangeArrowheads="1"/>
            </p:cNvSpPr>
            <p:nvPr/>
          </p:nvSpPr>
          <p:spPr bwMode="auto">
            <a:xfrm>
              <a:off x="221" y="735"/>
              <a:ext cx="4189" cy="6955"/>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170" tIns="46990" rIns="90170" bIns="46990"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en-US" altLang="zh-CN" sz="1600" dirty="0">
                <a:solidFill>
                  <a:srgbClr val="FF9900"/>
                </a:solidFill>
                <a:latin typeface="Times New Roman" panose="02020603050405020304" pitchFamily="18" charset="0"/>
              </a:endParaRPr>
            </a:p>
          </p:txBody>
        </p:sp>
      </p:grpSp>
      <p:sp>
        <p:nvSpPr>
          <p:cNvPr id="51" name="椭圆 50"/>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AutoShape 2" descr="http://img0.imgtn.bdimg.com/it/u=2162780498,294483088&amp;fm=27&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AutoShape 7" descr="http://img4.imgtn.bdimg.com/it/u=2721805024,68536086&amp;fm=27&amp;gp=0.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AutoShape 9" descr="http://img4.imgtn.bdimg.com/it/u=2721805024,68536086&amp;fm=27&amp;gp=0.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7" name="矩形 6">
            <a:extLst>
              <a:ext uri="{FF2B5EF4-FFF2-40B4-BE49-F238E27FC236}">
                <a16:creationId xmlns:a16="http://schemas.microsoft.com/office/drawing/2014/main" id="{916A30DF-05A5-4877-8A12-8E47A382B3AE}"/>
              </a:ext>
            </a:extLst>
          </p:cNvPr>
          <p:cNvSpPr/>
          <p:nvPr/>
        </p:nvSpPr>
        <p:spPr>
          <a:xfrm>
            <a:off x="451870" y="1981170"/>
            <a:ext cx="3054860" cy="4097275"/>
          </a:xfrm>
          <a:prstGeom prst="rect">
            <a:avLst/>
          </a:prstGeom>
        </p:spPr>
        <p:txBody>
          <a:bodyPr wrap="square">
            <a:spAutoFit/>
          </a:bodyPr>
          <a:lstStyle/>
          <a:p>
            <a:pPr>
              <a:lnSpc>
                <a:spcPct val="150000"/>
              </a:lnSpc>
            </a:pPr>
            <a:r>
              <a:rPr lang="en-US" altLang="zh-CN" sz="1600" b="1" dirty="0">
                <a:solidFill>
                  <a:schemeClr val="bg1"/>
                </a:solidFill>
                <a:latin typeface="黑体" panose="02010609060101010101" pitchFamily="49" charset="-122"/>
                <a:ea typeface="黑体" panose="02010609060101010101" pitchFamily="49" charset="-122"/>
              </a:rPr>
              <a:t>2</a:t>
            </a:r>
            <a:r>
              <a:rPr lang="zh-CN" altLang="en-US" sz="1600" b="1" dirty="0">
                <a:solidFill>
                  <a:schemeClr val="bg1"/>
                </a:solidFill>
                <a:latin typeface="黑体" panose="02010609060101010101" pitchFamily="49" charset="-122"/>
                <a:ea typeface="黑体" panose="02010609060101010101" pitchFamily="49" charset="-122"/>
              </a:rPr>
              <a:t>月</a:t>
            </a:r>
            <a:r>
              <a:rPr lang="en-US" altLang="zh-CN" sz="1600" b="1" dirty="0">
                <a:solidFill>
                  <a:schemeClr val="bg1"/>
                </a:solidFill>
                <a:latin typeface="黑体" panose="02010609060101010101" pitchFamily="49" charset="-122"/>
                <a:ea typeface="黑体" panose="02010609060101010101" pitchFamily="49" charset="-122"/>
              </a:rPr>
              <a:t>11</a:t>
            </a:r>
            <a:r>
              <a:rPr lang="zh-CN" altLang="en-US" sz="1600" b="1" dirty="0">
                <a:solidFill>
                  <a:schemeClr val="bg1"/>
                </a:solidFill>
                <a:latin typeface="黑体" panose="02010609060101010101" pitchFamily="49" charset="-122"/>
                <a:ea typeface="黑体" panose="02010609060101010101" pitchFamily="49" charset="-122"/>
              </a:rPr>
              <a:t>日，平安健康医疗科技有限公司（股票简称“平安好医生”，</a:t>
            </a:r>
            <a:r>
              <a:rPr lang="en-US" altLang="zh-CN" sz="1600" b="1" dirty="0">
                <a:solidFill>
                  <a:schemeClr val="bg1"/>
                </a:solidFill>
                <a:latin typeface="黑体" panose="02010609060101010101" pitchFamily="49" charset="-122"/>
                <a:ea typeface="黑体" panose="02010609060101010101" pitchFamily="49" charset="-122"/>
              </a:rPr>
              <a:t>1833.HK</a:t>
            </a:r>
            <a:r>
              <a:rPr lang="zh-CN" altLang="en-US" sz="1600" b="1" dirty="0">
                <a:solidFill>
                  <a:schemeClr val="bg1"/>
                </a:solidFill>
                <a:latin typeface="黑体" panose="02010609060101010101" pitchFamily="49" charset="-122"/>
                <a:ea typeface="黑体" panose="02010609060101010101" pitchFamily="49" charset="-122"/>
              </a:rPr>
              <a:t>）公布</a:t>
            </a:r>
            <a:r>
              <a:rPr lang="en-US" altLang="zh-CN" sz="1600" b="1" dirty="0">
                <a:solidFill>
                  <a:schemeClr val="bg1"/>
                </a:solidFill>
                <a:latin typeface="黑体" panose="02010609060101010101" pitchFamily="49" charset="-122"/>
                <a:ea typeface="黑体" panose="02010609060101010101" pitchFamily="49" charset="-122"/>
              </a:rPr>
              <a:t>2019</a:t>
            </a:r>
            <a:r>
              <a:rPr lang="zh-CN" altLang="en-US" sz="1600" b="1" dirty="0">
                <a:solidFill>
                  <a:schemeClr val="bg1"/>
                </a:solidFill>
                <a:latin typeface="黑体" panose="02010609060101010101" pitchFamily="49" charset="-122"/>
                <a:ea typeface="黑体" panose="02010609060101010101" pitchFamily="49" charset="-122"/>
              </a:rPr>
              <a:t>年年度业绩报告。报告显示，平安好医生</a:t>
            </a:r>
            <a:r>
              <a:rPr lang="en-US" altLang="zh-CN" sz="1600" b="1" dirty="0">
                <a:solidFill>
                  <a:schemeClr val="bg1"/>
                </a:solidFill>
                <a:latin typeface="黑体" panose="02010609060101010101" pitchFamily="49" charset="-122"/>
                <a:ea typeface="黑体" panose="02010609060101010101" pitchFamily="49" charset="-122"/>
              </a:rPr>
              <a:t>2019</a:t>
            </a:r>
            <a:r>
              <a:rPr lang="zh-CN" altLang="en-US" sz="1600" b="1" dirty="0">
                <a:solidFill>
                  <a:schemeClr val="bg1"/>
                </a:solidFill>
                <a:latin typeface="黑体" panose="02010609060101010101" pitchFamily="49" charset="-122"/>
                <a:ea typeface="黑体" panose="02010609060101010101" pitchFamily="49" charset="-122"/>
              </a:rPr>
              <a:t>年实现总收入</a:t>
            </a:r>
            <a:r>
              <a:rPr lang="en-US" altLang="zh-CN" sz="1600" b="1" dirty="0">
                <a:solidFill>
                  <a:schemeClr val="bg1"/>
                </a:solidFill>
                <a:latin typeface="黑体" panose="02010609060101010101" pitchFamily="49" charset="-122"/>
                <a:ea typeface="黑体" panose="02010609060101010101" pitchFamily="49" charset="-122"/>
              </a:rPr>
              <a:t>50.65</a:t>
            </a:r>
            <a:r>
              <a:rPr lang="zh-CN" altLang="en-US" sz="1600" b="1" dirty="0">
                <a:solidFill>
                  <a:schemeClr val="bg1"/>
                </a:solidFill>
                <a:latin typeface="黑体" panose="02010609060101010101" pitchFamily="49" charset="-122"/>
                <a:ea typeface="黑体" panose="02010609060101010101" pitchFamily="49" charset="-122"/>
              </a:rPr>
              <a:t>亿元，同比增长</a:t>
            </a:r>
            <a:r>
              <a:rPr lang="en-US" altLang="zh-CN" sz="1600" b="1" dirty="0">
                <a:solidFill>
                  <a:schemeClr val="bg1"/>
                </a:solidFill>
                <a:latin typeface="黑体" panose="02010609060101010101" pitchFamily="49" charset="-122"/>
                <a:ea typeface="黑体" panose="02010609060101010101" pitchFamily="49" charset="-122"/>
              </a:rPr>
              <a:t>52%</a:t>
            </a:r>
            <a:r>
              <a:rPr lang="zh-CN" altLang="en-US" sz="1600" b="1" dirty="0">
                <a:solidFill>
                  <a:schemeClr val="bg1"/>
                </a:solidFill>
                <a:latin typeface="黑体" panose="02010609060101010101" pitchFamily="49" charset="-122"/>
                <a:ea typeface="黑体" panose="02010609060101010101" pitchFamily="49" charset="-122"/>
              </a:rPr>
              <a:t>；其中，核心业务在线医疗持续高速增长，贡献收入达</a:t>
            </a:r>
            <a:r>
              <a:rPr lang="en-US" altLang="zh-CN" sz="1600" b="1" dirty="0">
                <a:solidFill>
                  <a:schemeClr val="bg1"/>
                </a:solidFill>
                <a:latin typeface="黑体" panose="02010609060101010101" pitchFamily="49" charset="-122"/>
                <a:ea typeface="黑体" panose="02010609060101010101" pitchFamily="49" charset="-122"/>
              </a:rPr>
              <a:t>8.58</a:t>
            </a:r>
            <a:r>
              <a:rPr lang="zh-CN" altLang="en-US" sz="1600" b="1" dirty="0">
                <a:solidFill>
                  <a:schemeClr val="bg1"/>
                </a:solidFill>
                <a:latin typeface="黑体" panose="02010609060101010101" pitchFamily="49" charset="-122"/>
                <a:ea typeface="黑体" panose="02010609060101010101" pitchFamily="49" charset="-122"/>
              </a:rPr>
              <a:t>亿元，同比增长</a:t>
            </a:r>
            <a:r>
              <a:rPr lang="en-US" altLang="zh-CN" sz="1600" b="1" dirty="0">
                <a:solidFill>
                  <a:schemeClr val="bg1"/>
                </a:solidFill>
                <a:latin typeface="黑体" panose="02010609060101010101" pitchFamily="49" charset="-122"/>
                <a:ea typeface="黑体" panose="02010609060101010101" pitchFamily="49" charset="-122"/>
              </a:rPr>
              <a:t>109%</a:t>
            </a:r>
            <a:r>
              <a:rPr lang="zh-CN" altLang="en-US" sz="1600" b="1" dirty="0">
                <a:solidFill>
                  <a:schemeClr val="bg1"/>
                </a:solidFill>
                <a:latin typeface="黑体" panose="02010609060101010101" pitchFamily="49" charset="-122"/>
                <a:ea typeface="黑体" panose="02010609060101010101" pitchFamily="49" charset="-122"/>
              </a:rPr>
              <a:t>；</a:t>
            </a:r>
            <a:r>
              <a:rPr lang="en-US" altLang="zh-CN" sz="1600" b="1" dirty="0">
                <a:solidFill>
                  <a:schemeClr val="bg1"/>
                </a:solidFill>
                <a:latin typeface="黑体" panose="02010609060101010101" pitchFamily="49" charset="-122"/>
                <a:ea typeface="黑体" panose="02010609060101010101" pitchFamily="49" charset="-122"/>
              </a:rPr>
              <a:t>2015</a:t>
            </a:r>
            <a:r>
              <a:rPr lang="zh-CN" altLang="en-US" sz="1600" b="1" dirty="0">
                <a:solidFill>
                  <a:schemeClr val="bg1"/>
                </a:solidFill>
                <a:latin typeface="黑体" panose="02010609060101010101" pitchFamily="49" charset="-122"/>
                <a:ea typeface="黑体" panose="02010609060101010101" pitchFamily="49" charset="-122"/>
              </a:rPr>
              <a:t>年至</a:t>
            </a:r>
            <a:r>
              <a:rPr lang="en-US" altLang="zh-CN" sz="1600" b="1" dirty="0">
                <a:solidFill>
                  <a:schemeClr val="bg1"/>
                </a:solidFill>
                <a:latin typeface="黑体" panose="02010609060101010101" pitchFamily="49" charset="-122"/>
                <a:ea typeface="黑体" panose="02010609060101010101" pitchFamily="49" charset="-122"/>
              </a:rPr>
              <a:t>2019</a:t>
            </a:r>
            <a:r>
              <a:rPr lang="zh-CN" altLang="en-US" sz="1600" b="1" dirty="0">
                <a:solidFill>
                  <a:schemeClr val="bg1"/>
                </a:solidFill>
                <a:latin typeface="黑体" panose="02010609060101010101" pitchFamily="49" charset="-122"/>
                <a:ea typeface="黑体" panose="02010609060101010101" pitchFamily="49" charset="-122"/>
              </a:rPr>
              <a:t>年，平安好医生年收入复合增长率高达</a:t>
            </a:r>
            <a:r>
              <a:rPr lang="en-US" altLang="zh-CN" sz="1600" b="1" dirty="0">
                <a:solidFill>
                  <a:schemeClr val="bg1"/>
                </a:solidFill>
                <a:latin typeface="黑体" panose="02010609060101010101" pitchFamily="49" charset="-122"/>
                <a:ea typeface="黑体" panose="02010609060101010101" pitchFamily="49" charset="-122"/>
              </a:rPr>
              <a:t>106%</a:t>
            </a:r>
            <a:r>
              <a:rPr lang="zh-CN" altLang="en-US" sz="1600" b="1" dirty="0">
                <a:solidFill>
                  <a:schemeClr val="bg1"/>
                </a:solidFill>
                <a:latin typeface="黑体" panose="02010609060101010101" pitchFamily="49" charset="-122"/>
                <a:ea typeface="黑体" panose="02010609060101010101" pitchFamily="49" charset="-122"/>
              </a:rPr>
              <a:t>。</a:t>
            </a:r>
            <a:endParaRPr lang="en-US" altLang="zh-CN" sz="1600" b="1" dirty="0">
              <a:solidFill>
                <a:schemeClr val="bg1"/>
              </a:solidFill>
              <a:latin typeface="黑体" panose="02010609060101010101" pitchFamily="49" charset="-122"/>
              <a:ea typeface="黑体" panose="02010609060101010101" pitchFamily="49" charset="-122"/>
            </a:endParaRPr>
          </a:p>
        </p:txBody>
      </p:sp>
      <p:sp>
        <p:nvSpPr>
          <p:cNvPr id="18" name="矩形 17">
            <a:extLst>
              <a:ext uri="{FF2B5EF4-FFF2-40B4-BE49-F238E27FC236}">
                <a16:creationId xmlns:a16="http://schemas.microsoft.com/office/drawing/2014/main" id="{FCE763D5-0005-446F-BBCD-51BC0F3CCEF2}"/>
              </a:ext>
            </a:extLst>
          </p:cNvPr>
          <p:cNvSpPr/>
          <p:nvPr/>
        </p:nvSpPr>
        <p:spPr>
          <a:xfrm>
            <a:off x="1353080" y="870299"/>
            <a:ext cx="6375463" cy="461665"/>
          </a:xfrm>
          <a:prstGeom prst="rect">
            <a:avLst/>
          </a:prstGeom>
        </p:spPr>
        <p:txBody>
          <a:bodyPr wrap="none">
            <a:spAutoFit/>
          </a:bodyPr>
          <a:lstStyle/>
          <a:p>
            <a:r>
              <a:rPr lang="en-US" altLang="zh-CN" sz="2400" b="1" dirty="0">
                <a:solidFill>
                  <a:srgbClr val="0070C0"/>
                </a:solidFill>
                <a:latin typeface="黑体" panose="02010600030101010101" charset="-122"/>
                <a:ea typeface="黑体" panose="02010600030101010101" charset="-122"/>
              </a:rPr>
              <a:t>2.1 </a:t>
            </a:r>
            <a:r>
              <a:rPr lang="zh-CN" altLang="en-US" sz="2400" b="1" dirty="0">
                <a:solidFill>
                  <a:srgbClr val="0070C0"/>
                </a:solidFill>
                <a:latin typeface="黑体" panose="02010600030101010101" charset="-122"/>
                <a:ea typeface="黑体" panose="02010600030101010101" charset="-122"/>
              </a:rPr>
              <a:t>互联网医疗上市公司数据</a:t>
            </a:r>
            <a:r>
              <a:rPr lang="en-US" altLang="zh-CN" sz="2400" b="1" dirty="0">
                <a:solidFill>
                  <a:srgbClr val="0070C0"/>
                </a:solidFill>
                <a:latin typeface="黑体" panose="02010600030101010101" charset="-122"/>
                <a:ea typeface="黑体" panose="02010600030101010101" charset="-122"/>
              </a:rPr>
              <a:t>——</a:t>
            </a:r>
            <a:r>
              <a:rPr lang="zh-CN" altLang="en-US" sz="2400" b="1" dirty="0">
                <a:solidFill>
                  <a:srgbClr val="0070C0"/>
                </a:solidFill>
                <a:latin typeface="黑体" panose="02010600030101010101" charset="-122"/>
                <a:ea typeface="黑体" panose="02010600030101010101" charset="-122"/>
              </a:rPr>
              <a:t>平安好医生</a:t>
            </a:r>
          </a:p>
        </p:txBody>
      </p:sp>
      <p:sp>
        <p:nvSpPr>
          <p:cNvPr id="19" name="矩形 18">
            <a:extLst>
              <a:ext uri="{FF2B5EF4-FFF2-40B4-BE49-F238E27FC236}">
                <a16:creationId xmlns:a16="http://schemas.microsoft.com/office/drawing/2014/main" id="{B8A1DDD7-CDD5-406B-A8E3-693448CDECFC}"/>
              </a:ext>
            </a:extLst>
          </p:cNvPr>
          <p:cNvSpPr/>
          <p:nvPr/>
        </p:nvSpPr>
        <p:spPr>
          <a:xfrm>
            <a:off x="1305947" y="271503"/>
            <a:ext cx="1988045" cy="540725"/>
          </a:xfrm>
          <a:prstGeom prst="rect">
            <a:avLst/>
          </a:prstGeom>
        </p:spPr>
        <p:txBody>
          <a:bodyPr wrap="none">
            <a:spAutoFit/>
          </a:bodyPr>
          <a:lstStyle/>
          <a:p>
            <a:pPr algn="ctr">
              <a:lnSpc>
                <a:spcPct val="120000"/>
              </a:lnSpc>
            </a:pPr>
            <a:r>
              <a:rPr lang="zh-CN" altLang="en-US" sz="2800" b="1" dirty="0">
                <a:solidFill>
                  <a:srgbClr val="0070C0"/>
                </a:solidFill>
                <a:latin typeface="黑体" panose="02010600030101010101" charset="-122"/>
                <a:ea typeface="黑体" panose="02010600030101010101" charset="-122"/>
              </a:rPr>
              <a:t>二、平台篇</a:t>
            </a:r>
            <a:endParaRPr lang="zh-CN" altLang="zh-CN" sz="2800" b="1" dirty="0">
              <a:solidFill>
                <a:srgbClr val="0070C0"/>
              </a:solidFill>
              <a:latin typeface="黑体" panose="02010600030101010101" charset="-122"/>
              <a:ea typeface="黑体" panose="02010600030101010101" charset="-122"/>
            </a:endParaRPr>
          </a:p>
        </p:txBody>
      </p:sp>
      <p:pic>
        <p:nvPicPr>
          <p:cNvPr id="4" name="图片 3">
            <a:extLst>
              <a:ext uri="{FF2B5EF4-FFF2-40B4-BE49-F238E27FC236}">
                <a16:creationId xmlns:a16="http://schemas.microsoft.com/office/drawing/2014/main" id="{FF2D10B9-5705-4E9F-AB14-563E162A28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3901" y="1560822"/>
            <a:ext cx="8083987" cy="4937969"/>
          </a:xfrm>
          <a:prstGeom prst="rect">
            <a:avLst/>
          </a:prstGeom>
        </p:spPr>
      </p:pic>
    </p:spTree>
    <p:custDataLst>
      <p:tags r:id="rId1"/>
    </p:custDataLst>
    <p:extLst>
      <p:ext uri="{BB962C8B-B14F-4D97-AF65-F5344CB8AC3E}">
        <p14:creationId xmlns:p14="http://schemas.microsoft.com/office/powerpoint/2010/main" val="33347813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椭圆 50"/>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AutoShape 2" descr="http://img0.imgtn.bdimg.com/it/u=2162780498,294483088&amp;fm=27&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AutoShape 7" descr="http://img4.imgtn.bdimg.com/it/u=2721805024,68536086&amp;fm=27&amp;gp=0.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AutoShape 9" descr="http://img4.imgtn.bdimg.com/it/u=2721805024,68536086&amp;fm=27&amp;gp=0.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8" name="矩形 17">
            <a:extLst>
              <a:ext uri="{FF2B5EF4-FFF2-40B4-BE49-F238E27FC236}">
                <a16:creationId xmlns:a16="http://schemas.microsoft.com/office/drawing/2014/main" id="{FCE763D5-0005-446F-BBCD-51BC0F3CCEF2}"/>
              </a:ext>
            </a:extLst>
          </p:cNvPr>
          <p:cNvSpPr/>
          <p:nvPr/>
        </p:nvSpPr>
        <p:spPr>
          <a:xfrm>
            <a:off x="1353080" y="870299"/>
            <a:ext cx="6375463" cy="461665"/>
          </a:xfrm>
          <a:prstGeom prst="rect">
            <a:avLst/>
          </a:prstGeom>
        </p:spPr>
        <p:txBody>
          <a:bodyPr wrap="none">
            <a:spAutoFit/>
          </a:bodyPr>
          <a:lstStyle/>
          <a:p>
            <a:r>
              <a:rPr lang="en-US" altLang="zh-CN" sz="2400" b="1" dirty="0">
                <a:solidFill>
                  <a:srgbClr val="0070C0"/>
                </a:solidFill>
                <a:latin typeface="黑体" panose="02010600030101010101" charset="-122"/>
                <a:ea typeface="黑体" panose="02010600030101010101" charset="-122"/>
              </a:rPr>
              <a:t>2.1 </a:t>
            </a:r>
            <a:r>
              <a:rPr lang="zh-CN" altLang="en-US" sz="2400" b="1" dirty="0">
                <a:solidFill>
                  <a:srgbClr val="0070C0"/>
                </a:solidFill>
                <a:latin typeface="黑体" panose="02010600030101010101" charset="-122"/>
                <a:ea typeface="黑体" panose="02010600030101010101" charset="-122"/>
              </a:rPr>
              <a:t>互联网医疗上市公司数据</a:t>
            </a:r>
            <a:r>
              <a:rPr lang="en-US" altLang="zh-CN" sz="2400" b="1" dirty="0">
                <a:solidFill>
                  <a:srgbClr val="0070C0"/>
                </a:solidFill>
                <a:latin typeface="黑体" panose="02010600030101010101" charset="-122"/>
                <a:ea typeface="黑体" panose="02010600030101010101" charset="-122"/>
              </a:rPr>
              <a:t>——</a:t>
            </a:r>
            <a:r>
              <a:rPr lang="zh-CN" altLang="en-US" sz="2400" b="1" dirty="0">
                <a:solidFill>
                  <a:srgbClr val="0070C0"/>
                </a:solidFill>
                <a:latin typeface="黑体" panose="02010600030101010101" charset="-122"/>
                <a:ea typeface="黑体" panose="02010600030101010101" charset="-122"/>
              </a:rPr>
              <a:t>平安好医生</a:t>
            </a:r>
          </a:p>
        </p:txBody>
      </p:sp>
      <p:sp>
        <p:nvSpPr>
          <p:cNvPr id="19" name="矩形 18">
            <a:extLst>
              <a:ext uri="{FF2B5EF4-FFF2-40B4-BE49-F238E27FC236}">
                <a16:creationId xmlns:a16="http://schemas.microsoft.com/office/drawing/2014/main" id="{B8A1DDD7-CDD5-406B-A8E3-693448CDECFC}"/>
              </a:ext>
            </a:extLst>
          </p:cNvPr>
          <p:cNvSpPr/>
          <p:nvPr/>
        </p:nvSpPr>
        <p:spPr>
          <a:xfrm>
            <a:off x="1305947" y="271503"/>
            <a:ext cx="1988045" cy="540725"/>
          </a:xfrm>
          <a:prstGeom prst="rect">
            <a:avLst/>
          </a:prstGeom>
        </p:spPr>
        <p:txBody>
          <a:bodyPr wrap="none">
            <a:spAutoFit/>
          </a:bodyPr>
          <a:lstStyle/>
          <a:p>
            <a:pPr algn="ctr">
              <a:lnSpc>
                <a:spcPct val="120000"/>
              </a:lnSpc>
            </a:pPr>
            <a:r>
              <a:rPr lang="zh-CN" altLang="en-US" sz="2800" b="1" dirty="0">
                <a:solidFill>
                  <a:srgbClr val="0070C0"/>
                </a:solidFill>
                <a:latin typeface="黑体" panose="02010600030101010101" charset="-122"/>
                <a:ea typeface="黑体" panose="02010600030101010101" charset="-122"/>
              </a:rPr>
              <a:t>二、平台篇</a:t>
            </a:r>
            <a:endParaRPr lang="zh-CN" altLang="zh-CN" sz="2800" b="1" dirty="0">
              <a:solidFill>
                <a:srgbClr val="0070C0"/>
              </a:solidFill>
              <a:latin typeface="黑体" panose="02010600030101010101" charset="-122"/>
              <a:ea typeface="黑体" panose="02010600030101010101" charset="-122"/>
            </a:endParaRPr>
          </a:p>
        </p:txBody>
      </p:sp>
      <p:pic>
        <p:nvPicPr>
          <p:cNvPr id="4" name="图片 3">
            <a:extLst>
              <a:ext uri="{FF2B5EF4-FFF2-40B4-BE49-F238E27FC236}">
                <a16:creationId xmlns:a16="http://schemas.microsoft.com/office/drawing/2014/main" id="{0607A9B7-5065-45EB-8F89-A79F3CA800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3745" y="1490749"/>
            <a:ext cx="8292640" cy="5078116"/>
          </a:xfrm>
          <a:prstGeom prst="rect">
            <a:avLst/>
          </a:prstGeom>
        </p:spPr>
      </p:pic>
      <p:grpSp>
        <p:nvGrpSpPr>
          <p:cNvPr id="17" name="Group 20">
            <a:extLst>
              <a:ext uri="{FF2B5EF4-FFF2-40B4-BE49-F238E27FC236}">
                <a16:creationId xmlns:a16="http://schemas.microsoft.com/office/drawing/2014/main" id="{057311A3-E5F9-4BFA-9884-13EEC23F15B4}"/>
              </a:ext>
            </a:extLst>
          </p:cNvPr>
          <p:cNvGrpSpPr/>
          <p:nvPr/>
        </p:nvGrpSpPr>
        <p:grpSpPr bwMode="auto">
          <a:xfrm>
            <a:off x="220218" y="1667592"/>
            <a:ext cx="3524468" cy="4725271"/>
            <a:chOff x="14" y="-37"/>
            <a:chExt cx="4611" cy="7727"/>
          </a:xfrm>
          <a:solidFill>
            <a:schemeClr val="accent1">
              <a:lumMod val="75000"/>
            </a:schemeClr>
          </a:solidFill>
        </p:grpSpPr>
        <p:grpSp>
          <p:nvGrpSpPr>
            <p:cNvPr id="26" name="组合 3">
              <a:extLst>
                <a:ext uri="{FF2B5EF4-FFF2-40B4-BE49-F238E27FC236}">
                  <a16:creationId xmlns:a16="http://schemas.microsoft.com/office/drawing/2014/main" id="{36049B8C-6DB9-4F44-8B80-161C2DD98641}"/>
                </a:ext>
              </a:extLst>
            </p:cNvPr>
            <p:cNvGrpSpPr/>
            <p:nvPr/>
          </p:nvGrpSpPr>
          <p:grpSpPr bwMode="auto">
            <a:xfrm>
              <a:off x="14" y="-37"/>
              <a:ext cx="4611" cy="1065"/>
              <a:chOff x="6006" y="-24307"/>
              <a:chExt cx="2029361" cy="677381"/>
            </a:xfrm>
            <a:grpFill/>
          </p:grpSpPr>
          <p:sp>
            <p:nvSpPr>
              <p:cNvPr id="28" name="Rectangle 7">
                <a:extLst>
                  <a:ext uri="{FF2B5EF4-FFF2-40B4-BE49-F238E27FC236}">
                    <a16:creationId xmlns:a16="http://schemas.microsoft.com/office/drawing/2014/main" id="{23555170-D490-4701-9725-42EC0C4DAC22}"/>
                  </a:ext>
                </a:extLst>
              </p:cNvPr>
              <p:cNvSpPr>
                <a:spLocks noChangeArrowheads="1"/>
              </p:cNvSpPr>
              <p:nvPr/>
            </p:nvSpPr>
            <p:spPr bwMode="auto">
              <a:xfrm>
                <a:off x="10651" y="-24307"/>
                <a:ext cx="2016442" cy="50422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en-US" altLang="zh-CN" sz="2000" dirty="0">
                  <a:solidFill>
                    <a:schemeClr val="bg1"/>
                  </a:solidFill>
                  <a:latin typeface="Times New Roman" panose="02020603050405020304" pitchFamily="18" charset="0"/>
                </a:endParaRPr>
              </a:p>
            </p:txBody>
          </p:sp>
          <p:sp>
            <p:nvSpPr>
              <p:cNvPr id="29" name="AutoShape 8">
                <a:extLst>
                  <a:ext uri="{FF2B5EF4-FFF2-40B4-BE49-F238E27FC236}">
                    <a16:creationId xmlns:a16="http://schemas.microsoft.com/office/drawing/2014/main" id="{EF9634E7-7470-4EA7-A0BD-495811BC2943}"/>
                  </a:ext>
                </a:extLst>
              </p:cNvPr>
              <p:cNvSpPr>
                <a:spLocks noChangeArrowheads="1"/>
              </p:cNvSpPr>
              <p:nvPr/>
            </p:nvSpPr>
            <p:spPr bwMode="auto">
              <a:xfrm flipV="1">
                <a:off x="1732964" y="455574"/>
                <a:ext cx="302403" cy="197500"/>
              </a:xfrm>
              <a:prstGeom prst="rtTriangle">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30" name="AutoShape 9">
                <a:extLst>
                  <a:ext uri="{FF2B5EF4-FFF2-40B4-BE49-F238E27FC236}">
                    <a16:creationId xmlns:a16="http://schemas.microsoft.com/office/drawing/2014/main" id="{C55F596A-59B5-40C5-96BB-BB6072B86836}"/>
                  </a:ext>
                </a:extLst>
              </p:cNvPr>
              <p:cNvSpPr>
                <a:spLocks noChangeArrowheads="1"/>
              </p:cNvSpPr>
              <p:nvPr/>
            </p:nvSpPr>
            <p:spPr bwMode="auto">
              <a:xfrm rot="5400000" flipV="1">
                <a:off x="58458" y="398702"/>
                <a:ext cx="197500" cy="302403"/>
              </a:xfrm>
              <a:prstGeom prst="rtTriangle">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grpSp>
        <p:sp>
          <p:nvSpPr>
            <p:cNvPr id="27" name="Rectangle 10">
              <a:extLst>
                <a:ext uri="{FF2B5EF4-FFF2-40B4-BE49-F238E27FC236}">
                  <a16:creationId xmlns:a16="http://schemas.microsoft.com/office/drawing/2014/main" id="{89D68423-EA56-4D3A-933D-FF2191CFB680}"/>
                </a:ext>
              </a:extLst>
            </p:cNvPr>
            <p:cNvSpPr>
              <a:spLocks noChangeArrowheads="1"/>
            </p:cNvSpPr>
            <p:nvPr/>
          </p:nvSpPr>
          <p:spPr bwMode="auto">
            <a:xfrm>
              <a:off x="221" y="735"/>
              <a:ext cx="4189" cy="6955"/>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170" tIns="46990" rIns="90170" bIns="46990"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en-US" altLang="zh-CN" sz="1600" dirty="0">
                <a:solidFill>
                  <a:srgbClr val="FF9900"/>
                </a:solidFill>
                <a:latin typeface="Times New Roman" panose="02020603050405020304" pitchFamily="18" charset="0"/>
              </a:endParaRPr>
            </a:p>
          </p:txBody>
        </p:sp>
      </p:grpSp>
      <p:sp>
        <p:nvSpPr>
          <p:cNvPr id="31" name="矩形 30">
            <a:extLst>
              <a:ext uri="{FF2B5EF4-FFF2-40B4-BE49-F238E27FC236}">
                <a16:creationId xmlns:a16="http://schemas.microsoft.com/office/drawing/2014/main" id="{9AB3AA75-8E1D-4155-B2AE-CBD77894F571}"/>
              </a:ext>
            </a:extLst>
          </p:cNvPr>
          <p:cNvSpPr/>
          <p:nvPr/>
        </p:nvSpPr>
        <p:spPr>
          <a:xfrm>
            <a:off x="451870" y="1981170"/>
            <a:ext cx="3054860" cy="4097275"/>
          </a:xfrm>
          <a:prstGeom prst="rect">
            <a:avLst/>
          </a:prstGeom>
        </p:spPr>
        <p:txBody>
          <a:bodyPr wrap="square">
            <a:spAutoFit/>
          </a:bodyPr>
          <a:lstStyle/>
          <a:p>
            <a:pPr>
              <a:lnSpc>
                <a:spcPct val="150000"/>
              </a:lnSpc>
            </a:pPr>
            <a:r>
              <a:rPr lang="zh-CN" altLang="en-US" sz="1600" b="1" dirty="0">
                <a:solidFill>
                  <a:schemeClr val="bg1"/>
                </a:solidFill>
                <a:latin typeface="黑体" panose="02010609060101010101" pitchFamily="49" charset="-122"/>
                <a:ea typeface="黑体" panose="02010609060101010101" pitchFamily="49" charset="-122"/>
              </a:rPr>
              <a:t>利润方面，</a:t>
            </a:r>
            <a:r>
              <a:rPr lang="en-US" altLang="zh-CN" sz="1600" b="1" dirty="0">
                <a:solidFill>
                  <a:schemeClr val="bg1"/>
                </a:solidFill>
                <a:latin typeface="黑体" panose="02010609060101010101" pitchFamily="49" charset="-122"/>
                <a:ea typeface="黑体" panose="02010609060101010101" pitchFamily="49" charset="-122"/>
              </a:rPr>
              <a:t>2019</a:t>
            </a:r>
            <a:r>
              <a:rPr lang="zh-CN" altLang="en-US" sz="1600" b="1" dirty="0">
                <a:solidFill>
                  <a:schemeClr val="bg1"/>
                </a:solidFill>
                <a:latin typeface="黑体" panose="02010609060101010101" pitchFamily="49" charset="-122"/>
                <a:ea typeface="黑体" panose="02010609060101010101" pitchFamily="49" charset="-122"/>
              </a:rPr>
              <a:t>年平安好医生净亏损</a:t>
            </a:r>
            <a:r>
              <a:rPr lang="en-US" altLang="zh-CN" sz="1600" b="1" dirty="0">
                <a:solidFill>
                  <a:schemeClr val="bg1"/>
                </a:solidFill>
                <a:latin typeface="黑体" panose="02010609060101010101" pitchFamily="49" charset="-122"/>
                <a:ea typeface="黑体" panose="02010609060101010101" pitchFamily="49" charset="-122"/>
              </a:rPr>
              <a:t>-7.46</a:t>
            </a:r>
            <a:r>
              <a:rPr lang="zh-CN" altLang="en-US" sz="1600" b="1" dirty="0">
                <a:solidFill>
                  <a:schemeClr val="bg1"/>
                </a:solidFill>
                <a:latin typeface="黑体" panose="02010609060101010101" pitchFamily="49" charset="-122"/>
                <a:ea typeface="黑体" panose="02010609060101010101" pitchFamily="49" charset="-122"/>
              </a:rPr>
              <a:t>亿元，同比</a:t>
            </a:r>
            <a:r>
              <a:rPr lang="en-US" altLang="zh-CN" sz="1600" b="1" dirty="0">
                <a:solidFill>
                  <a:schemeClr val="bg1"/>
                </a:solidFill>
                <a:latin typeface="黑体" panose="02010609060101010101" pitchFamily="49" charset="-122"/>
                <a:ea typeface="黑体" panose="02010609060101010101" pitchFamily="49" charset="-122"/>
              </a:rPr>
              <a:t>2018</a:t>
            </a:r>
            <a:r>
              <a:rPr lang="zh-CN" altLang="en-US" sz="1600" b="1" dirty="0">
                <a:solidFill>
                  <a:schemeClr val="bg1"/>
                </a:solidFill>
                <a:latin typeface="黑体" panose="02010609060101010101" pitchFamily="49" charset="-122"/>
                <a:ea typeface="黑体" panose="02010609060101010101" pitchFamily="49" charset="-122"/>
              </a:rPr>
              <a:t>年</a:t>
            </a:r>
            <a:r>
              <a:rPr lang="en-US" altLang="zh-CN" sz="1600" b="1" dirty="0">
                <a:solidFill>
                  <a:schemeClr val="bg1"/>
                </a:solidFill>
                <a:latin typeface="黑体" panose="02010609060101010101" pitchFamily="49" charset="-122"/>
                <a:ea typeface="黑体" panose="02010609060101010101" pitchFamily="49" charset="-122"/>
              </a:rPr>
              <a:t>-9.13</a:t>
            </a:r>
            <a:r>
              <a:rPr lang="zh-CN" altLang="en-US" sz="1600" b="1" dirty="0">
                <a:solidFill>
                  <a:schemeClr val="bg1"/>
                </a:solidFill>
                <a:latin typeface="黑体" panose="02010609060101010101" pitchFamily="49" charset="-122"/>
                <a:ea typeface="黑体" panose="02010609060101010101" pitchFamily="49" charset="-122"/>
              </a:rPr>
              <a:t>亿元减少</a:t>
            </a:r>
            <a:r>
              <a:rPr lang="en-US" altLang="zh-CN" sz="1600" b="1" dirty="0">
                <a:solidFill>
                  <a:schemeClr val="bg1"/>
                </a:solidFill>
                <a:latin typeface="黑体" panose="02010609060101010101" pitchFamily="49" charset="-122"/>
                <a:ea typeface="黑体" panose="02010609060101010101" pitchFamily="49" charset="-122"/>
              </a:rPr>
              <a:t>18.3%</a:t>
            </a:r>
            <a:r>
              <a:rPr lang="zh-CN" altLang="en-US" sz="1600" b="1" dirty="0">
                <a:solidFill>
                  <a:schemeClr val="bg1"/>
                </a:solidFill>
                <a:latin typeface="黑体" panose="02010609060101010101" pitchFamily="49" charset="-122"/>
                <a:ea typeface="黑体" panose="02010609060101010101" pitchFamily="49" charset="-122"/>
              </a:rPr>
              <a:t>。</a:t>
            </a:r>
            <a:endParaRPr lang="en-US" altLang="zh-CN" sz="1600" b="1" dirty="0">
              <a:solidFill>
                <a:schemeClr val="bg1"/>
              </a:solidFill>
              <a:latin typeface="黑体" panose="02010609060101010101" pitchFamily="49" charset="-122"/>
              <a:ea typeface="黑体" panose="02010609060101010101" pitchFamily="49" charset="-122"/>
            </a:endParaRPr>
          </a:p>
          <a:p>
            <a:pPr>
              <a:lnSpc>
                <a:spcPct val="150000"/>
              </a:lnSpc>
            </a:pPr>
            <a:endParaRPr lang="en-US" altLang="zh-CN" sz="1600" b="1" dirty="0">
              <a:solidFill>
                <a:schemeClr val="bg1"/>
              </a:solidFill>
              <a:latin typeface="黑体" panose="02010609060101010101" pitchFamily="49" charset="-122"/>
              <a:ea typeface="黑体" panose="02010609060101010101" pitchFamily="49" charset="-122"/>
            </a:endParaRPr>
          </a:p>
          <a:p>
            <a:pPr>
              <a:lnSpc>
                <a:spcPct val="150000"/>
              </a:lnSpc>
            </a:pPr>
            <a:r>
              <a:rPr lang="zh-CN" altLang="en-US" sz="1600" b="1" dirty="0">
                <a:solidFill>
                  <a:schemeClr val="bg1"/>
                </a:solidFill>
                <a:latin typeface="黑体" panose="02010609060101010101" pitchFamily="49" charset="-122"/>
                <a:ea typeface="黑体" panose="02010609060101010101" pitchFamily="49" charset="-122"/>
              </a:rPr>
              <a:t>用户方面，截至</a:t>
            </a:r>
            <a:r>
              <a:rPr lang="en-US" altLang="zh-CN" sz="1600" b="1" dirty="0">
                <a:solidFill>
                  <a:schemeClr val="bg1"/>
                </a:solidFill>
                <a:latin typeface="黑体" panose="02010609060101010101" pitchFamily="49" charset="-122"/>
                <a:ea typeface="黑体" panose="02010609060101010101" pitchFamily="49" charset="-122"/>
              </a:rPr>
              <a:t>2019</a:t>
            </a:r>
            <a:r>
              <a:rPr lang="zh-CN" altLang="en-US" sz="1600" b="1" dirty="0">
                <a:solidFill>
                  <a:schemeClr val="bg1"/>
                </a:solidFill>
                <a:latin typeface="黑体" panose="02010609060101010101" pitchFamily="49" charset="-122"/>
                <a:ea typeface="黑体" panose="02010609060101010101" pitchFamily="49" charset="-122"/>
              </a:rPr>
              <a:t>年底，平安好医生总注册用户数达到</a:t>
            </a:r>
            <a:r>
              <a:rPr lang="en-US" altLang="zh-CN" sz="1600" b="1" dirty="0">
                <a:solidFill>
                  <a:schemeClr val="bg1"/>
                </a:solidFill>
                <a:latin typeface="黑体" panose="02010609060101010101" pitchFamily="49" charset="-122"/>
                <a:ea typeface="黑体" panose="02010609060101010101" pitchFamily="49" charset="-122"/>
              </a:rPr>
              <a:t>3.15</a:t>
            </a:r>
            <a:r>
              <a:rPr lang="zh-CN" altLang="en-US" sz="1600" b="1" dirty="0">
                <a:solidFill>
                  <a:schemeClr val="bg1"/>
                </a:solidFill>
                <a:latin typeface="黑体" panose="02010609060101010101" pitchFamily="49" charset="-122"/>
                <a:ea typeface="黑体" panose="02010609060101010101" pitchFamily="49" charset="-122"/>
              </a:rPr>
              <a:t>亿人，较</a:t>
            </a:r>
            <a:r>
              <a:rPr lang="en-US" altLang="zh-CN" sz="1600" b="1" dirty="0">
                <a:solidFill>
                  <a:schemeClr val="bg1"/>
                </a:solidFill>
                <a:latin typeface="黑体" panose="02010609060101010101" pitchFamily="49" charset="-122"/>
                <a:ea typeface="黑体" panose="02010609060101010101" pitchFamily="49" charset="-122"/>
              </a:rPr>
              <a:t>2018</a:t>
            </a:r>
            <a:r>
              <a:rPr lang="zh-CN" altLang="en-US" sz="1600" b="1" dirty="0">
                <a:solidFill>
                  <a:schemeClr val="bg1"/>
                </a:solidFill>
                <a:latin typeface="黑体" panose="02010609060101010101" pitchFamily="49" charset="-122"/>
                <a:ea typeface="黑体" panose="02010609060101010101" pitchFamily="49" charset="-122"/>
              </a:rPr>
              <a:t>年末增加</a:t>
            </a:r>
            <a:r>
              <a:rPr lang="en-US" altLang="zh-CN" sz="1600" b="1" dirty="0">
                <a:solidFill>
                  <a:schemeClr val="bg1"/>
                </a:solidFill>
                <a:latin typeface="黑体" panose="02010609060101010101" pitchFamily="49" charset="-122"/>
                <a:ea typeface="黑体" panose="02010609060101010101" pitchFamily="49" charset="-122"/>
              </a:rPr>
              <a:t>5000</a:t>
            </a:r>
            <a:r>
              <a:rPr lang="zh-CN" altLang="en-US" sz="1600" b="1" dirty="0">
                <a:solidFill>
                  <a:schemeClr val="bg1"/>
                </a:solidFill>
                <a:latin typeface="黑体" panose="02010609060101010101" pitchFamily="49" charset="-122"/>
                <a:ea typeface="黑体" panose="02010609060101010101" pitchFamily="49" charset="-122"/>
              </a:rPr>
              <a:t>万人。期末月活跃用户数（</a:t>
            </a:r>
            <a:r>
              <a:rPr lang="en-US" altLang="zh-CN" sz="1600" b="1" dirty="0">
                <a:solidFill>
                  <a:schemeClr val="bg1"/>
                </a:solidFill>
                <a:latin typeface="黑体" panose="02010609060101010101" pitchFamily="49" charset="-122"/>
                <a:ea typeface="黑体" panose="02010609060101010101" pitchFamily="49" charset="-122"/>
              </a:rPr>
              <a:t>MAU</a:t>
            </a:r>
            <a:r>
              <a:rPr lang="zh-CN" altLang="en-US" sz="1600" b="1" dirty="0">
                <a:solidFill>
                  <a:schemeClr val="bg1"/>
                </a:solidFill>
                <a:latin typeface="黑体" panose="02010609060101010101" pitchFamily="49" charset="-122"/>
                <a:ea typeface="黑体" panose="02010609060101010101" pitchFamily="49" charset="-122"/>
              </a:rPr>
              <a:t>）和期末月付费用户数（</a:t>
            </a:r>
            <a:r>
              <a:rPr lang="en-US" altLang="zh-CN" sz="1600" b="1" dirty="0">
                <a:solidFill>
                  <a:schemeClr val="bg1"/>
                </a:solidFill>
                <a:latin typeface="黑体" panose="02010609060101010101" pitchFamily="49" charset="-122"/>
                <a:ea typeface="黑体" panose="02010609060101010101" pitchFamily="49" charset="-122"/>
              </a:rPr>
              <a:t>MPU</a:t>
            </a:r>
            <a:r>
              <a:rPr lang="zh-CN" altLang="en-US" sz="1600" b="1" dirty="0">
                <a:solidFill>
                  <a:schemeClr val="bg1"/>
                </a:solidFill>
                <a:latin typeface="黑体" panose="02010609060101010101" pitchFamily="49" charset="-122"/>
                <a:ea typeface="黑体" panose="02010609060101010101" pitchFamily="49" charset="-122"/>
              </a:rPr>
              <a:t>）分别达</a:t>
            </a:r>
            <a:r>
              <a:rPr lang="en-US" altLang="zh-CN" sz="1600" b="1" dirty="0">
                <a:solidFill>
                  <a:schemeClr val="bg1"/>
                </a:solidFill>
                <a:latin typeface="黑体" panose="02010609060101010101" pitchFamily="49" charset="-122"/>
                <a:ea typeface="黑体" panose="02010609060101010101" pitchFamily="49" charset="-122"/>
              </a:rPr>
              <a:t>6690</a:t>
            </a:r>
            <a:r>
              <a:rPr lang="zh-CN" altLang="en-US" sz="1600" b="1" dirty="0">
                <a:solidFill>
                  <a:schemeClr val="bg1"/>
                </a:solidFill>
                <a:latin typeface="黑体" panose="02010609060101010101" pitchFamily="49" charset="-122"/>
                <a:ea typeface="黑体" panose="02010609060101010101" pitchFamily="49" charset="-122"/>
              </a:rPr>
              <a:t>万和</a:t>
            </a:r>
            <a:r>
              <a:rPr lang="en-US" altLang="zh-CN" sz="1600" b="1" dirty="0">
                <a:solidFill>
                  <a:schemeClr val="bg1"/>
                </a:solidFill>
                <a:latin typeface="黑体" panose="02010609060101010101" pitchFamily="49" charset="-122"/>
                <a:ea typeface="黑体" panose="02010609060101010101" pitchFamily="49" charset="-122"/>
              </a:rPr>
              <a:t>296.9</a:t>
            </a:r>
            <a:r>
              <a:rPr lang="zh-CN" altLang="en-US" sz="1600" b="1" dirty="0">
                <a:solidFill>
                  <a:schemeClr val="bg1"/>
                </a:solidFill>
                <a:latin typeface="黑体" panose="02010609060101010101" pitchFamily="49" charset="-122"/>
                <a:ea typeface="黑体" panose="02010609060101010101" pitchFamily="49" charset="-122"/>
              </a:rPr>
              <a:t>万，分别同比增长</a:t>
            </a:r>
            <a:r>
              <a:rPr lang="en-US" altLang="zh-CN" sz="1600" b="1" dirty="0">
                <a:solidFill>
                  <a:schemeClr val="bg1"/>
                </a:solidFill>
                <a:latin typeface="黑体" panose="02010609060101010101" pitchFamily="49" charset="-122"/>
                <a:ea typeface="黑体" panose="02010609060101010101" pitchFamily="49" charset="-122"/>
              </a:rPr>
              <a:t>22.3%</a:t>
            </a:r>
            <a:r>
              <a:rPr lang="zh-CN" altLang="en-US" sz="1600" b="1" dirty="0">
                <a:solidFill>
                  <a:schemeClr val="bg1"/>
                </a:solidFill>
                <a:latin typeface="黑体" panose="02010609060101010101" pitchFamily="49" charset="-122"/>
                <a:ea typeface="黑体" panose="02010609060101010101" pitchFamily="49" charset="-122"/>
              </a:rPr>
              <a:t>和</a:t>
            </a:r>
            <a:r>
              <a:rPr lang="en-US" altLang="zh-CN" sz="1600" b="1" dirty="0">
                <a:solidFill>
                  <a:schemeClr val="bg1"/>
                </a:solidFill>
                <a:latin typeface="黑体" panose="02010609060101010101" pitchFamily="49" charset="-122"/>
                <a:ea typeface="黑体" panose="02010609060101010101" pitchFamily="49" charset="-122"/>
              </a:rPr>
              <a:t>26.0%</a:t>
            </a:r>
            <a:r>
              <a:rPr lang="zh-CN" altLang="en-US" sz="1600" b="1" dirty="0">
                <a:solidFill>
                  <a:schemeClr val="bg1"/>
                </a:solidFill>
                <a:latin typeface="黑体" panose="02010609060101010101" pitchFamily="49" charset="-122"/>
                <a:ea typeface="黑体" panose="02010609060101010101" pitchFamily="49" charset="-122"/>
              </a:rPr>
              <a:t>。</a:t>
            </a:r>
            <a:endParaRPr lang="en-US" altLang="zh-CN" sz="1600" b="1" dirty="0">
              <a:solidFill>
                <a:schemeClr val="bg1"/>
              </a:solidFill>
              <a:latin typeface="黑体" panose="02010609060101010101" pitchFamily="49" charset="-122"/>
              <a:ea typeface="黑体" panose="02010609060101010101" pitchFamily="49" charset="-122"/>
            </a:endParaRPr>
          </a:p>
        </p:txBody>
      </p:sp>
    </p:spTree>
    <p:custDataLst>
      <p:tags r:id="rId1"/>
    </p:custDataLst>
    <p:extLst>
      <p:ext uri="{BB962C8B-B14F-4D97-AF65-F5344CB8AC3E}">
        <p14:creationId xmlns:p14="http://schemas.microsoft.com/office/powerpoint/2010/main" val="41110821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20">
            <a:extLst>
              <a:ext uri="{FF2B5EF4-FFF2-40B4-BE49-F238E27FC236}">
                <a16:creationId xmlns:a16="http://schemas.microsoft.com/office/drawing/2014/main" id="{D2B3F1EB-AB5E-4E95-9F1C-29D1CD88E98E}"/>
              </a:ext>
            </a:extLst>
          </p:cNvPr>
          <p:cNvGrpSpPr/>
          <p:nvPr/>
        </p:nvGrpSpPr>
        <p:grpSpPr bwMode="auto">
          <a:xfrm>
            <a:off x="220218" y="1667592"/>
            <a:ext cx="3524468" cy="4725271"/>
            <a:chOff x="14" y="-37"/>
            <a:chExt cx="4611" cy="7727"/>
          </a:xfrm>
          <a:solidFill>
            <a:schemeClr val="accent1">
              <a:lumMod val="75000"/>
            </a:schemeClr>
          </a:solidFill>
        </p:grpSpPr>
        <p:grpSp>
          <p:nvGrpSpPr>
            <p:cNvPr id="13" name="组合 3">
              <a:extLst>
                <a:ext uri="{FF2B5EF4-FFF2-40B4-BE49-F238E27FC236}">
                  <a16:creationId xmlns:a16="http://schemas.microsoft.com/office/drawing/2014/main" id="{3568D3D0-09DF-4507-8215-6B2F44B12CA7}"/>
                </a:ext>
              </a:extLst>
            </p:cNvPr>
            <p:cNvGrpSpPr/>
            <p:nvPr/>
          </p:nvGrpSpPr>
          <p:grpSpPr bwMode="auto">
            <a:xfrm>
              <a:off x="14" y="-37"/>
              <a:ext cx="4611" cy="1065"/>
              <a:chOff x="6006" y="-24307"/>
              <a:chExt cx="2029361" cy="677381"/>
            </a:xfrm>
            <a:grpFill/>
          </p:grpSpPr>
          <p:sp>
            <p:nvSpPr>
              <p:cNvPr id="15" name="Rectangle 7">
                <a:extLst>
                  <a:ext uri="{FF2B5EF4-FFF2-40B4-BE49-F238E27FC236}">
                    <a16:creationId xmlns:a16="http://schemas.microsoft.com/office/drawing/2014/main" id="{BB913FF8-9718-4ED1-9387-BE252C78ED9E}"/>
                  </a:ext>
                </a:extLst>
              </p:cNvPr>
              <p:cNvSpPr>
                <a:spLocks noChangeArrowheads="1"/>
              </p:cNvSpPr>
              <p:nvPr/>
            </p:nvSpPr>
            <p:spPr bwMode="auto">
              <a:xfrm>
                <a:off x="10651" y="-24307"/>
                <a:ext cx="2016442" cy="50422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en-US" altLang="zh-CN" sz="2000" dirty="0">
                  <a:solidFill>
                    <a:schemeClr val="bg1"/>
                  </a:solidFill>
                  <a:latin typeface="Times New Roman" panose="02020603050405020304" pitchFamily="18" charset="0"/>
                </a:endParaRPr>
              </a:p>
            </p:txBody>
          </p:sp>
          <p:sp>
            <p:nvSpPr>
              <p:cNvPr id="16" name="AutoShape 8">
                <a:extLst>
                  <a:ext uri="{FF2B5EF4-FFF2-40B4-BE49-F238E27FC236}">
                    <a16:creationId xmlns:a16="http://schemas.microsoft.com/office/drawing/2014/main" id="{AAE35900-F215-4DDF-8570-38075ACE9140}"/>
                  </a:ext>
                </a:extLst>
              </p:cNvPr>
              <p:cNvSpPr>
                <a:spLocks noChangeArrowheads="1"/>
              </p:cNvSpPr>
              <p:nvPr/>
            </p:nvSpPr>
            <p:spPr bwMode="auto">
              <a:xfrm flipV="1">
                <a:off x="1732964" y="455574"/>
                <a:ext cx="302403" cy="197500"/>
              </a:xfrm>
              <a:prstGeom prst="rtTriangle">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7" name="AutoShape 9">
                <a:extLst>
                  <a:ext uri="{FF2B5EF4-FFF2-40B4-BE49-F238E27FC236}">
                    <a16:creationId xmlns:a16="http://schemas.microsoft.com/office/drawing/2014/main" id="{24D48A2D-5D2D-477F-899E-9AA6B7839091}"/>
                  </a:ext>
                </a:extLst>
              </p:cNvPr>
              <p:cNvSpPr>
                <a:spLocks noChangeArrowheads="1"/>
              </p:cNvSpPr>
              <p:nvPr/>
            </p:nvSpPr>
            <p:spPr bwMode="auto">
              <a:xfrm rot="5400000" flipV="1">
                <a:off x="58458" y="398702"/>
                <a:ext cx="197500" cy="302403"/>
              </a:xfrm>
              <a:prstGeom prst="rtTriangle">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grpSp>
        <p:sp>
          <p:nvSpPr>
            <p:cNvPr id="14" name="Rectangle 10">
              <a:extLst>
                <a:ext uri="{FF2B5EF4-FFF2-40B4-BE49-F238E27FC236}">
                  <a16:creationId xmlns:a16="http://schemas.microsoft.com/office/drawing/2014/main" id="{BB00A5AD-16A1-4E4F-92B7-724CFDF853FB}"/>
                </a:ext>
              </a:extLst>
            </p:cNvPr>
            <p:cNvSpPr>
              <a:spLocks noChangeArrowheads="1"/>
            </p:cNvSpPr>
            <p:nvPr/>
          </p:nvSpPr>
          <p:spPr bwMode="auto">
            <a:xfrm>
              <a:off x="221" y="735"/>
              <a:ext cx="4189" cy="6955"/>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170" tIns="46990" rIns="90170" bIns="46990"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en-US" altLang="zh-CN" sz="1600" dirty="0">
                <a:solidFill>
                  <a:srgbClr val="FF9900"/>
                </a:solidFill>
                <a:latin typeface="Times New Roman" panose="02020603050405020304" pitchFamily="18" charset="0"/>
              </a:endParaRPr>
            </a:p>
          </p:txBody>
        </p:sp>
      </p:grpSp>
      <p:sp>
        <p:nvSpPr>
          <p:cNvPr id="51" name="椭圆 50"/>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AutoShape 2" descr="http://img0.imgtn.bdimg.com/it/u=2162780498,294483088&amp;fm=27&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AutoShape 7" descr="http://img4.imgtn.bdimg.com/it/u=2721805024,68536086&amp;fm=27&amp;gp=0.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AutoShape 9" descr="http://img4.imgtn.bdimg.com/it/u=2721805024,68536086&amp;fm=27&amp;gp=0.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7" name="矩形 6">
            <a:extLst>
              <a:ext uri="{FF2B5EF4-FFF2-40B4-BE49-F238E27FC236}">
                <a16:creationId xmlns:a16="http://schemas.microsoft.com/office/drawing/2014/main" id="{916A30DF-05A5-4877-8A12-8E47A382B3AE}"/>
              </a:ext>
            </a:extLst>
          </p:cNvPr>
          <p:cNvSpPr/>
          <p:nvPr/>
        </p:nvSpPr>
        <p:spPr>
          <a:xfrm>
            <a:off x="482816" y="1819992"/>
            <a:ext cx="3054860" cy="4482637"/>
          </a:xfrm>
          <a:prstGeom prst="rect">
            <a:avLst/>
          </a:prstGeom>
        </p:spPr>
        <p:txBody>
          <a:bodyPr wrap="square">
            <a:spAutoFit/>
          </a:bodyPr>
          <a:lstStyle/>
          <a:p>
            <a:pPr>
              <a:lnSpc>
                <a:spcPct val="150000"/>
              </a:lnSpc>
            </a:pPr>
            <a:r>
              <a:rPr lang="en-US" altLang="zh-CN" sz="1600" b="1" dirty="0">
                <a:solidFill>
                  <a:schemeClr val="bg1"/>
                </a:solidFill>
                <a:latin typeface="黑体" panose="02010609060101010101" pitchFamily="49" charset="-122"/>
                <a:ea typeface="黑体" panose="02010609060101010101" pitchFamily="49" charset="-122"/>
              </a:rPr>
              <a:t>3</a:t>
            </a:r>
            <a:r>
              <a:rPr lang="zh-CN" altLang="en-US" sz="1600" b="1" dirty="0">
                <a:solidFill>
                  <a:schemeClr val="bg1"/>
                </a:solidFill>
                <a:latin typeface="黑体" panose="02010609060101010101" pitchFamily="49" charset="-122"/>
                <a:ea typeface="黑体" panose="02010609060101010101" pitchFamily="49" charset="-122"/>
              </a:rPr>
              <a:t>月</a:t>
            </a:r>
            <a:r>
              <a:rPr lang="en-US" altLang="zh-CN" sz="1600" b="1" dirty="0">
                <a:solidFill>
                  <a:schemeClr val="bg1"/>
                </a:solidFill>
                <a:latin typeface="黑体" panose="02010609060101010101" pitchFamily="49" charset="-122"/>
                <a:ea typeface="黑体" panose="02010609060101010101" pitchFamily="49" charset="-122"/>
              </a:rPr>
              <a:t>23</a:t>
            </a:r>
            <a:r>
              <a:rPr lang="zh-CN" altLang="en-US" sz="1600" b="1" dirty="0">
                <a:solidFill>
                  <a:schemeClr val="bg1"/>
                </a:solidFill>
                <a:latin typeface="黑体" panose="02010609060101010101" pitchFamily="49" charset="-122"/>
                <a:ea typeface="黑体" panose="02010609060101010101" pitchFamily="49" charset="-122"/>
              </a:rPr>
              <a:t>日，新氧科技（</a:t>
            </a:r>
            <a:r>
              <a:rPr lang="en-US" altLang="zh-CN" sz="1600" b="1" dirty="0">
                <a:solidFill>
                  <a:schemeClr val="bg1"/>
                </a:solidFill>
                <a:latin typeface="黑体" panose="02010609060101010101" pitchFamily="49" charset="-122"/>
                <a:ea typeface="黑体" panose="02010609060101010101" pitchFamily="49" charset="-122"/>
              </a:rPr>
              <a:t>NASDAQ</a:t>
            </a:r>
            <a:r>
              <a:rPr lang="zh-CN" altLang="en-US" sz="1600" b="1" dirty="0">
                <a:solidFill>
                  <a:schemeClr val="bg1"/>
                </a:solidFill>
                <a:latin typeface="黑体" panose="02010609060101010101" pitchFamily="49" charset="-122"/>
                <a:ea typeface="黑体" panose="02010609060101010101" pitchFamily="49" charset="-122"/>
              </a:rPr>
              <a:t>：</a:t>
            </a:r>
            <a:r>
              <a:rPr lang="en-US" altLang="zh-CN" sz="1600" b="1" dirty="0">
                <a:solidFill>
                  <a:schemeClr val="bg1"/>
                </a:solidFill>
                <a:latin typeface="黑体" panose="02010609060101010101" pitchFamily="49" charset="-122"/>
                <a:ea typeface="黑体" panose="02010609060101010101" pitchFamily="49" charset="-122"/>
              </a:rPr>
              <a:t>SY</a:t>
            </a:r>
            <a:r>
              <a:rPr lang="zh-CN" altLang="en-US" sz="1600" b="1" dirty="0">
                <a:solidFill>
                  <a:schemeClr val="bg1"/>
                </a:solidFill>
                <a:latin typeface="黑体" panose="02010609060101010101" pitchFamily="49" charset="-122"/>
                <a:ea typeface="黑体" panose="02010609060101010101" pitchFamily="49" charset="-122"/>
              </a:rPr>
              <a:t>）发布</a:t>
            </a:r>
            <a:r>
              <a:rPr lang="en-US" altLang="zh-CN" sz="1600" b="1" dirty="0">
                <a:solidFill>
                  <a:schemeClr val="bg1"/>
                </a:solidFill>
                <a:latin typeface="黑体" panose="02010609060101010101" pitchFamily="49" charset="-122"/>
                <a:ea typeface="黑体" panose="02010609060101010101" pitchFamily="49" charset="-122"/>
              </a:rPr>
              <a:t>2019</a:t>
            </a:r>
            <a:r>
              <a:rPr lang="zh-CN" altLang="en-US" sz="1600" b="1" dirty="0">
                <a:solidFill>
                  <a:schemeClr val="bg1"/>
                </a:solidFill>
                <a:latin typeface="黑体" panose="02010609060101010101" pitchFamily="49" charset="-122"/>
                <a:ea typeface="黑体" panose="02010609060101010101" pitchFamily="49" charset="-122"/>
              </a:rPr>
              <a:t>年第四季度和</a:t>
            </a:r>
            <a:r>
              <a:rPr lang="en-US" altLang="zh-CN" sz="1600" b="1" dirty="0">
                <a:solidFill>
                  <a:schemeClr val="bg1"/>
                </a:solidFill>
                <a:latin typeface="黑体" panose="02010609060101010101" pitchFamily="49" charset="-122"/>
                <a:ea typeface="黑体" panose="02010609060101010101" pitchFamily="49" charset="-122"/>
              </a:rPr>
              <a:t>2019</a:t>
            </a:r>
            <a:r>
              <a:rPr lang="zh-CN" altLang="en-US" sz="1600" b="1" dirty="0">
                <a:solidFill>
                  <a:schemeClr val="bg1"/>
                </a:solidFill>
                <a:latin typeface="黑体" panose="02010609060101010101" pitchFamily="49" charset="-122"/>
                <a:ea typeface="黑体" panose="02010609060101010101" pitchFamily="49" charset="-122"/>
              </a:rPr>
              <a:t>年财年财报。财报显示，新氧全年总营收</a:t>
            </a:r>
            <a:r>
              <a:rPr lang="en-US" altLang="zh-CN" sz="1600" b="1" dirty="0">
                <a:solidFill>
                  <a:schemeClr val="bg1"/>
                </a:solidFill>
                <a:latin typeface="黑体" panose="02010609060101010101" pitchFamily="49" charset="-122"/>
                <a:ea typeface="黑体" panose="02010609060101010101" pitchFamily="49" charset="-122"/>
              </a:rPr>
              <a:t>11.516</a:t>
            </a:r>
            <a:r>
              <a:rPr lang="zh-CN" altLang="en-US" sz="1600" b="1" dirty="0">
                <a:solidFill>
                  <a:schemeClr val="bg1"/>
                </a:solidFill>
                <a:latin typeface="黑体" panose="02010609060101010101" pitchFamily="49" charset="-122"/>
                <a:ea typeface="黑体" panose="02010609060101010101" pitchFamily="49" charset="-122"/>
              </a:rPr>
              <a:t>亿元（约合</a:t>
            </a:r>
            <a:r>
              <a:rPr lang="en-US" altLang="zh-CN" sz="1600" b="1" dirty="0">
                <a:solidFill>
                  <a:schemeClr val="bg1"/>
                </a:solidFill>
                <a:latin typeface="黑体" panose="02010609060101010101" pitchFamily="49" charset="-122"/>
                <a:ea typeface="黑体" panose="02010609060101010101" pitchFamily="49" charset="-122"/>
              </a:rPr>
              <a:t>1.654</a:t>
            </a:r>
            <a:r>
              <a:rPr lang="zh-CN" altLang="en-US" sz="1600" b="1" dirty="0">
                <a:solidFill>
                  <a:schemeClr val="bg1"/>
                </a:solidFill>
                <a:latin typeface="黑体" panose="02010609060101010101" pitchFamily="49" charset="-122"/>
                <a:ea typeface="黑体" panose="02010609060101010101" pitchFamily="49" charset="-122"/>
              </a:rPr>
              <a:t>亿美元），同比增长</a:t>
            </a:r>
            <a:r>
              <a:rPr lang="en-US" altLang="zh-CN" sz="1600" b="1" dirty="0">
                <a:solidFill>
                  <a:schemeClr val="bg1"/>
                </a:solidFill>
                <a:latin typeface="黑体" panose="02010609060101010101" pitchFamily="49" charset="-122"/>
                <a:ea typeface="黑体" panose="02010609060101010101" pitchFamily="49" charset="-122"/>
              </a:rPr>
              <a:t>86.6%</a:t>
            </a:r>
            <a:r>
              <a:rPr lang="zh-CN" altLang="en-US" sz="1600" b="1" dirty="0">
                <a:solidFill>
                  <a:schemeClr val="bg1"/>
                </a:solidFill>
                <a:latin typeface="黑体" panose="02010609060101010101" pitchFamily="49" charset="-122"/>
                <a:ea typeface="黑体" panose="02010609060101010101" pitchFamily="49" charset="-122"/>
              </a:rPr>
              <a:t>。其中，信息服务营收为人民币</a:t>
            </a:r>
            <a:r>
              <a:rPr lang="en-US" altLang="zh-CN" sz="1600" b="1" dirty="0">
                <a:solidFill>
                  <a:schemeClr val="bg1"/>
                </a:solidFill>
                <a:latin typeface="黑体" panose="02010609060101010101" pitchFamily="49" charset="-122"/>
                <a:ea typeface="黑体" panose="02010609060101010101" pitchFamily="49" charset="-122"/>
              </a:rPr>
              <a:t>8.334</a:t>
            </a:r>
            <a:r>
              <a:rPr lang="zh-CN" altLang="en-US" sz="1600" b="1" dirty="0">
                <a:solidFill>
                  <a:schemeClr val="bg1"/>
                </a:solidFill>
                <a:latin typeface="黑体" panose="02010609060101010101" pitchFamily="49" charset="-122"/>
                <a:ea typeface="黑体" panose="02010609060101010101" pitchFamily="49" charset="-122"/>
              </a:rPr>
              <a:t>亿元（约合</a:t>
            </a:r>
            <a:r>
              <a:rPr lang="en-US" altLang="zh-CN" sz="1600" b="1" dirty="0">
                <a:solidFill>
                  <a:schemeClr val="bg1"/>
                </a:solidFill>
                <a:latin typeface="黑体" panose="02010609060101010101" pitchFamily="49" charset="-122"/>
                <a:ea typeface="黑体" panose="02010609060101010101" pitchFamily="49" charset="-122"/>
              </a:rPr>
              <a:t>1.197</a:t>
            </a:r>
            <a:r>
              <a:rPr lang="zh-CN" altLang="en-US" sz="1600" b="1" dirty="0">
                <a:solidFill>
                  <a:schemeClr val="bg1"/>
                </a:solidFill>
                <a:latin typeface="黑体" panose="02010609060101010101" pitchFamily="49" charset="-122"/>
                <a:ea typeface="黑体" panose="02010609060101010101" pitchFamily="49" charset="-122"/>
              </a:rPr>
              <a:t>亿美元），较上年同期的人民币</a:t>
            </a:r>
            <a:r>
              <a:rPr lang="en-US" altLang="zh-CN" sz="1600" b="1" dirty="0">
                <a:solidFill>
                  <a:schemeClr val="bg1"/>
                </a:solidFill>
                <a:latin typeface="黑体" panose="02010609060101010101" pitchFamily="49" charset="-122"/>
                <a:ea typeface="黑体" panose="02010609060101010101" pitchFamily="49" charset="-122"/>
              </a:rPr>
              <a:t>4.151</a:t>
            </a:r>
            <a:r>
              <a:rPr lang="zh-CN" altLang="en-US" sz="1600" b="1" dirty="0">
                <a:solidFill>
                  <a:schemeClr val="bg1"/>
                </a:solidFill>
                <a:latin typeface="黑体" panose="02010609060101010101" pitchFamily="49" charset="-122"/>
                <a:ea typeface="黑体" panose="02010609060101010101" pitchFamily="49" charset="-122"/>
              </a:rPr>
              <a:t>亿元增长</a:t>
            </a:r>
            <a:r>
              <a:rPr lang="en-US" altLang="zh-CN" sz="1600" b="1" dirty="0">
                <a:solidFill>
                  <a:schemeClr val="bg1"/>
                </a:solidFill>
                <a:latin typeface="黑体" panose="02010609060101010101" pitchFamily="49" charset="-122"/>
                <a:ea typeface="黑体" panose="02010609060101010101" pitchFamily="49" charset="-122"/>
              </a:rPr>
              <a:t>100.8%</a:t>
            </a:r>
            <a:r>
              <a:rPr lang="zh-CN" altLang="en-US" sz="1600" b="1" dirty="0">
                <a:solidFill>
                  <a:schemeClr val="bg1"/>
                </a:solidFill>
                <a:latin typeface="黑体" panose="02010609060101010101" pitchFamily="49" charset="-122"/>
                <a:ea typeface="黑体" panose="02010609060101010101" pitchFamily="49" charset="-122"/>
              </a:rPr>
              <a:t>；预订服务营收为人民币</a:t>
            </a:r>
            <a:r>
              <a:rPr lang="en-US" altLang="zh-CN" sz="1600" b="1" dirty="0">
                <a:solidFill>
                  <a:schemeClr val="bg1"/>
                </a:solidFill>
                <a:latin typeface="黑体" panose="02010609060101010101" pitchFamily="49" charset="-122"/>
                <a:ea typeface="黑体" panose="02010609060101010101" pitchFamily="49" charset="-122"/>
              </a:rPr>
              <a:t>3.182</a:t>
            </a:r>
            <a:r>
              <a:rPr lang="zh-CN" altLang="en-US" sz="1600" b="1" dirty="0">
                <a:solidFill>
                  <a:schemeClr val="bg1"/>
                </a:solidFill>
                <a:latin typeface="黑体" panose="02010609060101010101" pitchFamily="49" charset="-122"/>
                <a:ea typeface="黑体" panose="02010609060101010101" pitchFamily="49" charset="-122"/>
              </a:rPr>
              <a:t>亿元（约合</a:t>
            </a:r>
            <a:r>
              <a:rPr lang="en-US" altLang="zh-CN" sz="1600" b="1" dirty="0">
                <a:solidFill>
                  <a:schemeClr val="bg1"/>
                </a:solidFill>
                <a:latin typeface="黑体" panose="02010609060101010101" pitchFamily="49" charset="-122"/>
                <a:ea typeface="黑体" panose="02010609060101010101" pitchFamily="49" charset="-122"/>
              </a:rPr>
              <a:t>4570</a:t>
            </a:r>
            <a:r>
              <a:rPr lang="zh-CN" altLang="en-US" sz="1600" b="1" dirty="0">
                <a:solidFill>
                  <a:schemeClr val="bg1"/>
                </a:solidFill>
                <a:latin typeface="黑体" panose="02010609060101010101" pitchFamily="49" charset="-122"/>
                <a:ea typeface="黑体" panose="02010609060101010101" pitchFamily="49" charset="-122"/>
              </a:rPr>
              <a:t>万美元），较上年同期的人民币</a:t>
            </a:r>
            <a:r>
              <a:rPr lang="en-US" altLang="zh-CN" sz="1600" b="1" dirty="0">
                <a:solidFill>
                  <a:schemeClr val="bg1"/>
                </a:solidFill>
                <a:latin typeface="黑体" panose="02010609060101010101" pitchFamily="49" charset="-122"/>
                <a:ea typeface="黑体" panose="02010609060101010101" pitchFamily="49" charset="-122"/>
              </a:rPr>
              <a:t>2.021</a:t>
            </a:r>
            <a:r>
              <a:rPr lang="zh-CN" altLang="en-US" sz="1600" b="1" dirty="0">
                <a:solidFill>
                  <a:schemeClr val="bg1"/>
                </a:solidFill>
                <a:latin typeface="黑体" panose="02010609060101010101" pitchFamily="49" charset="-122"/>
                <a:ea typeface="黑体" panose="02010609060101010101" pitchFamily="49" charset="-122"/>
              </a:rPr>
              <a:t>亿元增长</a:t>
            </a:r>
            <a:r>
              <a:rPr lang="en-US" altLang="zh-CN" sz="1600" b="1" dirty="0">
                <a:solidFill>
                  <a:schemeClr val="bg1"/>
                </a:solidFill>
                <a:latin typeface="黑体" panose="02010609060101010101" pitchFamily="49" charset="-122"/>
                <a:ea typeface="黑体" panose="02010609060101010101" pitchFamily="49" charset="-122"/>
              </a:rPr>
              <a:t>57.4%</a:t>
            </a:r>
            <a:r>
              <a:rPr lang="zh-CN" altLang="en-US" sz="1600" b="1" dirty="0">
                <a:solidFill>
                  <a:schemeClr val="bg1"/>
                </a:solidFill>
                <a:latin typeface="黑体" panose="02010609060101010101" pitchFamily="49" charset="-122"/>
                <a:ea typeface="黑体" panose="02010609060101010101" pitchFamily="49" charset="-122"/>
              </a:rPr>
              <a:t>。</a:t>
            </a:r>
            <a:endParaRPr lang="en-US" altLang="zh-CN" sz="1600" b="1" dirty="0">
              <a:solidFill>
                <a:schemeClr val="bg1"/>
              </a:solidFill>
              <a:latin typeface="黑体" panose="02010609060101010101" pitchFamily="49" charset="-122"/>
              <a:ea typeface="黑体" panose="02010609060101010101" pitchFamily="49" charset="-122"/>
            </a:endParaRPr>
          </a:p>
        </p:txBody>
      </p:sp>
      <p:sp>
        <p:nvSpPr>
          <p:cNvPr id="18" name="矩形 17">
            <a:extLst>
              <a:ext uri="{FF2B5EF4-FFF2-40B4-BE49-F238E27FC236}">
                <a16:creationId xmlns:a16="http://schemas.microsoft.com/office/drawing/2014/main" id="{FCE763D5-0005-446F-BBCD-51BC0F3CCEF2}"/>
              </a:ext>
            </a:extLst>
          </p:cNvPr>
          <p:cNvSpPr/>
          <p:nvPr/>
        </p:nvSpPr>
        <p:spPr>
          <a:xfrm>
            <a:off x="1353080" y="870299"/>
            <a:ext cx="5447325" cy="461665"/>
          </a:xfrm>
          <a:prstGeom prst="rect">
            <a:avLst/>
          </a:prstGeom>
        </p:spPr>
        <p:txBody>
          <a:bodyPr wrap="none">
            <a:spAutoFit/>
          </a:bodyPr>
          <a:lstStyle/>
          <a:p>
            <a:r>
              <a:rPr lang="en-US" altLang="zh-CN" sz="2400" b="1" dirty="0">
                <a:solidFill>
                  <a:srgbClr val="0070C0"/>
                </a:solidFill>
                <a:latin typeface="黑体" panose="02010600030101010101" charset="-122"/>
                <a:ea typeface="黑体" panose="02010600030101010101" charset="-122"/>
              </a:rPr>
              <a:t>2.1 </a:t>
            </a:r>
            <a:r>
              <a:rPr lang="zh-CN" altLang="en-US" sz="2400" b="1" dirty="0">
                <a:solidFill>
                  <a:srgbClr val="0070C0"/>
                </a:solidFill>
                <a:latin typeface="黑体" panose="02010600030101010101" charset="-122"/>
                <a:ea typeface="黑体" panose="02010600030101010101" charset="-122"/>
              </a:rPr>
              <a:t>互联网医疗上市公司数据</a:t>
            </a:r>
            <a:r>
              <a:rPr lang="en-US" altLang="zh-CN" sz="2400" b="1" dirty="0">
                <a:solidFill>
                  <a:srgbClr val="0070C0"/>
                </a:solidFill>
                <a:latin typeface="黑体" panose="02010600030101010101" charset="-122"/>
                <a:ea typeface="黑体" panose="02010600030101010101" charset="-122"/>
              </a:rPr>
              <a:t>——</a:t>
            </a:r>
            <a:r>
              <a:rPr lang="zh-CN" altLang="en-US" sz="2400" b="1" dirty="0">
                <a:solidFill>
                  <a:srgbClr val="0070C0"/>
                </a:solidFill>
                <a:latin typeface="黑体" panose="02010600030101010101" charset="-122"/>
                <a:ea typeface="黑体" panose="02010600030101010101" charset="-122"/>
              </a:rPr>
              <a:t>新氧</a:t>
            </a:r>
          </a:p>
        </p:txBody>
      </p:sp>
      <p:sp>
        <p:nvSpPr>
          <p:cNvPr id="19" name="矩形 18">
            <a:extLst>
              <a:ext uri="{FF2B5EF4-FFF2-40B4-BE49-F238E27FC236}">
                <a16:creationId xmlns:a16="http://schemas.microsoft.com/office/drawing/2014/main" id="{B8A1DDD7-CDD5-406B-A8E3-693448CDECFC}"/>
              </a:ext>
            </a:extLst>
          </p:cNvPr>
          <p:cNvSpPr/>
          <p:nvPr/>
        </p:nvSpPr>
        <p:spPr>
          <a:xfrm>
            <a:off x="1305947" y="271503"/>
            <a:ext cx="1988045" cy="540725"/>
          </a:xfrm>
          <a:prstGeom prst="rect">
            <a:avLst/>
          </a:prstGeom>
        </p:spPr>
        <p:txBody>
          <a:bodyPr wrap="none">
            <a:spAutoFit/>
          </a:bodyPr>
          <a:lstStyle/>
          <a:p>
            <a:pPr algn="ctr">
              <a:lnSpc>
                <a:spcPct val="120000"/>
              </a:lnSpc>
            </a:pPr>
            <a:r>
              <a:rPr lang="zh-CN" altLang="en-US" sz="2800" b="1" dirty="0">
                <a:solidFill>
                  <a:srgbClr val="0070C0"/>
                </a:solidFill>
                <a:latin typeface="黑体" panose="02010600030101010101" charset="-122"/>
                <a:ea typeface="黑体" panose="02010600030101010101" charset="-122"/>
              </a:rPr>
              <a:t>二、平台篇</a:t>
            </a:r>
            <a:endParaRPr lang="zh-CN" altLang="zh-CN" sz="2800" b="1" dirty="0">
              <a:solidFill>
                <a:srgbClr val="0070C0"/>
              </a:solidFill>
              <a:latin typeface="黑体" panose="02010600030101010101" charset="-122"/>
              <a:ea typeface="黑体" panose="02010600030101010101" charset="-122"/>
            </a:endParaRPr>
          </a:p>
        </p:txBody>
      </p:sp>
      <p:pic>
        <p:nvPicPr>
          <p:cNvPr id="20" name="图片 19">
            <a:extLst>
              <a:ext uri="{FF2B5EF4-FFF2-40B4-BE49-F238E27FC236}">
                <a16:creationId xmlns:a16="http://schemas.microsoft.com/office/drawing/2014/main" id="{0222B106-0F1B-4FFC-9C9B-2CF2D67E60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2366" y="1667592"/>
            <a:ext cx="8051350" cy="4927547"/>
          </a:xfrm>
          <a:prstGeom prst="rect">
            <a:avLst/>
          </a:prstGeom>
        </p:spPr>
      </p:pic>
    </p:spTree>
    <p:custDataLst>
      <p:tags r:id="rId1"/>
    </p:custDataLst>
    <p:extLst>
      <p:ext uri="{BB962C8B-B14F-4D97-AF65-F5344CB8AC3E}">
        <p14:creationId xmlns:p14="http://schemas.microsoft.com/office/powerpoint/2010/main" val="3709255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椭圆 50"/>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AutoShape 2" descr="http://img0.imgtn.bdimg.com/it/u=2162780498,294483088&amp;fm=27&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AutoShape 7" descr="http://img4.imgtn.bdimg.com/it/u=2721805024,68536086&amp;fm=27&amp;gp=0.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AutoShape 9" descr="http://img4.imgtn.bdimg.com/it/u=2721805024,68536086&amp;fm=27&amp;gp=0.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8" name="矩形 17">
            <a:extLst>
              <a:ext uri="{FF2B5EF4-FFF2-40B4-BE49-F238E27FC236}">
                <a16:creationId xmlns:a16="http://schemas.microsoft.com/office/drawing/2014/main" id="{FCE763D5-0005-446F-BBCD-51BC0F3CCEF2}"/>
              </a:ext>
            </a:extLst>
          </p:cNvPr>
          <p:cNvSpPr/>
          <p:nvPr/>
        </p:nvSpPr>
        <p:spPr>
          <a:xfrm>
            <a:off x="1353080" y="870299"/>
            <a:ext cx="5447325" cy="461665"/>
          </a:xfrm>
          <a:prstGeom prst="rect">
            <a:avLst/>
          </a:prstGeom>
        </p:spPr>
        <p:txBody>
          <a:bodyPr wrap="none">
            <a:spAutoFit/>
          </a:bodyPr>
          <a:lstStyle/>
          <a:p>
            <a:r>
              <a:rPr lang="en-US" altLang="zh-CN" sz="2400" b="1" dirty="0">
                <a:solidFill>
                  <a:srgbClr val="0070C0"/>
                </a:solidFill>
                <a:latin typeface="黑体" panose="02010600030101010101" charset="-122"/>
                <a:ea typeface="黑体" panose="02010600030101010101" charset="-122"/>
              </a:rPr>
              <a:t>2.1 </a:t>
            </a:r>
            <a:r>
              <a:rPr lang="zh-CN" altLang="en-US" sz="2400" b="1" dirty="0">
                <a:solidFill>
                  <a:srgbClr val="0070C0"/>
                </a:solidFill>
                <a:latin typeface="黑体" panose="02010600030101010101" charset="-122"/>
                <a:ea typeface="黑体" panose="02010600030101010101" charset="-122"/>
              </a:rPr>
              <a:t>互联网医疗上市公司数据</a:t>
            </a:r>
            <a:r>
              <a:rPr lang="en-US" altLang="zh-CN" sz="2400" b="1" dirty="0">
                <a:solidFill>
                  <a:srgbClr val="0070C0"/>
                </a:solidFill>
                <a:latin typeface="黑体" panose="02010600030101010101" charset="-122"/>
                <a:ea typeface="黑体" panose="02010600030101010101" charset="-122"/>
              </a:rPr>
              <a:t>——</a:t>
            </a:r>
            <a:r>
              <a:rPr lang="zh-CN" altLang="en-US" sz="2400" b="1" dirty="0">
                <a:solidFill>
                  <a:srgbClr val="0070C0"/>
                </a:solidFill>
                <a:latin typeface="黑体" panose="02010600030101010101" charset="-122"/>
                <a:ea typeface="黑体" panose="02010600030101010101" charset="-122"/>
              </a:rPr>
              <a:t>新氧</a:t>
            </a:r>
          </a:p>
        </p:txBody>
      </p:sp>
      <p:sp>
        <p:nvSpPr>
          <p:cNvPr id="19" name="矩形 18">
            <a:extLst>
              <a:ext uri="{FF2B5EF4-FFF2-40B4-BE49-F238E27FC236}">
                <a16:creationId xmlns:a16="http://schemas.microsoft.com/office/drawing/2014/main" id="{B8A1DDD7-CDD5-406B-A8E3-693448CDECFC}"/>
              </a:ext>
            </a:extLst>
          </p:cNvPr>
          <p:cNvSpPr/>
          <p:nvPr/>
        </p:nvSpPr>
        <p:spPr>
          <a:xfrm>
            <a:off x="1305947" y="271503"/>
            <a:ext cx="1988045" cy="540725"/>
          </a:xfrm>
          <a:prstGeom prst="rect">
            <a:avLst/>
          </a:prstGeom>
        </p:spPr>
        <p:txBody>
          <a:bodyPr wrap="none">
            <a:spAutoFit/>
          </a:bodyPr>
          <a:lstStyle/>
          <a:p>
            <a:pPr algn="ctr">
              <a:lnSpc>
                <a:spcPct val="120000"/>
              </a:lnSpc>
            </a:pPr>
            <a:r>
              <a:rPr lang="zh-CN" altLang="en-US" sz="2800" b="1" dirty="0">
                <a:solidFill>
                  <a:srgbClr val="0070C0"/>
                </a:solidFill>
                <a:latin typeface="黑体" panose="02010600030101010101" charset="-122"/>
                <a:ea typeface="黑体" panose="02010600030101010101" charset="-122"/>
              </a:rPr>
              <a:t>二、平台篇</a:t>
            </a:r>
            <a:endParaRPr lang="zh-CN" altLang="zh-CN" sz="2800" b="1" dirty="0">
              <a:solidFill>
                <a:srgbClr val="0070C0"/>
              </a:solidFill>
              <a:latin typeface="黑体" panose="02010600030101010101" charset="-122"/>
              <a:ea typeface="黑体" panose="02010600030101010101" charset="-122"/>
            </a:endParaRPr>
          </a:p>
        </p:txBody>
      </p:sp>
      <p:grpSp>
        <p:nvGrpSpPr>
          <p:cNvPr id="17" name="Group 20">
            <a:extLst>
              <a:ext uri="{FF2B5EF4-FFF2-40B4-BE49-F238E27FC236}">
                <a16:creationId xmlns:a16="http://schemas.microsoft.com/office/drawing/2014/main" id="{057311A3-E5F9-4BFA-9884-13EEC23F15B4}"/>
              </a:ext>
            </a:extLst>
          </p:cNvPr>
          <p:cNvGrpSpPr/>
          <p:nvPr/>
        </p:nvGrpSpPr>
        <p:grpSpPr bwMode="auto">
          <a:xfrm>
            <a:off x="220218" y="1818591"/>
            <a:ext cx="3524468" cy="4725271"/>
            <a:chOff x="14" y="-37"/>
            <a:chExt cx="4611" cy="7727"/>
          </a:xfrm>
          <a:solidFill>
            <a:schemeClr val="accent1">
              <a:lumMod val="75000"/>
            </a:schemeClr>
          </a:solidFill>
        </p:grpSpPr>
        <p:grpSp>
          <p:nvGrpSpPr>
            <p:cNvPr id="26" name="组合 3">
              <a:extLst>
                <a:ext uri="{FF2B5EF4-FFF2-40B4-BE49-F238E27FC236}">
                  <a16:creationId xmlns:a16="http://schemas.microsoft.com/office/drawing/2014/main" id="{36049B8C-6DB9-4F44-8B80-161C2DD98641}"/>
                </a:ext>
              </a:extLst>
            </p:cNvPr>
            <p:cNvGrpSpPr/>
            <p:nvPr/>
          </p:nvGrpSpPr>
          <p:grpSpPr bwMode="auto">
            <a:xfrm>
              <a:off x="14" y="-37"/>
              <a:ext cx="4611" cy="1065"/>
              <a:chOff x="6006" y="-24307"/>
              <a:chExt cx="2029361" cy="677381"/>
            </a:xfrm>
            <a:grpFill/>
          </p:grpSpPr>
          <p:sp>
            <p:nvSpPr>
              <p:cNvPr id="28" name="Rectangle 7">
                <a:extLst>
                  <a:ext uri="{FF2B5EF4-FFF2-40B4-BE49-F238E27FC236}">
                    <a16:creationId xmlns:a16="http://schemas.microsoft.com/office/drawing/2014/main" id="{23555170-D490-4701-9725-42EC0C4DAC22}"/>
                  </a:ext>
                </a:extLst>
              </p:cNvPr>
              <p:cNvSpPr>
                <a:spLocks noChangeArrowheads="1"/>
              </p:cNvSpPr>
              <p:nvPr/>
            </p:nvSpPr>
            <p:spPr bwMode="auto">
              <a:xfrm>
                <a:off x="10651" y="-24307"/>
                <a:ext cx="2016442" cy="50422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en-US" altLang="zh-CN" sz="2000" dirty="0">
                  <a:solidFill>
                    <a:schemeClr val="bg1"/>
                  </a:solidFill>
                  <a:latin typeface="Times New Roman" panose="02020603050405020304" pitchFamily="18" charset="0"/>
                </a:endParaRPr>
              </a:p>
            </p:txBody>
          </p:sp>
          <p:sp>
            <p:nvSpPr>
              <p:cNvPr id="29" name="AutoShape 8">
                <a:extLst>
                  <a:ext uri="{FF2B5EF4-FFF2-40B4-BE49-F238E27FC236}">
                    <a16:creationId xmlns:a16="http://schemas.microsoft.com/office/drawing/2014/main" id="{EF9634E7-7470-4EA7-A0BD-495811BC2943}"/>
                  </a:ext>
                </a:extLst>
              </p:cNvPr>
              <p:cNvSpPr>
                <a:spLocks noChangeArrowheads="1"/>
              </p:cNvSpPr>
              <p:nvPr/>
            </p:nvSpPr>
            <p:spPr bwMode="auto">
              <a:xfrm flipV="1">
                <a:off x="1732964" y="455574"/>
                <a:ext cx="302403" cy="197500"/>
              </a:xfrm>
              <a:prstGeom prst="rtTriangle">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30" name="AutoShape 9">
                <a:extLst>
                  <a:ext uri="{FF2B5EF4-FFF2-40B4-BE49-F238E27FC236}">
                    <a16:creationId xmlns:a16="http://schemas.microsoft.com/office/drawing/2014/main" id="{C55F596A-59B5-40C5-96BB-BB6072B86836}"/>
                  </a:ext>
                </a:extLst>
              </p:cNvPr>
              <p:cNvSpPr>
                <a:spLocks noChangeArrowheads="1"/>
              </p:cNvSpPr>
              <p:nvPr/>
            </p:nvSpPr>
            <p:spPr bwMode="auto">
              <a:xfrm rot="5400000" flipV="1">
                <a:off x="58458" y="398702"/>
                <a:ext cx="197500" cy="302403"/>
              </a:xfrm>
              <a:prstGeom prst="rtTriangle">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grpSp>
        <p:sp>
          <p:nvSpPr>
            <p:cNvPr id="27" name="Rectangle 10">
              <a:extLst>
                <a:ext uri="{FF2B5EF4-FFF2-40B4-BE49-F238E27FC236}">
                  <a16:creationId xmlns:a16="http://schemas.microsoft.com/office/drawing/2014/main" id="{89D68423-EA56-4D3A-933D-FF2191CFB680}"/>
                </a:ext>
              </a:extLst>
            </p:cNvPr>
            <p:cNvSpPr>
              <a:spLocks noChangeArrowheads="1"/>
            </p:cNvSpPr>
            <p:nvPr/>
          </p:nvSpPr>
          <p:spPr bwMode="auto">
            <a:xfrm>
              <a:off x="221" y="735"/>
              <a:ext cx="4189" cy="6955"/>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170" tIns="46990" rIns="90170" bIns="46990"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en-US" altLang="zh-CN" sz="1600" dirty="0">
                <a:solidFill>
                  <a:srgbClr val="FF9900"/>
                </a:solidFill>
                <a:latin typeface="Times New Roman" panose="02020603050405020304" pitchFamily="18" charset="0"/>
              </a:endParaRPr>
            </a:p>
          </p:txBody>
        </p:sp>
      </p:grpSp>
      <p:sp>
        <p:nvSpPr>
          <p:cNvPr id="31" name="矩形 30">
            <a:extLst>
              <a:ext uri="{FF2B5EF4-FFF2-40B4-BE49-F238E27FC236}">
                <a16:creationId xmlns:a16="http://schemas.microsoft.com/office/drawing/2014/main" id="{9AB3AA75-8E1D-4155-B2AE-CBD77894F571}"/>
              </a:ext>
            </a:extLst>
          </p:cNvPr>
          <p:cNvSpPr/>
          <p:nvPr/>
        </p:nvSpPr>
        <p:spPr>
          <a:xfrm>
            <a:off x="482816" y="2294169"/>
            <a:ext cx="3054860" cy="3727944"/>
          </a:xfrm>
          <a:prstGeom prst="rect">
            <a:avLst/>
          </a:prstGeom>
        </p:spPr>
        <p:txBody>
          <a:bodyPr wrap="square">
            <a:spAutoFit/>
          </a:bodyPr>
          <a:lstStyle/>
          <a:p>
            <a:pPr>
              <a:lnSpc>
                <a:spcPct val="150000"/>
              </a:lnSpc>
            </a:pPr>
            <a:r>
              <a:rPr lang="zh-CN" altLang="en-US" sz="1600" b="1" dirty="0">
                <a:solidFill>
                  <a:schemeClr val="bg1"/>
                </a:solidFill>
                <a:latin typeface="黑体" panose="02010609060101010101" pitchFamily="49" charset="-122"/>
                <a:ea typeface="黑体" panose="02010609060101010101" pitchFamily="49" charset="-122"/>
              </a:rPr>
              <a:t>利润方面，新氧</a:t>
            </a:r>
            <a:r>
              <a:rPr lang="en-US" altLang="zh-CN" sz="1600" b="1" dirty="0">
                <a:solidFill>
                  <a:schemeClr val="bg1"/>
                </a:solidFill>
                <a:latin typeface="黑体" panose="02010609060101010101" pitchFamily="49" charset="-122"/>
                <a:ea typeface="黑体" panose="02010609060101010101" pitchFamily="49" charset="-122"/>
              </a:rPr>
              <a:t>2019</a:t>
            </a:r>
            <a:r>
              <a:rPr lang="zh-CN" altLang="en-US" sz="1600" b="1" dirty="0">
                <a:solidFill>
                  <a:schemeClr val="bg1"/>
                </a:solidFill>
                <a:latin typeface="黑体" panose="02010609060101010101" pitchFamily="49" charset="-122"/>
                <a:ea typeface="黑体" panose="02010609060101010101" pitchFamily="49" charset="-122"/>
              </a:rPr>
              <a:t>年净利润为人民币</a:t>
            </a:r>
            <a:r>
              <a:rPr lang="en-US" altLang="zh-CN" sz="1600" b="1" dirty="0">
                <a:solidFill>
                  <a:schemeClr val="bg1"/>
                </a:solidFill>
                <a:latin typeface="黑体" panose="02010609060101010101" pitchFamily="49" charset="-122"/>
                <a:ea typeface="黑体" panose="02010609060101010101" pitchFamily="49" charset="-122"/>
              </a:rPr>
              <a:t>1.767</a:t>
            </a:r>
            <a:r>
              <a:rPr lang="zh-CN" altLang="en-US" sz="1600" b="1" dirty="0">
                <a:solidFill>
                  <a:schemeClr val="bg1"/>
                </a:solidFill>
                <a:latin typeface="黑体" panose="02010609060101010101" pitchFamily="49" charset="-122"/>
                <a:ea typeface="黑体" panose="02010609060101010101" pitchFamily="49" charset="-122"/>
              </a:rPr>
              <a:t>亿元（约合</a:t>
            </a:r>
            <a:r>
              <a:rPr lang="en-US" altLang="zh-CN" sz="1600" b="1" dirty="0">
                <a:solidFill>
                  <a:schemeClr val="bg1"/>
                </a:solidFill>
                <a:latin typeface="黑体" panose="02010609060101010101" pitchFamily="49" charset="-122"/>
                <a:ea typeface="黑体" panose="02010609060101010101" pitchFamily="49" charset="-122"/>
              </a:rPr>
              <a:t>2540</a:t>
            </a:r>
            <a:r>
              <a:rPr lang="zh-CN" altLang="en-US" sz="1600" b="1" dirty="0">
                <a:solidFill>
                  <a:schemeClr val="bg1"/>
                </a:solidFill>
                <a:latin typeface="黑体" panose="02010609060101010101" pitchFamily="49" charset="-122"/>
                <a:ea typeface="黑体" panose="02010609060101010101" pitchFamily="49" charset="-122"/>
              </a:rPr>
              <a:t>万美元），相比之下上年同期为人民币</a:t>
            </a:r>
            <a:r>
              <a:rPr lang="en-US" altLang="zh-CN" sz="1600" b="1" dirty="0">
                <a:solidFill>
                  <a:schemeClr val="bg1"/>
                </a:solidFill>
                <a:latin typeface="黑体" panose="02010609060101010101" pitchFamily="49" charset="-122"/>
                <a:ea typeface="黑体" panose="02010609060101010101" pitchFamily="49" charset="-122"/>
              </a:rPr>
              <a:t>5510</a:t>
            </a:r>
            <a:r>
              <a:rPr lang="zh-CN" altLang="en-US" sz="1600" b="1" dirty="0">
                <a:solidFill>
                  <a:schemeClr val="bg1"/>
                </a:solidFill>
                <a:latin typeface="黑体" panose="02010609060101010101" pitchFamily="49" charset="-122"/>
                <a:ea typeface="黑体" panose="02010609060101010101" pitchFamily="49" charset="-122"/>
              </a:rPr>
              <a:t>万元。</a:t>
            </a:r>
            <a:endParaRPr lang="en-US" altLang="zh-CN" sz="1600" b="1" dirty="0">
              <a:solidFill>
                <a:schemeClr val="bg1"/>
              </a:solidFill>
              <a:latin typeface="黑体" panose="02010609060101010101" pitchFamily="49" charset="-122"/>
              <a:ea typeface="黑体" panose="02010609060101010101" pitchFamily="49" charset="-122"/>
            </a:endParaRPr>
          </a:p>
          <a:p>
            <a:pPr>
              <a:lnSpc>
                <a:spcPct val="150000"/>
              </a:lnSpc>
            </a:pPr>
            <a:endParaRPr lang="en-US" altLang="zh-CN" sz="1600" b="1" dirty="0">
              <a:solidFill>
                <a:schemeClr val="bg1"/>
              </a:solidFill>
              <a:latin typeface="黑体" panose="02010609060101010101" pitchFamily="49" charset="-122"/>
              <a:ea typeface="黑体" panose="02010609060101010101" pitchFamily="49" charset="-122"/>
            </a:endParaRPr>
          </a:p>
          <a:p>
            <a:pPr>
              <a:lnSpc>
                <a:spcPct val="150000"/>
              </a:lnSpc>
            </a:pPr>
            <a:r>
              <a:rPr lang="zh-CN" altLang="en-US" sz="1600" b="1" dirty="0">
                <a:solidFill>
                  <a:schemeClr val="bg1"/>
                </a:solidFill>
                <a:latin typeface="黑体" panose="02010609060101010101" pitchFamily="49" charset="-122"/>
                <a:ea typeface="黑体" panose="02010609060101010101" pitchFamily="49" charset="-122"/>
              </a:rPr>
              <a:t>不按照美国通用会计准则，新氧</a:t>
            </a:r>
            <a:r>
              <a:rPr lang="en-US" altLang="zh-CN" sz="1600" b="1" dirty="0">
                <a:solidFill>
                  <a:schemeClr val="bg1"/>
                </a:solidFill>
                <a:latin typeface="黑体" panose="02010609060101010101" pitchFamily="49" charset="-122"/>
                <a:ea typeface="黑体" panose="02010609060101010101" pitchFamily="49" charset="-122"/>
              </a:rPr>
              <a:t>2019</a:t>
            </a:r>
            <a:r>
              <a:rPr lang="zh-CN" altLang="en-US" sz="1600" b="1" dirty="0">
                <a:solidFill>
                  <a:schemeClr val="bg1"/>
                </a:solidFill>
                <a:latin typeface="黑体" panose="02010609060101010101" pitchFamily="49" charset="-122"/>
                <a:ea typeface="黑体" panose="02010609060101010101" pitchFamily="49" charset="-122"/>
              </a:rPr>
              <a:t>年净利润为人民币</a:t>
            </a:r>
            <a:r>
              <a:rPr lang="en-US" altLang="zh-CN" sz="1600" b="1" dirty="0">
                <a:solidFill>
                  <a:schemeClr val="bg1"/>
                </a:solidFill>
                <a:latin typeface="黑体" panose="02010609060101010101" pitchFamily="49" charset="-122"/>
                <a:ea typeface="黑体" panose="02010609060101010101" pitchFamily="49" charset="-122"/>
              </a:rPr>
              <a:t>2.809</a:t>
            </a:r>
            <a:r>
              <a:rPr lang="zh-CN" altLang="en-US" sz="1600" b="1" dirty="0">
                <a:solidFill>
                  <a:schemeClr val="bg1"/>
                </a:solidFill>
                <a:latin typeface="黑体" panose="02010609060101010101" pitchFamily="49" charset="-122"/>
                <a:ea typeface="黑体" panose="02010609060101010101" pitchFamily="49" charset="-122"/>
              </a:rPr>
              <a:t>亿元（约合</a:t>
            </a:r>
            <a:r>
              <a:rPr lang="en-US" altLang="zh-CN" sz="1600" b="1" dirty="0">
                <a:solidFill>
                  <a:schemeClr val="bg1"/>
                </a:solidFill>
                <a:latin typeface="黑体" panose="02010609060101010101" pitchFamily="49" charset="-122"/>
                <a:ea typeface="黑体" panose="02010609060101010101" pitchFamily="49" charset="-122"/>
              </a:rPr>
              <a:t>4040</a:t>
            </a:r>
            <a:r>
              <a:rPr lang="zh-CN" altLang="en-US" sz="1600" b="1" dirty="0">
                <a:solidFill>
                  <a:schemeClr val="bg1"/>
                </a:solidFill>
                <a:latin typeface="黑体" panose="02010609060101010101" pitchFamily="49" charset="-122"/>
                <a:ea typeface="黑体" panose="02010609060101010101" pitchFamily="49" charset="-122"/>
              </a:rPr>
              <a:t>万美元），相比之下上年同期的净利润为人民币</a:t>
            </a:r>
            <a:r>
              <a:rPr lang="en-US" altLang="zh-CN" sz="1600" b="1" dirty="0">
                <a:solidFill>
                  <a:schemeClr val="bg1"/>
                </a:solidFill>
                <a:latin typeface="黑体" panose="02010609060101010101" pitchFamily="49" charset="-122"/>
                <a:ea typeface="黑体" panose="02010609060101010101" pitchFamily="49" charset="-122"/>
              </a:rPr>
              <a:t>8090</a:t>
            </a:r>
            <a:r>
              <a:rPr lang="zh-CN" altLang="en-US" sz="1600" b="1" dirty="0">
                <a:solidFill>
                  <a:schemeClr val="bg1"/>
                </a:solidFill>
                <a:latin typeface="黑体" panose="02010609060101010101" pitchFamily="49" charset="-122"/>
                <a:ea typeface="黑体" panose="02010609060101010101" pitchFamily="49" charset="-122"/>
              </a:rPr>
              <a:t>万元。</a:t>
            </a:r>
            <a:endParaRPr lang="en-US" altLang="zh-CN" sz="1600" b="1" dirty="0">
              <a:solidFill>
                <a:schemeClr val="bg1"/>
              </a:solidFill>
              <a:latin typeface="黑体" panose="02010609060101010101" pitchFamily="49" charset="-122"/>
              <a:ea typeface="黑体" panose="02010609060101010101" pitchFamily="49" charset="-122"/>
            </a:endParaRPr>
          </a:p>
        </p:txBody>
      </p:sp>
      <p:pic>
        <p:nvPicPr>
          <p:cNvPr id="7" name="图片 6">
            <a:extLst>
              <a:ext uri="{FF2B5EF4-FFF2-40B4-BE49-F238E27FC236}">
                <a16:creationId xmlns:a16="http://schemas.microsoft.com/office/drawing/2014/main" id="{F36EBCC7-0359-49A4-8E52-D83C9787B3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8222" y="1667592"/>
            <a:ext cx="8103560" cy="4961778"/>
          </a:xfrm>
          <a:prstGeom prst="rect">
            <a:avLst/>
          </a:prstGeom>
        </p:spPr>
      </p:pic>
    </p:spTree>
    <p:custDataLst>
      <p:tags r:id="rId1"/>
    </p:custDataLst>
    <p:extLst>
      <p:ext uri="{BB962C8B-B14F-4D97-AF65-F5344CB8AC3E}">
        <p14:creationId xmlns:p14="http://schemas.microsoft.com/office/powerpoint/2010/main" val="11168952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20">
            <a:extLst>
              <a:ext uri="{FF2B5EF4-FFF2-40B4-BE49-F238E27FC236}">
                <a16:creationId xmlns:a16="http://schemas.microsoft.com/office/drawing/2014/main" id="{D2B3F1EB-AB5E-4E95-9F1C-29D1CD88E98E}"/>
              </a:ext>
            </a:extLst>
          </p:cNvPr>
          <p:cNvGrpSpPr/>
          <p:nvPr/>
        </p:nvGrpSpPr>
        <p:grpSpPr bwMode="auto">
          <a:xfrm>
            <a:off x="220218" y="1667592"/>
            <a:ext cx="3524468" cy="4725271"/>
            <a:chOff x="14" y="-37"/>
            <a:chExt cx="4611" cy="7727"/>
          </a:xfrm>
          <a:solidFill>
            <a:schemeClr val="accent1">
              <a:lumMod val="75000"/>
            </a:schemeClr>
          </a:solidFill>
        </p:grpSpPr>
        <p:grpSp>
          <p:nvGrpSpPr>
            <p:cNvPr id="13" name="组合 3">
              <a:extLst>
                <a:ext uri="{FF2B5EF4-FFF2-40B4-BE49-F238E27FC236}">
                  <a16:creationId xmlns:a16="http://schemas.microsoft.com/office/drawing/2014/main" id="{3568D3D0-09DF-4507-8215-6B2F44B12CA7}"/>
                </a:ext>
              </a:extLst>
            </p:cNvPr>
            <p:cNvGrpSpPr/>
            <p:nvPr/>
          </p:nvGrpSpPr>
          <p:grpSpPr bwMode="auto">
            <a:xfrm>
              <a:off x="14" y="-37"/>
              <a:ext cx="4611" cy="1065"/>
              <a:chOff x="6006" y="-24307"/>
              <a:chExt cx="2029361" cy="677381"/>
            </a:xfrm>
            <a:grpFill/>
          </p:grpSpPr>
          <p:sp>
            <p:nvSpPr>
              <p:cNvPr id="15" name="Rectangle 7">
                <a:extLst>
                  <a:ext uri="{FF2B5EF4-FFF2-40B4-BE49-F238E27FC236}">
                    <a16:creationId xmlns:a16="http://schemas.microsoft.com/office/drawing/2014/main" id="{BB913FF8-9718-4ED1-9387-BE252C78ED9E}"/>
                  </a:ext>
                </a:extLst>
              </p:cNvPr>
              <p:cNvSpPr>
                <a:spLocks noChangeArrowheads="1"/>
              </p:cNvSpPr>
              <p:nvPr/>
            </p:nvSpPr>
            <p:spPr bwMode="auto">
              <a:xfrm>
                <a:off x="10651" y="-24307"/>
                <a:ext cx="2016442" cy="50422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en-US" altLang="zh-CN" sz="2000" dirty="0">
                  <a:solidFill>
                    <a:schemeClr val="bg1"/>
                  </a:solidFill>
                  <a:latin typeface="Times New Roman" panose="02020603050405020304" pitchFamily="18" charset="0"/>
                </a:endParaRPr>
              </a:p>
            </p:txBody>
          </p:sp>
          <p:sp>
            <p:nvSpPr>
              <p:cNvPr id="16" name="AutoShape 8">
                <a:extLst>
                  <a:ext uri="{FF2B5EF4-FFF2-40B4-BE49-F238E27FC236}">
                    <a16:creationId xmlns:a16="http://schemas.microsoft.com/office/drawing/2014/main" id="{AAE35900-F215-4DDF-8570-38075ACE9140}"/>
                  </a:ext>
                </a:extLst>
              </p:cNvPr>
              <p:cNvSpPr>
                <a:spLocks noChangeArrowheads="1"/>
              </p:cNvSpPr>
              <p:nvPr/>
            </p:nvSpPr>
            <p:spPr bwMode="auto">
              <a:xfrm flipV="1">
                <a:off x="1732964" y="455574"/>
                <a:ext cx="302403" cy="197500"/>
              </a:xfrm>
              <a:prstGeom prst="rtTriangle">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7" name="AutoShape 9">
                <a:extLst>
                  <a:ext uri="{FF2B5EF4-FFF2-40B4-BE49-F238E27FC236}">
                    <a16:creationId xmlns:a16="http://schemas.microsoft.com/office/drawing/2014/main" id="{24D48A2D-5D2D-477F-899E-9AA6B7839091}"/>
                  </a:ext>
                </a:extLst>
              </p:cNvPr>
              <p:cNvSpPr>
                <a:spLocks noChangeArrowheads="1"/>
              </p:cNvSpPr>
              <p:nvPr/>
            </p:nvSpPr>
            <p:spPr bwMode="auto">
              <a:xfrm rot="5400000" flipV="1">
                <a:off x="58458" y="398702"/>
                <a:ext cx="197500" cy="302403"/>
              </a:xfrm>
              <a:prstGeom prst="rtTriangle">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grpSp>
        <p:sp>
          <p:nvSpPr>
            <p:cNvPr id="14" name="Rectangle 10">
              <a:extLst>
                <a:ext uri="{FF2B5EF4-FFF2-40B4-BE49-F238E27FC236}">
                  <a16:creationId xmlns:a16="http://schemas.microsoft.com/office/drawing/2014/main" id="{BB00A5AD-16A1-4E4F-92B7-724CFDF853FB}"/>
                </a:ext>
              </a:extLst>
            </p:cNvPr>
            <p:cNvSpPr>
              <a:spLocks noChangeArrowheads="1"/>
            </p:cNvSpPr>
            <p:nvPr/>
          </p:nvSpPr>
          <p:spPr bwMode="auto">
            <a:xfrm>
              <a:off x="221" y="735"/>
              <a:ext cx="4189" cy="6955"/>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170" tIns="46990" rIns="90170" bIns="46990"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en-US" altLang="zh-CN" sz="1600" dirty="0">
                <a:solidFill>
                  <a:srgbClr val="FF9900"/>
                </a:solidFill>
                <a:latin typeface="Times New Roman" panose="02020603050405020304" pitchFamily="18" charset="0"/>
              </a:endParaRPr>
            </a:p>
          </p:txBody>
        </p:sp>
      </p:grpSp>
      <p:sp>
        <p:nvSpPr>
          <p:cNvPr id="51" name="椭圆 50"/>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AutoShape 2" descr="http://img0.imgtn.bdimg.com/it/u=2162780498,294483088&amp;fm=27&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AutoShape 7" descr="http://img4.imgtn.bdimg.com/it/u=2721805024,68536086&amp;fm=27&amp;gp=0.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AutoShape 9" descr="http://img4.imgtn.bdimg.com/it/u=2721805024,68536086&amp;fm=27&amp;gp=0.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7" name="矩形 6">
            <a:extLst>
              <a:ext uri="{FF2B5EF4-FFF2-40B4-BE49-F238E27FC236}">
                <a16:creationId xmlns:a16="http://schemas.microsoft.com/office/drawing/2014/main" id="{916A30DF-05A5-4877-8A12-8E47A382B3AE}"/>
              </a:ext>
            </a:extLst>
          </p:cNvPr>
          <p:cNvSpPr/>
          <p:nvPr/>
        </p:nvSpPr>
        <p:spPr>
          <a:xfrm>
            <a:off x="482816" y="1819992"/>
            <a:ext cx="3054860" cy="4466607"/>
          </a:xfrm>
          <a:prstGeom prst="rect">
            <a:avLst/>
          </a:prstGeom>
        </p:spPr>
        <p:txBody>
          <a:bodyPr wrap="square">
            <a:spAutoFit/>
          </a:bodyPr>
          <a:lstStyle/>
          <a:p>
            <a:pPr>
              <a:lnSpc>
                <a:spcPct val="150000"/>
              </a:lnSpc>
            </a:pPr>
            <a:r>
              <a:rPr lang="en-US" altLang="zh-CN" sz="1600" b="1" dirty="0">
                <a:solidFill>
                  <a:schemeClr val="bg1"/>
                </a:solidFill>
                <a:latin typeface="黑体" panose="02010609060101010101" pitchFamily="49" charset="-122"/>
                <a:ea typeface="黑体" panose="02010609060101010101" pitchFamily="49" charset="-122"/>
              </a:rPr>
              <a:t>3</a:t>
            </a:r>
            <a:r>
              <a:rPr lang="zh-CN" altLang="en-US" sz="1600" b="1" dirty="0">
                <a:solidFill>
                  <a:schemeClr val="bg1"/>
                </a:solidFill>
                <a:latin typeface="黑体" panose="02010609060101010101" pitchFamily="49" charset="-122"/>
                <a:ea typeface="黑体" panose="02010609060101010101" pitchFamily="49" charset="-122"/>
              </a:rPr>
              <a:t>月</a:t>
            </a:r>
            <a:r>
              <a:rPr lang="en-US" altLang="zh-CN" sz="1600" b="1" dirty="0">
                <a:solidFill>
                  <a:schemeClr val="bg1"/>
                </a:solidFill>
                <a:latin typeface="黑体" panose="02010609060101010101" pitchFamily="49" charset="-122"/>
                <a:ea typeface="黑体" panose="02010609060101010101" pitchFamily="49" charset="-122"/>
              </a:rPr>
              <a:t>12</a:t>
            </a:r>
            <a:r>
              <a:rPr lang="zh-CN" altLang="en-US" sz="1600" b="1" dirty="0">
                <a:solidFill>
                  <a:schemeClr val="bg1"/>
                </a:solidFill>
                <a:latin typeface="黑体" panose="02010609060101010101" pitchFamily="49" charset="-122"/>
                <a:ea typeface="黑体" panose="02010609060101010101" pitchFamily="49" charset="-122"/>
              </a:rPr>
              <a:t>日，</a:t>
            </a:r>
            <a:r>
              <a:rPr lang="en-US" altLang="zh-CN" sz="1600" b="1" dirty="0">
                <a:solidFill>
                  <a:schemeClr val="bg1"/>
                </a:solidFill>
                <a:latin typeface="黑体" panose="02010609060101010101" pitchFamily="49" charset="-122"/>
                <a:ea typeface="黑体" panose="02010609060101010101" pitchFamily="49" charset="-122"/>
              </a:rPr>
              <a:t>1</a:t>
            </a:r>
            <a:r>
              <a:rPr lang="zh-CN" altLang="en-US" sz="1600" b="1" dirty="0">
                <a:solidFill>
                  <a:schemeClr val="bg1"/>
                </a:solidFill>
                <a:latin typeface="黑体" panose="02010609060101010101" pitchFamily="49" charset="-122"/>
                <a:ea typeface="黑体" panose="02010609060101010101" pitchFamily="49" charset="-122"/>
              </a:rPr>
              <a:t>药网母公司</a:t>
            </a:r>
            <a:r>
              <a:rPr lang="en-US" altLang="zh-CN" sz="1600" b="1" dirty="0">
                <a:solidFill>
                  <a:schemeClr val="bg1"/>
                </a:solidFill>
                <a:latin typeface="黑体" panose="02010609060101010101" pitchFamily="49" charset="-122"/>
                <a:ea typeface="黑体" panose="02010609060101010101" pitchFamily="49" charset="-122"/>
              </a:rPr>
              <a:t>111</a:t>
            </a:r>
            <a:r>
              <a:rPr lang="zh-CN" altLang="en-US" sz="1600" b="1" dirty="0">
                <a:solidFill>
                  <a:schemeClr val="bg1"/>
                </a:solidFill>
                <a:latin typeface="黑体" panose="02010609060101010101" pitchFamily="49" charset="-122"/>
                <a:ea typeface="黑体" panose="02010609060101010101" pitchFamily="49" charset="-122"/>
              </a:rPr>
              <a:t>集团公布了</a:t>
            </a:r>
            <a:r>
              <a:rPr lang="en-US" altLang="zh-CN" sz="1600" b="1" dirty="0">
                <a:solidFill>
                  <a:schemeClr val="bg1"/>
                </a:solidFill>
                <a:latin typeface="黑体" panose="02010609060101010101" pitchFamily="49" charset="-122"/>
                <a:ea typeface="黑体" panose="02010609060101010101" pitchFamily="49" charset="-122"/>
              </a:rPr>
              <a:t>2019</a:t>
            </a:r>
            <a:r>
              <a:rPr lang="zh-CN" altLang="en-US" sz="1600" b="1" dirty="0">
                <a:solidFill>
                  <a:schemeClr val="bg1"/>
                </a:solidFill>
                <a:latin typeface="黑体" panose="02010609060101010101" pitchFamily="49" charset="-122"/>
                <a:ea typeface="黑体" panose="02010609060101010101" pitchFamily="49" charset="-122"/>
              </a:rPr>
              <a:t>年第四季度及全年财报。</a:t>
            </a:r>
            <a:r>
              <a:rPr lang="en-US" altLang="zh-CN" sz="1600" b="1" dirty="0">
                <a:solidFill>
                  <a:schemeClr val="bg1"/>
                </a:solidFill>
                <a:latin typeface="黑体" panose="02010609060101010101" pitchFamily="49" charset="-122"/>
                <a:ea typeface="黑体" panose="02010609060101010101" pitchFamily="49" charset="-122"/>
              </a:rPr>
              <a:t>1</a:t>
            </a:r>
            <a:r>
              <a:rPr lang="zh-CN" altLang="en-US" sz="1600" b="1" dirty="0">
                <a:solidFill>
                  <a:schemeClr val="bg1"/>
                </a:solidFill>
                <a:latin typeface="黑体" panose="02010609060101010101" pitchFamily="49" charset="-122"/>
                <a:ea typeface="黑体" panose="02010609060101010101" pitchFamily="49" charset="-122"/>
              </a:rPr>
              <a:t>药网</a:t>
            </a:r>
            <a:r>
              <a:rPr lang="en-US" altLang="zh-CN" sz="1600" b="1" dirty="0">
                <a:solidFill>
                  <a:schemeClr val="bg1"/>
                </a:solidFill>
                <a:latin typeface="黑体" panose="02010609060101010101" pitchFamily="49" charset="-122"/>
                <a:ea typeface="黑体" panose="02010609060101010101" pitchFamily="49" charset="-122"/>
              </a:rPr>
              <a:t>2019</a:t>
            </a:r>
            <a:r>
              <a:rPr lang="zh-CN" altLang="en-US" sz="1600" b="1" dirty="0">
                <a:solidFill>
                  <a:schemeClr val="bg1"/>
                </a:solidFill>
                <a:latin typeface="黑体" panose="02010609060101010101" pitchFamily="49" charset="-122"/>
                <a:ea typeface="黑体" panose="02010609060101010101" pitchFamily="49" charset="-122"/>
              </a:rPr>
              <a:t>年全年净营收为人民币</a:t>
            </a:r>
            <a:r>
              <a:rPr lang="en-US" altLang="zh-CN" sz="1600" b="1" dirty="0">
                <a:solidFill>
                  <a:schemeClr val="bg1"/>
                </a:solidFill>
                <a:latin typeface="黑体" panose="02010609060101010101" pitchFamily="49" charset="-122"/>
                <a:ea typeface="黑体" panose="02010609060101010101" pitchFamily="49" charset="-122"/>
              </a:rPr>
              <a:t>39.5</a:t>
            </a:r>
            <a:r>
              <a:rPr lang="zh-CN" altLang="en-US" sz="1600" b="1" dirty="0">
                <a:solidFill>
                  <a:schemeClr val="bg1"/>
                </a:solidFill>
                <a:latin typeface="黑体" panose="02010609060101010101" pitchFamily="49" charset="-122"/>
                <a:ea typeface="黑体" panose="02010609060101010101" pitchFamily="49" charset="-122"/>
              </a:rPr>
              <a:t>亿元，同比增长</a:t>
            </a:r>
            <a:r>
              <a:rPr lang="en-US" altLang="zh-CN" sz="1600" b="1" dirty="0">
                <a:solidFill>
                  <a:schemeClr val="bg1"/>
                </a:solidFill>
                <a:latin typeface="黑体" panose="02010609060101010101" pitchFamily="49" charset="-122"/>
                <a:ea typeface="黑体" panose="02010609060101010101" pitchFamily="49" charset="-122"/>
              </a:rPr>
              <a:t>121.3%</a:t>
            </a:r>
            <a:r>
              <a:rPr lang="zh-CN" altLang="en-US" sz="1600" b="1" dirty="0">
                <a:solidFill>
                  <a:schemeClr val="bg1"/>
                </a:solidFill>
                <a:latin typeface="黑体" panose="02010609060101010101" pitchFamily="49" charset="-122"/>
                <a:ea typeface="黑体" panose="02010609060101010101" pitchFamily="49" charset="-122"/>
              </a:rPr>
              <a:t>。</a:t>
            </a:r>
            <a:endParaRPr lang="en-US" altLang="zh-CN" sz="1600" b="1" dirty="0">
              <a:solidFill>
                <a:schemeClr val="bg1"/>
              </a:solidFill>
              <a:latin typeface="黑体" panose="02010609060101010101" pitchFamily="49" charset="-122"/>
              <a:ea typeface="黑体" panose="02010609060101010101" pitchFamily="49" charset="-122"/>
            </a:endParaRPr>
          </a:p>
          <a:p>
            <a:pPr>
              <a:lnSpc>
                <a:spcPct val="150000"/>
              </a:lnSpc>
            </a:pPr>
            <a:endParaRPr lang="en-US" altLang="zh-CN" sz="1600" b="1" dirty="0">
              <a:solidFill>
                <a:schemeClr val="bg1"/>
              </a:solidFill>
              <a:latin typeface="黑体" panose="02010609060101010101" pitchFamily="49" charset="-122"/>
              <a:ea typeface="黑体" panose="02010609060101010101" pitchFamily="49" charset="-122"/>
            </a:endParaRPr>
          </a:p>
          <a:p>
            <a:pPr>
              <a:lnSpc>
                <a:spcPct val="150000"/>
              </a:lnSpc>
            </a:pPr>
            <a:r>
              <a:rPr lang="zh-CN" altLang="en-US" sz="1600" b="1" dirty="0">
                <a:solidFill>
                  <a:schemeClr val="bg1"/>
                </a:solidFill>
                <a:latin typeface="黑体" panose="02010609060101010101" pitchFamily="49" charset="-122"/>
                <a:ea typeface="黑体" panose="02010609060101010101" pitchFamily="49" charset="-122"/>
              </a:rPr>
              <a:t>其中</a:t>
            </a:r>
            <a:r>
              <a:rPr lang="en-US" altLang="zh-CN" sz="1600" b="1" dirty="0">
                <a:solidFill>
                  <a:schemeClr val="bg1"/>
                </a:solidFill>
                <a:latin typeface="黑体" panose="02010609060101010101" pitchFamily="49" charset="-122"/>
                <a:ea typeface="黑体" panose="02010609060101010101" pitchFamily="49" charset="-122"/>
              </a:rPr>
              <a:t>1</a:t>
            </a:r>
            <a:r>
              <a:rPr lang="zh-CN" altLang="en-US" sz="1600" b="1" dirty="0">
                <a:solidFill>
                  <a:schemeClr val="bg1"/>
                </a:solidFill>
                <a:latin typeface="黑体" panose="02010609060101010101" pitchFamily="49" charset="-122"/>
                <a:ea typeface="黑体" panose="02010609060101010101" pitchFamily="49" charset="-122"/>
              </a:rPr>
              <a:t>季度营收</a:t>
            </a:r>
            <a:r>
              <a:rPr lang="en-US" altLang="zh-CN" sz="1600" b="1" dirty="0">
                <a:solidFill>
                  <a:schemeClr val="bg1"/>
                </a:solidFill>
                <a:latin typeface="黑体" panose="02010609060101010101" pitchFamily="49" charset="-122"/>
                <a:ea typeface="黑体" panose="02010609060101010101" pitchFamily="49" charset="-122"/>
              </a:rPr>
              <a:t>6.56</a:t>
            </a:r>
            <a:r>
              <a:rPr lang="zh-CN" altLang="en-US" sz="1600" b="1" dirty="0">
                <a:solidFill>
                  <a:schemeClr val="bg1"/>
                </a:solidFill>
                <a:latin typeface="黑体" panose="02010609060101010101" pitchFamily="49" charset="-122"/>
                <a:ea typeface="黑体" panose="02010609060101010101" pitchFamily="49" charset="-122"/>
              </a:rPr>
              <a:t>亿元，同比增长</a:t>
            </a:r>
            <a:r>
              <a:rPr lang="en-US" altLang="zh-CN" sz="1600" b="1" dirty="0">
                <a:solidFill>
                  <a:schemeClr val="bg1"/>
                </a:solidFill>
                <a:latin typeface="黑体" panose="02010609060101010101" pitchFamily="49" charset="-122"/>
                <a:ea typeface="黑体" panose="02010609060101010101" pitchFamily="49" charset="-122"/>
              </a:rPr>
              <a:t>98.5</a:t>
            </a:r>
            <a:r>
              <a:rPr lang="zh-CN" altLang="en-US" sz="1600" b="1" dirty="0">
                <a:solidFill>
                  <a:schemeClr val="bg1"/>
                </a:solidFill>
                <a:latin typeface="黑体" panose="02010609060101010101" pitchFamily="49" charset="-122"/>
                <a:ea typeface="黑体" panose="02010609060101010101" pitchFamily="49" charset="-122"/>
              </a:rPr>
              <a:t>；</a:t>
            </a:r>
            <a:r>
              <a:rPr lang="en-US" altLang="zh-CN" sz="1600" b="1" dirty="0">
                <a:solidFill>
                  <a:schemeClr val="bg1"/>
                </a:solidFill>
                <a:latin typeface="黑体" panose="02010609060101010101" pitchFamily="49" charset="-122"/>
                <a:ea typeface="黑体" panose="02010609060101010101" pitchFamily="49" charset="-122"/>
              </a:rPr>
              <a:t>2</a:t>
            </a:r>
            <a:r>
              <a:rPr lang="zh-CN" altLang="en-US" sz="1600" b="1" dirty="0">
                <a:solidFill>
                  <a:schemeClr val="bg1"/>
                </a:solidFill>
                <a:latin typeface="黑体" panose="02010609060101010101" pitchFamily="49" charset="-122"/>
                <a:ea typeface="黑体" panose="02010609060101010101" pitchFamily="49" charset="-122"/>
              </a:rPr>
              <a:t>季度营收</a:t>
            </a:r>
            <a:r>
              <a:rPr lang="en-US" altLang="zh-CN" sz="1600" b="1" dirty="0">
                <a:solidFill>
                  <a:schemeClr val="bg1"/>
                </a:solidFill>
                <a:latin typeface="黑体" panose="02010609060101010101" pitchFamily="49" charset="-122"/>
                <a:ea typeface="黑体" panose="02010609060101010101" pitchFamily="49" charset="-122"/>
              </a:rPr>
              <a:t>8.38</a:t>
            </a:r>
            <a:r>
              <a:rPr lang="zh-CN" altLang="en-US" sz="1600" b="1" dirty="0">
                <a:solidFill>
                  <a:schemeClr val="bg1"/>
                </a:solidFill>
                <a:latin typeface="黑体" panose="02010609060101010101" pitchFamily="49" charset="-122"/>
                <a:ea typeface="黑体" panose="02010609060101010101" pitchFamily="49" charset="-122"/>
              </a:rPr>
              <a:t>亿元，同比增长</a:t>
            </a:r>
            <a:r>
              <a:rPr lang="en-US" altLang="zh-CN" sz="1600" b="1" dirty="0">
                <a:solidFill>
                  <a:schemeClr val="bg1"/>
                </a:solidFill>
                <a:latin typeface="黑体" panose="02010609060101010101" pitchFamily="49" charset="-122"/>
                <a:ea typeface="黑体" panose="02010609060101010101" pitchFamily="49" charset="-122"/>
              </a:rPr>
              <a:t>109.15%</a:t>
            </a:r>
            <a:r>
              <a:rPr lang="zh-CN" altLang="en-US" sz="1600" b="1" dirty="0">
                <a:solidFill>
                  <a:schemeClr val="bg1"/>
                </a:solidFill>
                <a:latin typeface="黑体" panose="02010609060101010101" pitchFamily="49" charset="-122"/>
                <a:ea typeface="黑体" panose="02010609060101010101" pitchFamily="49" charset="-122"/>
              </a:rPr>
              <a:t>；</a:t>
            </a:r>
            <a:r>
              <a:rPr lang="en-US" altLang="zh-CN" sz="1600" b="1" dirty="0">
                <a:solidFill>
                  <a:schemeClr val="bg1"/>
                </a:solidFill>
                <a:latin typeface="黑体" panose="02010609060101010101" pitchFamily="49" charset="-122"/>
                <a:ea typeface="黑体" panose="02010609060101010101" pitchFamily="49" charset="-122"/>
              </a:rPr>
              <a:t>3</a:t>
            </a:r>
            <a:r>
              <a:rPr lang="zh-CN" altLang="en-US" sz="1600" b="1" dirty="0">
                <a:solidFill>
                  <a:schemeClr val="bg1"/>
                </a:solidFill>
                <a:latin typeface="黑体" panose="02010609060101010101" pitchFamily="49" charset="-122"/>
                <a:ea typeface="黑体" panose="02010609060101010101" pitchFamily="49" charset="-122"/>
              </a:rPr>
              <a:t>季度营收</a:t>
            </a:r>
            <a:r>
              <a:rPr lang="en-US" altLang="zh-CN" sz="1600" b="1" dirty="0">
                <a:solidFill>
                  <a:schemeClr val="bg1"/>
                </a:solidFill>
                <a:latin typeface="黑体" panose="02010609060101010101" pitchFamily="49" charset="-122"/>
                <a:ea typeface="黑体" panose="02010609060101010101" pitchFamily="49" charset="-122"/>
              </a:rPr>
              <a:t>11.1</a:t>
            </a:r>
            <a:r>
              <a:rPr lang="zh-CN" altLang="en-US" sz="1600" b="1" dirty="0">
                <a:solidFill>
                  <a:schemeClr val="bg1"/>
                </a:solidFill>
                <a:latin typeface="黑体" panose="02010609060101010101" pitchFamily="49" charset="-122"/>
                <a:ea typeface="黑体" panose="02010609060101010101" pitchFamily="49" charset="-122"/>
              </a:rPr>
              <a:t>亿元，同比增长</a:t>
            </a:r>
            <a:r>
              <a:rPr lang="en-US" altLang="zh-CN" sz="1600" b="1" dirty="0">
                <a:solidFill>
                  <a:schemeClr val="bg1"/>
                </a:solidFill>
                <a:latin typeface="黑体" panose="02010609060101010101" pitchFamily="49" charset="-122"/>
                <a:ea typeface="黑体" panose="02010609060101010101" pitchFamily="49" charset="-122"/>
              </a:rPr>
              <a:t>123.2%</a:t>
            </a:r>
            <a:r>
              <a:rPr lang="zh-CN" altLang="en-US" sz="1600" b="1" dirty="0">
                <a:solidFill>
                  <a:schemeClr val="bg1"/>
                </a:solidFill>
                <a:latin typeface="黑体" panose="02010609060101010101" pitchFamily="49" charset="-122"/>
                <a:ea typeface="黑体" panose="02010609060101010101" pitchFamily="49" charset="-122"/>
              </a:rPr>
              <a:t>；</a:t>
            </a:r>
            <a:r>
              <a:rPr lang="en-US" altLang="zh-CN" sz="1600" b="1" dirty="0">
                <a:solidFill>
                  <a:schemeClr val="bg1"/>
                </a:solidFill>
                <a:latin typeface="黑体" panose="02010609060101010101" pitchFamily="49" charset="-122"/>
                <a:ea typeface="黑体" panose="02010609060101010101" pitchFamily="49" charset="-122"/>
              </a:rPr>
              <a:t>4</a:t>
            </a:r>
            <a:r>
              <a:rPr lang="zh-CN" altLang="en-US" sz="1600" b="1" dirty="0">
                <a:solidFill>
                  <a:schemeClr val="bg1"/>
                </a:solidFill>
                <a:latin typeface="黑体" panose="02010609060101010101" pitchFamily="49" charset="-122"/>
                <a:ea typeface="黑体" panose="02010609060101010101" pitchFamily="49" charset="-122"/>
              </a:rPr>
              <a:t>季度营收</a:t>
            </a:r>
            <a:r>
              <a:rPr lang="en-US" altLang="zh-CN" sz="1600" b="1" dirty="0">
                <a:solidFill>
                  <a:schemeClr val="bg1"/>
                </a:solidFill>
                <a:latin typeface="黑体" panose="02010609060101010101" pitchFamily="49" charset="-122"/>
                <a:ea typeface="黑体" panose="02010609060101010101" pitchFamily="49" charset="-122"/>
              </a:rPr>
              <a:t>13.35</a:t>
            </a:r>
            <a:r>
              <a:rPr lang="zh-CN" altLang="en-US" sz="1600" b="1" dirty="0">
                <a:solidFill>
                  <a:schemeClr val="bg1"/>
                </a:solidFill>
                <a:latin typeface="黑体" panose="02010609060101010101" pitchFamily="49" charset="-122"/>
                <a:ea typeface="黑体" panose="02010609060101010101" pitchFamily="49" charset="-122"/>
              </a:rPr>
              <a:t>亿元，同比增长</a:t>
            </a:r>
            <a:r>
              <a:rPr lang="en-US" altLang="zh-CN" sz="1600" b="1" dirty="0">
                <a:solidFill>
                  <a:schemeClr val="bg1"/>
                </a:solidFill>
                <a:latin typeface="黑体" panose="02010609060101010101" pitchFamily="49" charset="-122"/>
                <a:ea typeface="黑体" panose="02010609060101010101" pitchFamily="49" charset="-122"/>
              </a:rPr>
              <a:t>141.8%</a:t>
            </a:r>
            <a:r>
              <a:rPr lang="zh-CN" altLang="en-US" sz="1600" b="1" dirty="0">
                <a:solidFill>
                  <a:schemeClr val="bg1"/>
                </a:solidFill>
                <a:latin typeface="黑体" panose="02010609060101010101" pitchFamily="49" charset="-122"/>
                <a:ea typeface="黑体" panose="02010609060101010101" pitchFamily="49" charset="-122"/>
              </a:rPr>
              <a:t>。</a:t>
            </a:r>
            <a:endParaRPr lang="en-US" altLang="zh-CN" sz="1600" b="1" dirty="0">
              <a:solidFill>
                <a:schemeClr val="bg1"/>
              </a:solidFill>
              <a:latin typeface="黑体" panose="02010609060101010101" pitchFamily="49" charset="-122"/>
              <a:ea typeface="黑体" panose="02010609060101010101" pitchFamily="49" charset="-122"/>
            </a:endParaRPr>
          </a:p>
        </p:txBody>
      </p:sp>
      <p:sp>
        <p:nvSpPr>
          <p:cNvPr id="18" name="矩形 17">
            <a:extLst>
              <a:ext uri="{FF2B5EF4-FFF2-40B4-BE49-F238E27FC236}">
                <a16:creationId xmlns:a16="http://schemas.microsoft.com/office/drawing/2014/main" id="{FCE763D5-0005-446F-BBCD-51BC0F3CCEF2}"/>
              </a:ext>
            </a:extLst>
          </p:cNvPr>
          <p:cNvSpPr/>
          <p:nvPr/>
        </p:nvSpPr>
        <p:spPr>
          <a:xfrm>
            <a:off x="1353080" y="870299"/>
            <a:ext cx="5602816" cy="461665"/>
          </a:xfrm>
          <a:prstGeom prst="rect">
            <a:avLst/>
          </a:prstGeom>
        </p:spPr>
        <p:txBody>
          <a:bodyPr wrap="none">
            <a:spAutoFit/>
          </a:bodyPr>
          <a:lstStyle/>
          <a:p>
            <a:r>
              <a:rPr lang="en-US" altLang="zh-CN" sz="2400" b="1" dirty="0">
                <a:solidFill>
                  <a:srgbClr val="0070C0"/>
                </a:solidFill>
                <a:latin typeface="黑体" panose="02010600030101010101" charset="-122"/>
                <a:ea typeface="黑体" panose="02010600030101010101" charset="-122"/>
              </a:rPr>
              <a:t>2.1 </a:t>
            </a:r>
            <a:r>
              <a:rPr lang="zh-CN" altLang="en-US" sz="2400" b="1" dirty="0">
                <a:solidFill>
                  <a:srgbClr val="0070C0"/>
                </a:solidFill>
                <a:latin typeface="黑体" panose="02010600030101010101" charset="-122"/>
                <a:ea typeface="黑体" panose="02010600030101010101" charset="-122"/>
              </a:rPr>
              <a:t>互联网医疗上市公司数据</a:t>
            </a:r>
            <a:r>
              <a:rPr lang="en-US" altLang="zh-CN" sz="2400" b="1" dirty="0">
                <a:solidFill>
                  <a:srgbClr val="0070C0"/>
                </a:solidFill>
                <a:latin typeface="黑体" panose="02010600030101010101" charset="-122"/>
                <a:ea typeface="黑体" panose="02010600030101010101" charset="-122"/>
              </a:rPr>
              <a:t>——1</a:t>
            </a:r>
            <a:r>
              <a:rPr lang="zh-CN" altLang="en-US" sz="2400" b="1" dirty="0">
                <a:solidFill>
                  <a:srgbClr val="0070C0"/>
                </a:solidFill>
                <a:latin typeface="黑体" panose="02010600030101010101" charset="-122"/>
                <a:ea typeface="黑体" panose="02010600030101010101" charset="-122"/>
              </a:rPr>
              <a:t>药网</a:t>
            </a:r>
          </a:p>
        </p:txBody>
      </p:sp>
      <p:sp>
        <p:nvSpPr>
          <p:cNvPr id="19" name="矩形 18">
            <a:extLst>
              <a:ext uri="{FF2B5EF4-FFF2-40B4-BE49-F238E27FC236}">
                <a16:creationId xmlns:a16="http://schemas.microsoft.com/office/drawing/2014/main" id="{B8A1DDD7-CDD5-406B-A8E3-693448CDECFC}"/>
              </a:ext>
            </a:extLst>
          </p:cNvPr>
          <p:cNvSpPr/>
          <p:nvPr/>
        </p:nvSpPr>
        <p:spPr>
          <a:xfrm>
            <a:off x="1305947" y="271503"/>
            <a:ext cx="1988045" cy="540725"/>
          </a:xfrm>
          <a:prstGeom prst="rect">
            <a:avLst/>
          </a:prstGeom>
        </p:spPr>
        <p:txBody>
          <a:bodyPr wrap="none">
            <a:spAutoFit/>
          </a:bodyPr>
          <a:lstStyle/>
          <a:p>
            <a:pPr algn="ctr">
              <a:lnSpc>
                <a:spcPct val="120000"/>
              </a:lnSpc>
            </a:pPr>
            <a:r>
              <a:rPr lang="zh-CN" altLang="en-US" sz="2800" b="1" dirty="0">
                <a:solidFill>
                  <a:srgbClr val="0070C0"/>
                </a:solidFill>
                <a:latin typeface="黑体" panose="02010600030101010101" charset="-122"/>
                <a:ea typeface="黑体" panose="02010600030101010101" charset="-122"/>
              </a:rPr>
              <a:t>二、平台篇</a:t>
            </a:r>
            <a:endParaRPr lang="zh-CN" altLang="zh-CN" sz="2800" b="1" dirty="0">
              <a:solidFill>
                <a:srgbClr val="0070C0"/>
              </a:solidFill>
              <a:latin typeface="黑体" panose="02010600030101010101" charset="-122"/>
              <a:ea typeface="黑体" panose="02010600030101010101" charset="-122"/>
            </a:endParaRPr>
          </a:p>
        </p:txBody>
      </p:sp>
      <p:pic>
        <p:nvPicPr>
          <p:cNvPr id="4" name="图片 3">
            <a:extLst>
              <a:ext uri="{FF2B5EF4-FFF2-40B4-BE49-F238E27FC236}">
                <a16:creationId xmlns:a16="http://schemas.microsoft.com/office/drawing/2014/main" id="{88C19358-7594-4D86-AA7E-EEA9B17879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72290" y="1663954"/>
            <a:ext cx="7591425" cy="4638675"/>
          </a:xfrm>
          <a:prstGeom prst="rect">
            <a:avLst/>
          </a:prstGeom>
        </p:spPr>
      </p:pic>
    </p:spTree>
    <p:custDataLst>
      <p:tags r:id="rId1"/>
    </p:custDataLst>
    <p:extLst>
      <p:ext uri="{BB962C8B-B14F-4D97-AF65-F5344CB8AC3E}">
        <p14:creationId xmlns:p14="http://schemas.microsoft.com/office/powerpoint/2010/main" val="5566245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椭圆 50"/>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AutoShape 2" descr="http://img0.imgtn.bdimg.com/it/u=2162780498,294483088&amp;fm=27&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AutoShape 7" descr="http://img4.imgtn.bdimg.com/it/u=2721805024,68536086&amp;fm=27&amp;gp=0.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AutoShape 9" descr="http://img4.imgtn.bdimg.com/it/u=2721805024,68536086&amp;fm=27&amp;gp=0.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8" name="矩形 17">
            <a:extLst>
              <a:ext uri="{FF2B5EF4-FFF2-40B4-BE49-F238E27FC236}">
                <a16:creationId xmlns:a16="http://schemas.microsoft.com/office/drawing/2014/main" id="{FCE763D5-0005-446F-BBCD-51BC0F3CCEF2}"/>
              </a:ext>
            </a:extLst>
          </p:cNvPr>
          <p:cNvSpPr/>
          <p:nvPr/>
        </p:nvSpPr>
        <p:spPr>
          <a:xfrm>
            <a:off x="1353080" y="870299"/>
            <a:ext cx="5602816" cy="461665"/>
          </a:xfrm>
          <a:prstGeom prst="rect">
            <a:avLst/>
          </a:prstGeom>
        </p:spPr>
        <p:txBody>
          <a:bodyPr wrap="none">
            <a:spAutoFit/>
          </a:bodyPr>
          <a:lstStyle/>
          <a:p>
            <a:r>
              <a:rPr lang="en-US" altLang="zh-CN" sz="2400" b="1" dirty="0">
                <a:solidFill>
                  <a:srgbClr val="0070C0"/>
                </a:solidFill>
                <a:latin typeface="黑体" panose="02010600030101010101" charset="-122"/>
                <a:ea typeface="黑体" panose="02010600030101010101" charset="-122"/>
              </a:rPr>
              <a:t>2.1 </a:t>
            </a:r>
            <a:r>
              <a:rPr lang="zh-CN" altLang="en-US" sz="2400" b="1" dirty="0">
                <a:solidFill>
                  <a:srgbClr val="0070C0"/>
                </a:solidFill>
                <a:latin typeface="黑体" panose="02010600030101010101" charset="-122"/>
                <a:ea typeface="黑体" panose="02010600030101010101" charset="-122"/>
              </a:rPr>
              <a:t>互联网医疗上市公司数据</a:t>
            </a:r>
            <a:r>
              <a:rPr lang="en-US" altLang="zh-CN" sz="2400" b="1" dirty="0">
                <a:solidFill>
                  <a:srgbClr val="0070C0"/>
                </a:solidFill>
                <a:latin typeface="黑体" panose="02010600030101010101" charset="-122"/>
                <a:ea typeface="黑体" panose="02010600030101010101" charset="-122"/>
              </a:rPr>
              <a:t>——1</a:t>
            </a:r>
            <a:r>
              <a:rPr lang="zh-CN" altLang="en-US" sz="2400" b="1" dirty="0">
                <a:solidFill>
                  <a:srgbClr val="0070C0"/>
                </a:solidFill>
                <a:latin typeface="黑体" panose="02010600030101010101" charset="-122"/>
                <a:ea typeface="黑体" panose="02010600030101010101" charset="-122"/>
              </a:rPr>
              <a:t>药网</a:t>
            </a:r>
          </a:p>
        </p:txBody>
      </p:sp>
      <p:sp>
        <p:nvSpPr>
          <p:cNvPr id="19" name="矩形 18">
            <a:extLst>
              <a:ext uri="{FF2B5EF4-FFF2-40B4-BE49-F238E27FC236}">
                <a16:creationId xmlns:a16="http://schemas.microsoft.com/office/drawing/2014/main" id="{B8A1DDD7-CDD5-406B-A8E3-693448CDECFC}"/>
              </a:ext>
            </a:extLst>
          </p:cNvPr>
          <p:cNvSpPr/>
          <p:nvPr/>
        </p:nvSpPr>
        <p:spPr>
          <a:xfrm>
            <a:off x="1305947" y="271503"/>
            <a:ext cx="1988045" cy="540725"/>
          </a:xfrm>
          <a:prstGeom prst="rect">
            <a:avLst/>
          </a:prstGeom>
        </p:spPr>
        <p:txBody>
          <a:bodyPr wrap="none">
            <a:spAutoFit/>
          </a:bodyPr>
          <a:lstStyle/>
          <a:p>
            <a:pPr algn="ctr">
              <a:lnSpc>
                <a:spcPct val="120000"/>
              </a:lnSpc>
            </a:pPr>
            <a:r>
              <a:rPr lang="zh-CN" altLang="en-US" sz="2800" b="1" dirty="0">
                <a:solidFill>
                  <a:srgbClr val="0070C0"/>
                </a:solidFill>
                <a:latin typeface="黑体" panose="02010600030101010101" charset="-122"/>
                <a:ea typeface="黑体" panose="02010600030101010101" charset="-122"/>
              </a:rPr>
              <a:t>二、平台篇</a:t>
            </a:r>
            <a:endParaRPr lang="zh-CN" altLang="zh-CN" sz="2800" b="1" dirty="0">
              <a:solidFill>
                <a:srgbClr val="0070C0"/>
              </a:solidFill>
              <a:latin typeface="黑体" panose="02010600030101010101" charset="-122"/>
              <a:ea typeface="黑体" panose="02010600030101010101" charset="-122"/>
            </a:endParaRPr>
          </a:p>
        </p:txBody>
      </p:sp>
      <p:grpSp>
        <p:nvGrpSpPr>
          <p:cNvPr id="17" name="Group 20">
            <a:extLst>
              <a:ext uri="{FF2B5EF4-FFF2-40B4-BE49-F238E27FC236}">
                <a16:creationId xmlns:a16="http://schemas.microsoft.com/office/drawing/2014/main" id="{057311A3-E5F9-4BFA-9884-13EEC23F15B4}"/>
              </a:ext>
            </a:extLst>
          </p:cNvPr>
          <p:cNvGrpSpPr/>
          <p:nvPr/>
        </p:nvGrpSpPr>
        <p:grpSpPr bwMode="auto">
          <a:xfrm>
            <a:off x="220218" y="1818591"/>
            <a:ext cx="3524468" cy="4725271"/>
            <a:chOff x="14" y="-37"/>
            <a:chExt cx="4611" cy="7727"/>
          </a:xfrm>
          <a:solidFill>
            <a:schemeClr val="accent1">
              <a:lumMod val="75000"/>
            </a:schemeClr>
          </a:solidFill>
        </p:grpSpPr>
        <p:grpSp>
          <p:nvGrpSpPr>
            <p:cNvPr id="26" name="组合 3">
              <a:extLst>
                <a:ext uri="{FF2B5EF4-FFF2-40B4-BE49-F238E27FC236}">
                  <a16:creationId xmlns:a16="http://schemas.microsoft.com/office/drawing/2014/main" id="{36049B8C-6DB9-4F44-8B80-161C2DD98641}"/>
                </a:ext>
              </a:extLst>
            </p:cNvPr>
            <p:cNvGrpSpPr/>
            <p:nvPr/>
          </p:nvGrpSpPr>
          <p:grpSpPr bwMode="auto">
            <a:xfrm>
              <a:off x="14" y="-37"/>
              <a:ext cx="4611" cy="1065"/>
              <a:chOff x="6006" y="-24307"/>
              <a:chExt cx="2029361" cy="677381"/>
            </a:xfrm>
            <a:grpFill/>
          </p:grpSpPr>
          <p:sp>
            <p:nvSpPr>
              <p:cNvPr id="28" name="Rectangle 7">
                <a:extLst>
                  <a:ext uri="{FF2B5EF4-FFF2-40B4-BE49-F238E27FC236}">
                    <a16:creationId xmlns:a16="http://schemas.microsoft.com/office/drawing/2014/main" id="{23555170-D490-4701-9725-42EC0C4DAC22}"/>
                  </a:ext>
                </a:extLst>
              </p:cNvPr>
              <p:cNvSpPr>
                <a:spLocks noChangeArrowheads="1"/>
              </p:cNvSpPr>
              <p:nvPr/>
            </p:nvSpPr>
            <p:spPr bwMode="auto">
              <a:xfrm>
                <a:off x="10651" y="-24307"/>
                <a:ext cx="2016442" cy="50422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en-US" altLang="zh-CN" sz="2000" dirty="0">
                  <a:solidFill>
                    <a:schemeClr val="bg1"/>
                  </a:solidFill>
                  <a:latin typeface="Times New Roman" panose="02020603050405020304" pitchFamily="18" charset="0"/>
                </a:endParaRPr>
              </a:p>
            </p:txBody>
          </p:sp>
          <p:sp>
            <p:nvSpPr>
              <p:cNvPr id="29" name="AutoShape 8">
                <a:extLst>
                  <a:ext uri="{FF2B5EF4-FFF2-40B4-BE49-F238E27FC236}">
                    <a16:creationId xmlns:a16="http://schemas.microsoft.com/office/drawing/2014/main" id="{EF9634E7-7470-4EA7-A0BD-495811BC2943}"/>
                  </a:ext>
                </a:extLst>
              </p:cNvPr>
              <p:cNvSpPr>
                <a:spLocks noChangeArrowheads="1"/>
              </p:cNvSpPr>
              <p:nvPr/>
            </p:nvSpPr>
            <p:spPr bwMode="auto">
              <a:xfrm flipV="1">
                <a:off x="1732964" y="455574"/>
                <a:ext cx="302403" cy="197500"/>
              </a:xfrm>
              <a:prstGeom prst="rtTriangle">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30" name="AutoShape 9">
                <a:extLst>
                  <a:ext uri="{FF2B5EF4-FFF2-40B4-BE49-F238E27FC236}">
                    <a16:creationId xmlns:a16="http://schemas.microsoft.com/office/drawing/2014/main" id="{C55F596A-59B5-40C5-96BB-BB6072B86836}"/>
                  </a:ext>
                </a:extLst>
              </p:cNvPr>
              <p:cNvSpPr>
                <a:spLocks noChangeArrowheads="1"/>
              </p:cNvSpPr>
              <p:nvPr/>
            </p:nvSpPr>
            <p:spPr bwMode="auto">
              <a:xfrm rot="5400000" flipV="1">
                <a:off x="58458" y="398702"/>
                <a:ext cx="197500" cy="302403"/>
              </a:xfrm>
              <a:prstGeom prst="rtTriangle">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grpSp>
        <p:sp>
          <p:nvSpPr>
            <p:cNvPr id="27" name="Rectangle 10">
              <a:extLst>
                <a:ext uri="{FF2B5EF4-FFF2-40B4-BE49-F238E27FC236}">
                  <a16:creationId xmlns:a16="http://schemas.microsoft.com/office/drawing/2014/main" id="{89D68423-EA56-4D3A-933D-FF2191CFB680}"/>
                </a:ext>
              </a:extLst>
            </p:cNvPr>
            <p:cNvSpPr>
              <a:spLocks noChangeArrowheads="1"/>
            </p:cNvSpPr>
            <p:nvPr/>
          </p:nvSpPr>
          <p:spPr bwMode="auto">
            <a:xfrm>
              <a:off x="221" y="735"/>
              <a:ext cx="4189" cy="6955"/>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170" tIns="46990" rIns="90170" bIns="46990"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en-US" altLang="zh-CN" sz="1600" dirty="0">
                <a:solidFill>
                  <a:srgbClr val="FF9900"/>
                </a:solidFill>
                <a:latin typeface="Times New Roman" panose="02020603050405020304" pitchFamily="18" charset="0"/>
              </a:endParaRPr>
            </a:p>
          </p:txBody>
        </p:sp>
      </p:grpSp>
      <p:sp>
        <p:nvSpPr>
          <p:cNvPr id="31" name="矩形 30">
            <a:extLst>
              <a:ext uri="{FF2B5EF4-FFF2-40B4-BE49-F238E27FC236}">
                <a16:creationId xmlns:a16="http://schemas.microsoft.com/office/drawing/2014/main" id="{9AB3AA75-8E1D-4155-B2AE-CBD77894F571}"/>
              </a:ext>
            </a:extLst>
          </p:cNvPr>
          <p:cNvSpPr/>
          <p:nvPr/>
        </p:nvSpPr>
        <p:spPr>
          <a:xfrm>
            <a:off x="482816" y="2294169"/>
            <a:ext cx="3054860" cy="4097275"/>
          </a:xfrm>
          <a:prstGeom prst="rect">
            <a:avLst/>
          </a:prstGeom>
        </p:spPr>
        <p:txBody>
          <a:bodyPr wrap="square">
            <a:spAutoFit/>
          </a:bodyPr>
          <a:lstStyle/>
          <a:p>
            <a:pPr>
              <a:lnSpc>
                <a:spcPct val="150000"/>
              </a:lnSpc>
            </a:pPr>
            <a:r>
              <a:rPr lang="zh-CN" altLang="en-US" sz="1600" b="1" dirty="0">
                <a:solidFill>
                  <a:schemeClr val="bg1"/>
                </a:solidFill>
                <a:latin typeface="黑体" panose="02010609060101010101" pitchFamily="49" charset="-122"/>
                <a:ea typeface="黑体" panose="02010609060101010101" pitchFamily="49" charset="-122"/>
              </a:rPr>
              <a:t>利润方面，</a:t>
            </a:r>
            <a:r>
              <a:rPr lang="en-US" altLang="zh-CN" sz="1600" b="1" dirty="0">
                <a:solidFill>
                  <a:schemeClr val="bg1"/>
                </a:solidFill>
                <a:latin typeface="黑体" panose="02010609060101010101" pitchFamily="49" charset="-122"/>
                <a:ea typeface="黑体" panose="02010609060101010101" pitchFamily="49" charset="-122"/>
              </a:rPr>
              <a:t>1</a:t>
            </a:r>
            <a:r>
              <a:rPr lang="zh-CN" altLang="en-US" sz="1600" b="1" dirty="0">
                <a:solidFill>
                  <a:schemeClr val="bg1"/>
                </a:solidFill>
                <a:latin typeface="黑体" panose="02010609060101010101" pitchFamily="49" charset="-122"/>
                <a:ea typeface="黑体" panose="02010609060101010101" pitchFamily="49" charset="-122"/>
              </a:rPr>
              <a:t>药网</a:t>
            </a:r>
            <a:r>
              <a:rPr lang="en-US" altLang="zh-CN" sz="1600" b="1" dirty="0">
                <a:solidFill>
                  <a:schemeClr val="bg1"/>
                </a:solidFill>
                <a:latin typeface="黑体" panose="02010609060101010101" pitchFamily="49" charset="-122"/>
                <a:ea typeface="黑体" panose="02010609060101010101" pitchFamily="49" charset="-122"/>
              </a:rPr>
              <a:t>2019</a:t>
            </a:r>
            <a:r>
              <a:rPr lang="zh-CN" altLang="en-US" sz="1600" b="1" dirty="0">
                <a:solidFill>
                  <a:schemeClr val="bg1"/>
                </a:solidFill>
                <a:latin typeface="黑体" panose="02010609060101010101" pitchFamily="49" charset="-122"/>
                <a:ea typeface="黑体" panose="02010609060101010101" pitchFamily="49" charset="-122"/>
              </a:rPr>
              <a:t>年归属于普通股股东的净亏损为人民币</a:t>
            </a:r>
            <a:r>
              <a:rPr lang="en-US" altLang="zh-CN" sz="1600" b="1" dirty="0">
                <a:solidFill>
                  <a:schemeClr val="bg1"/>
                </a:solidFill>
                <a:latin typeface="黑体" panose="02010609060101010101" pitchFamily="49" charset="-122"/>
                <a:ea typeface="黑体" panose="02010609060101010101" pitchFamily="49" charset="-122"/>
              </a:rPr>
              <a:t>4.996</a:t>
            </a:r>
            <a:r>
              <a:rPr lang="zh-CN" altLang="en-US" sz="1600" b="1" dirty="0">
                <a:solidFill>
                  <a:schemeClr val="bg1"/>
                </a:solidFill>
                <a:latin typeface="黑体" panose="02010609060101010101" pitchFamily="49" charset="-122"/>
                <a:ea typeface="黑体" panose="02010609060101010101" pitchFamily="49" charset="-122"/>
              </a:rPr>
              <a:t>亿元，每股美国存托股（</a:t>
            </a:r>
            <a:r>
              <a:rPr lang="en-US" altLang="zh-CN" sz="1600" b="1" dirty="0">
                <a:solidFill>
                  <a:schemeClr val="bg1"/>
                </a:solidFill>
                <a:latin typeface="黑体" panose="02010609060101010101" pitchFamily="49" charset="-122"/>
                <a:ea typeface="黑体" panose="02010609060101010101" pitchFamily="49" charset="-122"/>
              </a:rPr>
              <a:t>ADS</a:t>
            </a:r>
            <a:r>
              <a:rPr lang="zh-CN" altLang="en-US" sz="1600" b="1" dirty="0">
                <a:solidFill>
                  <a:schemeClr val="bg1"/>
                </a:solidFill>
                <a:latin typeface="黑体" panose="02010609060101010101" pitchFamily="49" charset="-122"/>
                <a:ea typeface="黑体" panose="02010609060101010101" pitchFamily="49" charset="-122"/>
              </a:rPr>
              <a:t>）亏损人民币</a:t>
            </a:r>
            <a:r>
              <a:rPr lang="en-US" altLang="zh-CN" sz="1600" b="1" dirty="0">
                <a:solidFill>
                  <a:schemeClr val="bg1"/>
                </a:solidFill>
                <a:latin typeface="黑体" panose="02010609060101010101" pitchFamily="49" charset="-122"/>
                <a:ea typeface="黑体" panose="02010609060101010101" pitchFamily="49" charset="-122"/>
              </a:rPr>
              <a:t>6.10</a:t>
            </a:r>
            <a:r>
              <a:rPr lang="zh-CN" altLang="en-US" sz="1600" b="1" dirty="0">
                <a:solidFill>
                  <a:schemeClr val="bg1"/>
                </a:solidFill>
                <a:latin typeface="黑体" panose="02010609060101010101" pitchFamily="49" charset="-122"/>
                <a:ea typeface="黑体" panose="02010609060101010101" pitchFamily="49" charset="-122"/>
              </a:rPr>
              <a:t>元，而</a:t>
            </a:r>
            <a:r>
              <a:rPr lang="en-US" altLang="zh-CN" sz="1600" b="1" dirty="0">
                <a:solidFill>
                  <a:schemeClr val="bg1"/>
                </a:solidFill>
                <a:latin typeface="黑体" panose="02010609060101010101" pitchFamily="49" charset="-122"/>
                <a:ea typeface="黑体" panose="02010609060101010101" pitchFamily="49" charset="-122"/>
              </a:rPr>
              <a:t>2018</a:t>
            </a:r>
            <a:r>
              <a:rPr lang="zh-CN" altLang="en-US" sz="1600" b="1" dirty="0">
                <a:solidFill>
                  <a:schemeClr val="bg1"/>
                </a:solidFill>
                <a:latin typeface="黑体" panose="02010609060101010101" pitchFamily="49" charset="-122"/>
                <a:ea typeface="黑体" panose="02010609060101010101" pitchFamily="49" charset="-122"/>
              </a:rPr>
              <a:t>年净亏损人民币</a:t>
            </a:r>
            <a:r>
              <a:rPr lang="en-US" altLang="zh-CN" sz="1600" b="1" dirty="0">
                <a:solidFill>
                  <a:schemeClr val="bg1"/>
                </a:solidFill>
                <a:latin typeface="黑体" panose="02010609060101010101" pitchFamily="49" charset="-122"/>
                <a:ea typeface="黑体" panose="02010609060101010101" pitchFamily="49" charset="-122"/>
              </a:rPr>
              <a:t>3.801</a:t>
            </a:r>
            <a:r>
              <a:rPr lang="zh-CN" altLang="en-US" sz="1600" b="1" dirty="0">
                <a:solidFill>
                  <a:schemeClr val="bg1"/>
                </a:solidFill>
                <a:latin typeface="黑体" panose="02010609060101010101" pitchFamily="49" charset="-122"/>
                <a:ea typeface="黑体" panose="02010609060101010101" pitchFamily="49" charset="-122"/>
              </a:rPr>
              <a:t>亿元；</a:t>
            </a:r>
            <a:endParaRPr lang="en-US" altLang="zh-CN" sz="1600" b="1" dirty="0">
              <a:solidFill>
                <a:schemeClr val="bg1"/>
              </a:solidFill>
              <a:latin typeface="黑体" panose="02010609060101010101" pitchFamily="49" charset="-122"/>
              <a:ea typeface="黑体" panose="02010609060101010101" pitchFamily="49" charset="-122"/>
            </a:endParaRPr>
          </a:p>
          <a:p>
            <a:pPr>
              <a:lnSpc>
                <a:spcPct val="150000"/>
              </a:lnSpc>
            </a:pPr>
            <a:endParaRPr lang="en-US" altLang="zh-CN" sz="1600" b="1" dirty="0">
              <a:solidFill>
                <a:schemeClr val="bg1"/>
              </a:solidFill>
              <a:latin typeface="黑体" panose="02010609060101010101" pitchFamily="49" charset="-122"/>
              <a:ea typeface="黑体" panose="02010609060101010101" pitchFamily="49" charset="-122"/>
            </a:endParaRPr>
          </a:p>
          <a:p>
            <a:pPr>
              <a:lnSpc>
                <a:spcPct val="150000"/>
              </a:lnSpc>
            </a:pPr>
            <a:r>
              <a:rPr lang="zh-CN" altLang="en-US" sz="1600" b="1" dirty="0">
                <a:solidFill>
                  <a:schemeClr val="bg1"/>
                </a:solidFill>
                <a:latin typeface="黑体" panose="02010609060101010101" pitchFamily="49" charset="-122"/>
                <a:ea typeface="黑体" panose="02010609060101010101" pitchFamily="49" charset="-122"/>
              </a:rPr>
              <a:t>不按美国通用会计准则，归属于普通股股东的净亏损为人民币</a:t>
            </a:r>
            <a:r>
              <a:rPr lang="en-US" altLang="zh-CN" sz="1600" b="1" dirty="0">
                <a:solidFill>
                  <a:schemeClr val="bg1"/>
                </a:solidFill>
                <a:latin typeface="黑体" panose="02010609060101010101" pitchFamily="49" charset="-122"/>
                <a:ea typeface="黑体" panose="02010609060101010101" pitchFamily="49" charset="-122"/>
              </a:rPr>
              <a:t>4.343</a:t>
            </a:r>
            <a:r>
              <a:rPr lang="zh-CN" altLang="en-US" sz="1600" b="1" dirty="0">
                <a:solidFill>
                  <a:schemeClr val="bg1"/>
                </a:solidFill>
                <a:latin typeface="黑体" panose="02010609060101010101" pitchFamily="49" charset="-122"/>
                <a:ea typeface="黑体" panose="02010609060101010101" pitchFamily="49" charset="-122"/>
              </a:rPr>
              <a:t>亿元，每股美国存托股亏损为人民币</a:t>
            </a:r>
            <a:r>
              <a:rPr lang="en-US" altLang="zh-CN" sz="1600" b="1" dirty="0">
                <a:solidFill>
                  <a:schemeClr val="bg1"/>
                </a:solidFill>
                <a:latin typeface="黑体" panose="02010609060101010101" pitchFamily="49" charset="-122"/>
                <a:ea typeface="黑体" panose="02010609060101010101" pitchFamily="49" charset="-122"/>
              </a:rPr>
              <a:t>5.30</a:t>
            </a:r>
            <a:r>
              <a:rPr lang="zh-CN" altLang="en-US" sz="1600" b="1" dirty="0">
                <a:solidFill>
                  <a:schemeClr val="bg1"/>
                </a:solidFill>
                <a:latin typeface="黑体" panose="02010609060101010101" pitchFamily="49" charset="-122"/>
                <a:ea typeface="黑体" panose="02010609060101010101" pitchFamily="49" charset="-122"/>
              </a:rPr>
              <a:t>元，而</a:t>
            </a:r>
            <a:r>
              <a:rPr lang="en-US" altLang="zh-CN" sz="1600" b="1" dirty="0">
                <a:solidFill>
                  <a:schemeClr val="bg1"/>
                </a:solidFill>
                <a:latin typeface="黑体" panose="02010609060101010101" pitchFamily="49" charset="-122"/>
                <a:ea typeface="黑体" panose="02010609060101010101" pitchFamily="49" charset="-122"/>
              </a:rPr>
              <a:t>2018</a:t>
            </a:r>
            <a:r>
              <a:rPr lang="zh-CN" altLang="en-US" sz="1600" b="1" dirty="0">
                <a:solidFill>
                  <a:schemeClr val="bg1"/>
                </a:solidFill>
                <a:latin typeface="黑体" panose="02010609060101010101" pitchFamily="49" charset="-122"/>
                <a:ea typeface="黑体" panose="02010609060101010101" pitchFamily="49" charset="-122"/>
              </a:rPr>
              <a:t>年净亏损人民币</a:t>
            </a:r>
            <a:r>
              <a:rPr lang="en-US" altLang="zh-CN" sz="1600" b="1" dirty="0">
                <a:solidFill>
                  <a:schemeClr val="bg1"/>
                </a:solidFill>
                <a:latin typeface="黑体" panose="02010609060101010101" pitchFamily="49" charset="-122"/>
                <a:ea typeface="黑体" panose="02010609060101010101" pitchFamily="49" charset="-122"/>
              </a:rPr>
              <a:t>3.287</a:t>
            </a:r>
            <a:r>
              <a:rPr lang="zh-CN" altLang="en-US" sz="1600" b="1" dirty="0">
                <a:solidFill>
                  <a:schemeClr val="bg1"/>
                </a:solidFill>
                <a:latin typeface="黑体" panose="02010609060101010101" pitchFamily="49" charset="-122"/>
                <a:ea typeface="黑体" panose="02010609060101010101" pitchFamily="49" charset="-122"/>
              </a:rPr>
              <a:t>亿元。</a:t>
            </a:r>
            <a:endParaRPr lang="en-US" altLang="zh-CN" sz="1600" b="1" dirty="0">
              <a:solidFill>
                <a:schemeClr val="bg1"/>
              </a:solidFill>
              <a:latin typeface="黑体" panose="02010609060101010101" pitchFamily="49" charset="-122"/>
              <a:ea typeface="黑体" panose="02010609060101010101" pitchFamily="49" charset="-122"/>
            </a:endParaRPr>
          </a:p>
        </p:txBody>
      </p:sp>
      <p:pic>
        <p:nvPicPr>
          <p:cNvPr id="4" name="图片 3">
            <a:extLst>
              <a:ext uri="{FF2B5EF4-FFF2-40B4-BE49-F238E27FC236}">
                <a16:creationId xmlns:a16="http://schemas.microsoft.com/office/drawing/2014/main" id="{20E61593-249D-4E84-988C-E2FF81DEE8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3715" y="1818591"/>
            <a:ext cx="7620000" cy="4648200"/>
          </a:xfrm>
          <a:prstGeom prst="rect">
            <a:avLst/>
          </a:prstGeom>
        </p:spPr>
      </p:pic>
    </p:spTree>
    <p:custDataLst>
      <p:tags r:id="rId1"/>
    </p:custDataLst>
    <p:extLst>
      <p:ext uri="{BB962C8B-B14F-4D97-AF65-F5344CB8AC3E}">
        <p14:creationId xmlns:p14="http://schemas.microsoft.com/office/powerpoint/2010/main" val="24831544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椭圆 50"/>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AutoShape 2" descr="http://img0.imgtn.bdimg.com/it/u=2162780498,294483088&amp;fm=27&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AutoShape 7" descr="http://img4.imgtn.bdimg.com/it/u=2721805024,68536086&amp;fm=27&amp;gp=0.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AutoShape 9" descr="http://img4.imgtn.bdimg.com/it/u=2721805024,68536086&amp;fm=27&amp;gp=0.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8" name="矩形 17">
            <a:extLst>
              <a:ext uri="{FF2B5EF4-FFF2-40B4-BE49-F238E27FC236}">
                <a16:creationId xmlns:a16="http://schemas.microsoft.com/office/drawing/2014/main" id="{FCE763D5-0005-446F-BBCD-51BC0F3CCEF2}"/>
              </a:ext>
            </a:extLst>
          </p:cNvPr>
          <p:cNvSpPr/>
          <p:nvPr/>
        </p:nvSpPr>
        <p:spPr>
          <a:xfrm>
            <a:off x="1353080" y="870299"/>
            <a:ext cx="4365298" cy="461665"/>
          </a:xfrm>
          <a:prstGeom prst="rect">
            <a:avLst/>
          </a:prstGeom>
        </p:spPr>
        <p:txBody>
          <a:bodyPr wrap="none">
            <a:spAutoFit/>
          </a:bodyPr>
          <a:lstStyle/>
          <a:p>
            <a:r>
              <a:rPr lang="en-US" altLang="zh-CN" sz="2400" b="1" dirty="0">
                <a:solidFill>
                  <a:srgbClr val="0070C0"/>
                </a:solidFill>
                <a:latin typeface="黑体" panose="02010600030101010101" charset="-122"/>
                <a:ea typeface="黑体" panose="02010600030101010101" charset="-122"/>
              </a:rPr>
              <a:t>2.2 </a:t>
            </a:r>
            <a:r>
              <a:rPr lang="zh-CN" altLang="en-US" sz="2400" b="1" dirty="0">
                <a:solidFill>
                  <a:srgbClr val="0070C0"/>
                </a:solidFill>
                <a:latin typeface="黑体" panose="02010600030101010101" charset="-122"/>
                <a:ea typeface="黑体" panose="02010600030101010101" charset="-122"/>
              </a:rPr>
              <a:t>互联网医疗“独角兽”</a:t>
            </a:r>
            <a:r>
              <a:rPr lang="en-US" altLang="zh-CN" sz="2400" b="1" dirty="0">
                <a:solidFill>
                  <a:srgbClr val="0070C0"/>
                </a:solidFill>
                <a:latin typeface="黑体" panose="02010600030101010101" charset="-122"/>
                <a:ea typeface="黑体" panose="02010600030101010101" charset="-122"/>
              </a:rPr>
              <a:t>9</a:t>
            </a:r>
            <a:r>
              <a:rPr lang="zh-CN" altLang="en-US" sz="2400" b="1" dirty="0">
                <a:solidFill>
                  <a:srgbClr val="0070C0"/>
                </a:solidFill>
                <a:latin typeface="黑体" panose="02010600030101010101" charset="-122"/>
                <a:ea typeface="黑体" panose="02010600030101010101" charset="-122"/>
              </a:rPr>
              <a:t>家</a:t>
            </a:r>
          </a:p>
        </p:txBody>
      </p:sp>
      <p:sp>
        <p:nvSpPr>
          <p:cNvPr id="19" name="矩形 18">
            <a:extLst>
              <a:ext uri="{FF2B5EF4-FFF2-40B4-BE49-F238E27FC236}">
                <a16:creationId xmlns:a16="http://schemas.microsoft.com/office/drawing/2014/main" id="{B8A1DDD7-CDD5-406B-A8E3-693448CDECFC}"/>
              </a:ext>
            </a:extLst>
          </p:cNvPr>
          <p:cNvSpPr/>
          <p:nvPr/>
        </p:nvSpPr>
        <p:spPr>
          <a:xfrm>
            <a:off x="1305947" y="271503"/>
            <a:ext cx="1988045" cy="540725"/>
          </a:xfrm>
          <a:prstGeom prst="rect">
            <a:avLst/>
          </a:prstGeom>
        </p:spPr>
        <p:txBody>
          <a:bodyPr wrap="none">
            <a:spAutoFit/>
          </a:bodyPr>
          <a:lstStyle/>
          <a:p>
            <a:pPr algn="ctr">
              <a:lnSpc>
                <a:spcPct val="120000"/>
              </a:lnSpc>
            </a:pPr>
            <a:r>
              <a:rPr lang="zh-CN" altLang="en-US" sz="2800" b="1" dirty="0">
                <a:solidFill>
                  <a:srgbClr val="0070C0"/>
                </a:solidFill>
                <a:latin typeface="黑体" panose="02010600030101010101" charset="-122"/>
                <a:ea typeface="黑体" panose="02010600030101010101" charset="-122"/>
              </a:rPr>
              <a:t>二、平台篇</a:t>
            </a:r>
            <a:endParaRPr lang="zh-CN" altLang="zh-CN" sz="2800" b="1" dirty="0">
              <a:solidFill>
                <a:srgbClr val="0070C0"/>
              </a:solidFill>
              <a:latin typeface="黑体" panose="02010600030101010101" charset="-122"/>
              <a:ea typeface="黑体" panose="02010600030101010101" charset="-122"/>
            </a:endParaRPr>
          </a:p>
        </p:txBody>
      </p:sp>
      <p:grpSp>
        <p:nvGrpSpPr>
          <p:cNvPr id="13" name="Group 20">
            <a:extLst>
              <a:ext uri="{FF2B5EF4-FFF2-40B4-BE49-F238E27FC236}">
                <a16:creationId xmlns:a16="http://schemas.microsoft.com/office/drawing/2014/main" id="{B179E5B9-41FE-46E9-A38E-3861F73CE701}"/>
              </a:ext>
            </a:extLst>
          </p:cNvPr>
          <p:cNvGrpSpPr/>
          <p:nvPr/>
        </p:nvGrpSpPr>
        <p:grpSpPr bwMode="auto">
          <a:xfrm>
            <a:off x="155575" y="1819992"/>
            <a:ext cx="3774530" cy="4717571"/>
            <a:chOff x="14" y="-21"/>
            <a:chExt cx="4611" cy="7711"/>
          </a:xfrm>
          <a:solidFill>
            <a:schemeClr val="accent1">
              <a:lumMod val="75000"/>
            </a:schemeClr>
          </a:solidFill>
        </p:grpSpPr>
        <p:grpSp>
          <p:nvGrpSpPr>
            <p:cNvPr id="15" name="组合 3">
              <a:extLst>
                <a:ext uri="{FF2B5EF4-FFF2-40B4-BE49-F238E27FC236}">
                  <a16:creationId xmlns:a16="http://schemas.microsoft.com/office/drawing/2014/main" id="{A7AC440B-0F9F-4A3E-A99F-F0E0D45BDF3C}"/>
                </a:ext>
              </a:extLst>
            </p:cNvPr>
            <p:cNvGrpSpPr/>
            <p:nvPr/>
          </p:nvGrpSpPr>
          <p:grpSpPr bwMode="auto">
            <a:xfrm>
              <a:off x="14" y="-21"/>
              <a:ext cx="4611" cy="1100"/>
              <a:chOff x="6006" y="-13970"/>
              <a:chExt cx="2029361" cy="700405"/>
            </a:xfrm>
            <a:grpFill/>
          </p:grpSpPr>
          <p:sp>
            <p:nvSpPr>
              <p:cNvPr id="17" name="Rectangle 7">
                <a:extLst>
                  <a:ext uri="{FF2B5EF4-FFF2-40B4-BE49-F238E27FC236}">
                    <a16:creationId xmlns:a16="http://schemas.microsoft.com/office/drawing/2014/main" id="{00A5AFBF-D9DA-47F2-99F9-B88742F25075}"/>
                  </a:ext>
                </a:extLst>
              </p:cNvPr>
              <p:cNvSpPr>
                <a:spLocks noChangeArrowheads="1"/>
              </p:cNvSpPr>
              <p:nvPr/>
            </p:nvSpPr>
            <p:spPr bwMode="auto">
              <a:xfrm>
                <a:off x="10651" y="-13970"/>
                <a:ext cx="2016442" cy="50422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en-US" altLang="zh-CN" sz="2000" dirty="0">
                  <a:solidFill>
                    <a:schemeClr val="bg1"/>
                  </a:solidFill>
                  <a:latin typeface="Times New Roman" panose="02020603050405020304" pitchFamily="18" charset="0"/>
                </a:endParaRPr>
              </a:p>
            </p:txBody>
          </p:sp>
          <p:sp>
            <p:nvSpPr>
              <p:cNvPr id="20" name="AutoShape 8">
                <a:extLst>
                  <a:ext uri="{FF2B5EF4-FFF2-40B4-BE49-F238E27FC236}">
                    <a16:creationId xmlns:a16="http://schemas.microsoft.com/office/drawing/2014/main" id="{85C43BF2-E307-4EC4-BCEF-A8AB438C3B91}"/>
                  </a:ext>
                </a:extLst>
              </p:cNvPr>
              <p:cNvSpPr>
                <a:spLocks noChangeArrowheads="1"/>
              </p:cNvSpPr>
              <p:nvPr/>
            </p:nvSpPr>
            <p:spPr bwMode="auto">
              <a:xfrm flipV="1">
                <a:off x="1732964" y="488935"/>
                <a:ext cx="302403" cy="197500"/>
              </a:xfrm>
              <a:prstGeom prst="rtTriangle">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21" name="AutoShape 9">
                <a:extLst>
                  <a:ext uri="{FF2B5EF4-FFF2-40B4-BE49-F238E27FC236}">
                    <a16:creationId xmlns:a16="http://schemas.microsoft.com/office/drawing/2014/main" id="{5E2487AA-BFDC-4472-88E8-0AA1F3DA8B3A}"/>
                  </a:ext>
                </a:extLst>
              </p:cNvPr>
              <p:cNvSpPr>
                <a:spLocks noChangeArrowheads="1"/>
              </p:cNvSpPr>
              <p:nvPr/>
            </p:nvSpPr>
            <p:spPr bwMode="auto">
              <a:xfrm rot="5400000" flipV="1">
                <a:off x="58458" y="432096"/>
                <a:ext cx="197500" cy="302403"/>
              </a:xfrm>
              <a:prstGeom prst="rtTriangle">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grpSp>
        <p:sp>
          <p:nvSpPr>
            <p:cNvPr id="16" name="Rectangle 10">
              <a:extLst>
                <a:ext uri="{FF2B5EF4-FFF2-40B4-BE49-F238E27FC236}">
                  <a16:creationId xmlns:a16="http://schemas.microsoft.com/office/drawing/2014/main" id="{548400A2-A08E-4EEF-A092-1609E03D280C}"/>
                </a:ext>
              </a:extLst>
            </p:cNvPr>
            <p:cNvSpPr>
              <a:spLocks noChangeArrowheads="1"/>
            </p:cNvSpPr>
            <p:nvPr/>
          </p:nvSpPr>
          <p:spPr bwMode="auto">
            <a:xfrm>
              <a:off x="221" y="735"/>
              <a:ext cx="4189" cy="6955"/>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170" tIns="46990" rIns="90170" bIns="46990"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en-US" altLang="zh-CN" sz="1600" dirty="0">
                <a:solidFill>
                  <a:srgbClr val="FF9900"/>
                </a:solidFill>
                <a:latin typeface="Times New Roman" panose="02020603050405020304" pitchFamily="18" charset="0"/>
              </a:endParaRPr>
            </a:p>
          </p:txBody>
        </p:sp>
      </p:grpSp>
      <p:sp>
        <p:nvSpPr>
          <p:cNvPr id="22" name="矩形 21">
            <a:extLst>
              <a:ext uri="{FF2B5EF4-FFF2-40B4-BE49-F238E27FC236}">
                <a16:creationId xmlns:a16="http://schemas.microsoft.com/office/drawing/2014/main" id="{00D55DBE-05DE-4CAE-8D5F-2F2E8D3E65A5}"/>
              </a:ext>
            </a:extLst>
          </p:cNvPr>
          <p:cNvSpPr/>
          <p:nvPr/>
        </p:nvSpPr>
        <p:spPr>
          <a:xfrm>
            <a:off x="400882" y="2106473"/>
            <a:ext cx="3353226" cy="4097275"/>
          </a:xfrm>
          <a:prstGeom prst="rect">
            <a:avLst/>
          </a:prstGeom>
        </p:spPr>
        <p:txBody>
          <a:bodyPr wrap="square">
            <a:spAutoFit/>
          </a:bodyPr>
          <a:lstStyle/>
          <a:p>
            <a:pPr>
              <a:lnSpc>
                <a:spcPct val="150000"/>
              </a:lnSpc>
            </a:pPr>
            <a:r>
              <a:rPr lang="zh-CN" altLang="en-US" sz="1600" b="1" dirty="0">
                <a:solidFill>
                  <a:schemeClr val="bg1"/>
                </a:solidFill>
                <a:latin typeface="黑体" panose="02010609060101010101" pitchFamily="49" charset="-122"/>
                <a:ea typeface="黑体" panose="02010609060101010101" pitchFamily="49" charset="-122"/>
              </a:rPr>
              <a:t>据网经社“电数宝” 监测显示，</a:t>
            </a:r>
            <a:r>
              <a:rPr lang="en-US" altLang="zh-CN" sz="1600" b="1" dirty="0">
                <a:solidFill>
                  <a:schemeClr val="bg1"/>
                </a:solidFill>
                <a:latin typeface="黑体" panose="02010609060101010101" pitchFamily="49" charset="-122"/>
                <a:ea typeface="黑体" panose="02010609060101010101" pitchFamily="49" charset="-122"/>
              </a:rPr>
              <a:t>2019</a:t>
            </a:r>
            <a:r>
              <a:rPr lang="zh-CN" altLang="en-US" sz="1600" b="1" dirty="0">
                <a:solidFill>
                  <a:schemeClr val="bg1"/>
                </a:solidFill>
                <a:latin typeface="黑体" panose="02010609060101010101" pitchFamily="49" charset="-122"/>
                <a:ea typeface="黑体" panose="02010609060101010101" pitchFamily="49" charset="-122"/>
              </a:rPr>
              <a:t>年互联网医疗“独角兽”有</a:t>
            </a:r>
            <a:r>
              <a:rPr lang="en-US" altLang="zh-CN" sz="1600" b="1" dirty="0">
                <a:solidFill>
                  <a:schemeClr val="bg1"/>
                </a:solidFill>
                <a:latin typeface="黑体" panose="02010609060101010101" pitchFamily="49" charset="-122"/>
                <a:ea typeface="黑体" panose="02010609060101010101" pitchFamily="49" charset="-122"/>
              </a:rPr>
              <a:t>9</a:t>
            </a:r>
            <a:r>
              <a:rPr lang="zh-CN" altLang="en-US" sz="1600" b="1" dirty="0">
                <a:solidFill>
                  <a:schemeClr val="bg1"/>
                </a:solidFill>
                <a:latin typeface="黑体" panose="02010609060101010101" pitchFamily="49" charset="-122"/>
                <a:ea typeface="黑体" panose="02010609060101010101" pitchFamily="49" charset="-122"/>
              </a:rPr>
              <a:t>家，分别是：京东健康（</a:t>
            </a:r>
            <a:r>
              <a:rPr lang="en-US" altLang="zh-CN" sz="1600" b="1" dirty="0">
                <a:solidFill>
                  <a:schemeClr val="bg1"/>
                </a:solidFill>
                <a:latin typeface="黑体" panose="02010609060101010101" pitchFamily="49" charset="-122"/>
                <a:ea typeface="黑体" panose="02010609060101010101" pitchFamily="49" charset="-122"/>
              </a:rPr>
              <a:t>71</a:t>
            </a:r>
            <a:r>
              <a:rPr lang="zh-CN" altLang="en-US" sz="1600" b="1" dirty="0">
                <a:solidFill>
                  <a:schemeClr val="bg1"/>
                </a:solidFill>
                <a:latin typeface="黑体" panose="02010609060101010101" pitchFamily="49" charset="-122"/>
                <a:ea typeface="黑体" panose="02010609060101010101" pitchFamily="49" charset="-122"/>
              </a:rPr>
              <a:t>亿美元）、微医（</a:t>
            </a:r>
            <a:r>
              <a:rPr lang="en-US" altLang="zh-CN" sz="1600" b="1" dirty="0">
                <a:solidFill>
                  <a:schemeClr val="bg1"/>
                </a:solidFill>
                <a:latin typeface="黑体" panose="02010609060101010101" pitchFamily="49" charset="-122"/>
                <a:ea typeface="黑体" panose="02010609060101010101" pitchFamily="49" charset="-122"/>
              </a:rPr>
              <a:t>55</a:t>
            </a:r>
            <a:r>
              <a:rPr lang="zh-CN" altLang="en-US" sz="1600" b="1" dirty="0">
                <a:solidFill>
                  <a:schemeClr val="bg1"/>
                </a:solidFill>
                <a:latin typeface="黑体" panose="02010609060101010101" pitchFamily="49" charset="-122"/>
                <a:ea typeface="黑体" panose="02010609060101010101" pitchFamily="49" charset="-122"/>
              </a:rPr>
              <a:t>亿美元）、好大夫在线（</a:t>
            </a:r>
            <a:r>
              <a:rPr lang="en-US" altLang="zh-CN" sz="1600" b="1" dirty="0">
                <a:solidFill>
                  <a:schemeClr val="bg1"/>
                </a:solidFill>
                <a:latin typeface="黑体" panose="02010609060101010101" pitchFamily="49" charset="-122"/>
                <a:ea typeface="黑体" panose="02010609060101010101" pitchFamily="49" charset="-122"/>
              </a:rPr>
              <a:t>15.38</a:t>
            </a:r>
            <a:r>
              <a:rPr lang="zh-CN" altLang="en-US" sz="1600" b="1" dirty="0">
                <a:solidFill>
                  <a:schemeClr val="bg1"/>
                </a:solidFill>
                <a:latin typeface="黑体" panose="02010609060101010101" pitchFamily="49" charset="-122"/>
                <a:ea typeface="黑体" panose="02010609060101010101" pitchFamily="49" charset="-122"/>
              </a:rPr>
              <a:t>亿美元）、春雨医生（</a:t>
            </a:r>
            <a:r>
              <a:rPr lang="en-US" altLang="zh-CN" sz="1600" b="1" dirty="0">
                <a:solidFill>
                  <a:schemeClr val="bg1"/>
                </a:solidFill>
                <a:latin typeface="黑体" panose="02010609060101010101" pitchFamily="49" charset="-122"/>
                <a:ea typeface="黑体" panose="02010609060101010101" pitchFamily="49" charset="-122"/>
              </a:rPr>
              <a:t>11.08</a:t>
            </a:r>
            <a:r>
              <a:rPr lang="zh-CN" altLang="en-US" sz="1600" b="1" dirty="0">
                <a:solidFill>
                  <a:schemeClr val="bg1"/>
                </a:solidFill>
                <a:latin typeface="黑体" panose="02010609060101010101" pitchFamily="49" charset="-122"/>
                <a:ea typeface="黑体" panose="02010609060101010101" pitchFamily="49" charset="-122"/>
              </a:rPr>
              <a:t>亿美元）、妙手医生（</a:t>
            </a:r>
            <a:r>
              <a:rPr lang="en-US" altLang="zh-CN" sz="1600" b="1" dirty="0">
                <a:solidFill>
                  <a:schemeClr val="bg1"/>
                </a:solidFill>
                <a:latin typeface="黑体" panose="02010609060101010101" pitchFamily="49" charset="-122"/>
                <a:ea typeface="黑体" panose="02010609060101010101" pitchFamily="49" charset="-122"/>
              </a:rPr>
              <a:t>10.77</a:t>
            </a:r>
            <a:r>
              <a:rPr lang="zh-CN" altLang="en-US" sz="1600" b="1" dirty="0">
                <a:solidFill>
                  <a:schemeClr val="bg1"/>
                </a:solidFill>
                <a:latin typeface="黑体" panose="02010609060101010101" pitchFamily="49" charset="-122"/>
                <a:ea typeface="黑体" panose="02010609060101010101" pitchFamily="49" charset="-122"/>
              </a:rPr>
              <a:t>亿美元）、禾连健康（</a:t>
            </a:r>
            <a:r>
              <a:rPr lang="en-US" altLang="zh-CN" sz="1600" b="1" dirty="0">
                <a:solidFill>
                  <a:schemeClr val="bg1"/>
                </a:solidFill>
                <a:latin typeface="黑体" panose="02010609060101010101" pitchFamily="49" charset="-122"/>
                <a:ea typeface="黑体" panose="02010609060101010101" pitchFamily="49" charset="-122"/>
              </a:rPr>
              <a:t>10</a:t>
            </a:r>
            <a:r>
              <a:rPr lang="zh-CN" altLang="en-US" sz="1600" b="1" dirty="0">
                <a:solidFill>
                  <a:schemeClr val="bg1"/>
                </a:solidFill>
                <a:latin typeface="黑体" panose="02010609060101010101" pitchFamily="49" charset="-122"/>
                <a:ea typeface="黑体" panose="02010609060101010101" pitchFamily="49" charset="-122"/>
              </a:rPr>
              <a:t>亿美元）、七乐康（</a:t>
            </a:r>
            <a:r>
              <a:rPr lang="en-US" altLang="zh-CN" sz="1600" b="1" dirty="0">
                <a:solidFill>
                  <a:schemeClr val="bg1"/>
                </a:solidFill>
                <a:latin typeface="黑体" panose="02010609060101010101" pitchFamily="49" charset="-122"/>
                <a:ea typeface="黑体" panose="02010609060101010101" pitchFamily="49" charset="-122"/>
              </a:rPr>
              <a:t>10</a:t>
            </a:r>
            <a:r>
              <a:rPr lang="zh-CN" altLang="en-US" sz="1600" b="1" dirty="0">
                <a:solidFill>
                  <a:schemeClr val="bg1"/>
                </a:solidFill>
                <a:latin typeface="黑体" panose="02010609060101010101" pitchFamily="49" charset="-122"/>
                <a:ea typeface="黑体" panose="02010609060101010101" pitchFamily="49" charset="-122"/>
              </a:rPr>
              <a:t>亿美元）、企鹅杏仁（</a:t>
            </a:r>
            <a:r>
              <a:rPr lang="en-US" altLang="zh-CN" sz="1600" b="1" dirty="0">
                <a:solidFill>
                  <a:schemeClr val="bg1"/>
                </a:solidFill>
                <a:latin typeface="黑体" panose="02010609060101010101" pitchFamily="49" charset="-122"/>
                <a:ea typeface="黑体" panose="02010609060101010101" pitchFamily="49" charset="-122"/>
              </a:rPr>
              <a:t>10</a:t>
            </a:r>
            <a:r>
              <a:rPr lang="zh-CN" altLang="en-US" sz="1600" b="1" dirty="0">
                <a:solidFill>
                  <a:schemeClr val="bg1"/>
                </a:solidFill>
                <a:latin typeface="黑体" panose="02010609060101010101" pitchFamily="49" charset="-122"/>
                <a:ea typeface="黑体" panose="02010609060101010101" pitchFamily="49" charset="-122"/>
              </a:rPr>
              <a:t>亿美元）、丁香园（</a:t>
            </a:r>
            <a:r>
              <a:rPr lang="en-US" altLang="zh-CN" sz="1600" b="1" dirty="0">
                <a:solidFill>
                  <a:schemeClr val="bg1"/>
                </a:solidFill>
                <a:latin typeface="黑体" panose="02010609060101010101" pitchFamily="49" charset="-122"/>
                <a:ea typeface="黑体" panose="02010609060101010101" pitchFamily="49" charset="-122"/>
              </a:rPr>
              <a:t>10</a:t>
            </a:r>
            <a:r>
              <a:rPr lang="zh-CN" altLang="en-US" sz="1600" b="1" dirty="0">
                <a:solidFill>
                  <a:schemeClr val="bg1"/>
                </a:solidFill>
                <a:latin typeface="黑体" panose="02010609060101010101" pitchFamily="49" charset="-122"/>
                <a:ea typeface="黑体" panose="02010609060101010101" pitchFamily="49" charset="-122"/>
              </a:rPr>
              <a:t>亿美元），以上平台总估值达</a:t>
            </a:r>
            <a:r>
              <a:rPr lang="en-US" altLang="zh-CN" sz="1600" b="1" dirty="0">
                <a:solidFill>
                  <a:schemeClr val="bg1"/>
                </a:solidFill>
                <a:latin typeface="黑体" panose="02010609060101010101" pitchFamily="49" charset="-122"/>
                <a:ea typeface="黑体" panose="02010609060101010101" pitchFamily="49" charset="-122"/>
              </a:rPr>
              <a:t>203.33</a:t>
            </a:r>
            <a:r>
              <a:rPr lang="zh-CN" altLang="en-US" sz="1600" b="1" dirty="0">
                <a:solidFill>
                  <a:schemeClr val="bg1"/>
                </a:solidFill>
                <a:latin typeface="黑体" panose="02010609060101010101" pitchFamily="49" charset="-122"/>
                <a:ea typeface="黑体" panose="02010609060101010101" pitchFamily="49" charset="-122"/>
              </a:rPr>
              <a:t>亿美元 。</a:t>
            </a:r>
          </a:p>
        </p:txBody>
      </p:sp>
      <p:pic>
        <p:nvPicPr>
          <p:cNvPr id="3" name="图片 2">
            <a:extLst>
              <a:ext uri="{FF2B5EF4-FFF2-40B4-BE49-F238E27FC236}">
                <a16:creationId xmlns:a16="http://schemas.microsoft.com/office/drawing/2014/main" id="{6CCDE041-F9BF-44E0-A835-54224F5A3C79}"/>
              </a:ext>
            </a:extLst>
          </p:cNvPr>
          <p:cNvPicPr>
            <a:picLocks noChangeAspect="1"/>
          </p:cNvPicPr>
          <p:nvPr/>
        </p:nvPicPr>
        <p:blipFill>
          <a:blip r:embed="rId3"/>
          <a:stretch>
            <a:fillRect/>
          </a:stretch>
        </p:blipFill>
        <p:spPr>
          <a:xfrm>
            <a:off x="4075525" y="1574871"/>
            <a:ext cx="7953930" cy="5226081"/>
          </a:xfrm>
          <a:prstGeom prst="rect">
            <a:avLst/>
          </a:prstGeom>
        </p:spPr>
      </p:pic>
    </p:spTree>
    <p:custDataLst>
      <p:tags r:id="rId1"/>
    </p:custDataLst>
    <p:extLst>
      <p:ext uri="{BB962C8B-B14F-4D97-AF65-F5344CB8AC3E}">
        <p14:creationId xmlns:p14="http://schemas.microsoft.com/office/powerpoint/2010/main" val="20321162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0">
            <a:extLst>
              <a:ext uri="{FF2B5EF4-FFF2-40B4-BE49-F238E27FC236}">
                <a16:creationId xmlns:a16="http://schemas.microsoft.com/office/drawing/2014/main" id="{BB00A5AD-16A1-4E4F-92B7-724CFDF853FB}"/>
              </a:ext>
            </a:extLst>
          </p:cNvPr>
          <p:cNvSpPr>
            <a:spLocks noChangeArrowheads="1"/>
          </p:cNvSpPr>
          <p:nvPr/>
        </p:nvSpPr>
        <p:spPr bwMode="auto">
          <a:xfrm>
            <a:off x="1226819" y="5603196"/>
            <a:ext cx="9735095" cy="1128562"/>
          </a:xfrm>
          <a:prstGeom prst="rect">
            <a:avLst/>
          </a:prstGeom>
          <a:solidFill>
            <a:schemeClr val="accent1">
              <a:lumMod val="75000"/>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170" tIns="46990" rIns="90170" bIns="46990"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en-US" altLang="zh-CN" sz="1600" dirty="0">
              <a:solidFill>
                <a:srgbClr val="FF9900"/>
              </a:solidFill>
              <a:latin typeface="Times New Roman" panose="02020603050405020304" pitchFamily="18" charset="0"/>
            </a:endParaRPr>
          </a:p>
        </p:txBody>
      </p:sp>
      <p:sp>
        <p:nvSpPr>
          <p:cNvPr id="51" name="椭圆 50"/>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AutoShape 2" descr="http://img0.imgtn.bdimg.com/it/u=2162780498,294483088&amp;fm=27&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AutoShape 7" descr="http://img4.imgtn.bdimg.com/it/u=2721805024,68536086&amp;fm=27&amp;gp=0.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AutoShape 9" descr="http://img4.imgtn.bdimg.com/it/u=2721805024,68536086&amp;fm=27&amp;gp=0.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7" name="矩形 6">
            <a:extLst>
              <a:ext uri="{FF2B5EF4-FFF2-40B4-BE49-F238E27FC236}">
                <a16:creationId xmlns:a16="http://schemas.microsoft.com/office/drawing/2014/main" id="{916A30DF-05A5-4877-8A12-8E47A382B3AE}"/>
              </a:ext>
            </a:extLst>
          </p:cNvPr>
          <p:cNvSpPr/>
          <p:nvPr/>
        </p:nvSpPr>
        <p:spPr>
          <a:xfrm>
            <a:off x="1358911" y="5780832"/>
            <a:ext cx="9470910" cy="773289"/>
          </a:xfrm>
          <a:prstGeom prst="rect">
            <a:avLst/>
          </a:prstGeom>
        </p:spPr>
        <p:txBody>
          <a:bodyPr wrap="square">
            <a:spAutoFit/>
          </a:bodyPr>
          <a:lstStyle/>
          <a:p>
            <a:pPr>
              <a:lnSpc>
                <a:spcPct val="150000"/>
              </a:lnSpc>
            </a:pPr>
            <a:r>
              <a:rPr lang="zh-CN" altLang="en-US" sz="1600" b="1" dirty="0">
                <a:solidFill>
                  <a:schemeClr val="bg1"/>
                </a:solidFill>
                <a:latin typeface="黑体" panose="02010609060101010101" pitchFamily="49" charset="-122"/>
                <a:ea typeface="黑体" panose="02010609060101010101" pitchFamily="49" charset="-122"/>
              </a:rPr>
              <a:t>据网经社“电数宝”（</a:t>
            </a:r>
            <a:r>
              <a:rPr lang="en-US" altLang="zh-CN" sz="1600" b="1" dirty="0">
                <a:solidFill>
                  <a:schemeClr val="bg1"/>
                </a:solidFill>
                <a:latin typeface="黑体" panose="02010609060101010101" pitchFamily="49" charset="-122"/>
                <a:ea typeface="黑体" panose="02010609060101010101" pitchFamily="49" charset="-122"/>
              </a:rPr>
              <a:t>DATA.100EC.CN</a:t>
            </a:r>
            <a:r>
              <a:rPr lang="zh-CN" altLang="en-US" sz="1600" b="1" dirty="0">
                <a:solidFill>
                  <a:schemeClr val="bg1"/>
                </a:solidFill>
                <a:latin typeface="黑体" panose="02010609060101010101" pitchFamily="49" charset="-122"/>
                <a:ea typeface="黑体" panose="02010609060101010101" pitchFamily="49" charset="-122"/>
              </a:rPr>
              <a:t>）监测显示，</a:t>
            </a:r>
            <a:r>
              <a:rPr lang="en-US" altLang="zh-CN" sz="1600" b="1" dirty="0">
                <a:solidFill>
                  <a:schemeClr val="bg1"/>
                </a:solidFill>
                <a:latin typeface="黑体" panose="02010609060101010101" pitchFamily="49" charset="-122"/>
                <a:ea typeface="黑体" panose="02010609060101010101" pitchFamily="49" charset="-122"/>
              </a:rPr>
              <a:t>2019</a:t>
            </a:r>
            <a:r>
              <a:rPr lang="zh-CN" altLang="en-US" sz="1600" b="1" dirty="0">
                <a:solidFill>
                  <a:schemeClr val="bg1"/>
                </a:solidFill>
                <a:latin typeface="黑体" panose="02010609060101010101" pitchFamily="49" charset="-122"/>
                <a:ea typeface="黑体" panose="02010609060101010101" pitchFamily="49" charset="-122"/>
              </a:rPr>
              <a:t>年互联网医疗“千里马”有</a:t>
            </a:r>
            <a:r>
              <a:rPr lang="en-US" altLang="zh-CN" sz="1600" b="1" dirty="0">
                <a:solidFill>
                  <a:schemeClr val="bg1"/>
                </a:solidFill>
                <a:latin typeface="黑体" panose="02010609060101010101" pitchFamily="49" charset="-122"/>
                <a:ea typeface="黑体" panose="02010609060101010101" pitchFamily="49" charset="-122"/>
              </a:rPr>
              <a:t>4</a:t>
            </a:r>
            <a:r>
              <a:rPr lang="zh-CN" altLang="en-US" sz="1600" b="1" dirty="0">
                <a:solidFill>
                  <a:schemeClr val="bg1"/>
                </a:solidFill>
                <a:latin typeface="黑体" panose="02010609060101010101" pitchFamily="49" charset="-122"/>
                <a:ea typeface="黑体" panose="02010609060101010101" pitchFamily="49" charset="-122"/>
              </a:rPr>
              <a:t>家，分别是：大姨妈（</a:t>
            </a:r>
            <a:r>
              <a:rPr lang="en-US" altLang="zh-CN" sz="1600" b="1" dirty="0">
                <a:solidFill>
                  <a:schemeClr val="bg1"/>
                </a:solidFill>
                <a:latin typeface="黑体" panose="02010609060101010101" pitchFamily="49" charset="-122"/>
                <a:ea typeface="黑体" panose="02010609060101010101" pitchFamily="49" charset="-122"/>
              </a:rPr>
              <a:t>20</a:t>
            </a:r>
            <a:r>
              <a:rPr lang="zh-CN" altLang="en-US" sz="1600" b="1" dirty="0">
                <a:solidFill>
                  <a:schemeClr val="bg1"/>
                </a:solidFill>
                <a:latin typeface="黑体" panose="02010609060101010101" pitchFamily="49" charset="-122"/>
                <a:ea typeface="黑体" panose="02010609060101010101" pitchFamily="49" charset="-122"/>
              </a:rPr>
              <a:t>亿元）、更美</a:t>
            </a:r>
            <a:r>
              <a:rPr lang="en-US" altLang="zh-CN" sz="1600" b="1" dirty="0">
                <a:solidFill>
                  <a:schemeClr val="bg1"/>
                </a:solidFill>
                <a:latin typeface="黑体" panose="02010609060101010101" pitchFamily="49" charset="-122"/>
                <a:ea typeface="黑体" panose="02010609060101010101" pitchFamily="49" charset="-122"/>
              </a:rPr>
              <a:t>APP</a:t>
            </a:r>
            <a:r>
              <a:rPr lang="zh-CN" altLang="en-US" sz="1600" b="1" dirty="0">
                <a:solidFill>
                  <a:schemeClr val="bg1"/>
                </a:solidFill>
                <a:latin typeface="黑体" panose="02010609060101010101" pitchFamily="49" charset="-122"/>
                <a:ea typeface="黑体" panose="02010609060101010101" pitchFamily="49" charset="-122"/>
              </a:rPr>
              <a:t>（</a:t>
            </a:r>
            <a:r>
              <a:rPr lang="en-US" altLang="zh-CN" sz="1600" b="1" dirty="0">
                <a:solidFill>
                  <a:schemeClr val="bg1"/>
                </a:solidFill>
                <a:latin typeface="黑体" panose="02010609060101010101" pitchFamily="49" charset="-122"/>
                <a:ea typeface="黑体" panose="02010609060101010101" pitchFamily="49" charset="-122"/>
              </a:rPr>
              <a:t>19.5</a:t>
            </a:r>
            <a:r>
              <a:rPr lang="zh-CN" altLang="en-US" sz="1600" b="1" dirty="0">
                <a:solidFill>
                  <a:schemeClr val="bg1"/>
                </a:solidFill>
                <a:latin typeface="黑体" panose="02010609060101010101" pitchFamily="49" charset="-122"/>
                <a:ea typeface="黑体" panose="02010609060101010101" pitchFamily="49" charset="-122"/>
              </a:rPr>
              <a:t>亿元）、妈咪知道（</a:t>
            </a:r>
            <a:r>
              <a:rPr lang="en-US" altLang="zh-CN" sz="1600" b="1" dirty="0">
                <a:solidFill>
                  <a:schemeClr val="bg1"/>
                </a:solidFill>
                <a:latin typeface="黑体" panose="02010609060101010101" pitchFamily="49" charset="-122"/>
                <a:ea typeface="黑体" panose="02010609060101010101" pitchFamily="49" charset="-122"/>
              </a:rPr>
              <a:t>15</a:t>
            </a:r>
            <a:r>
              <a:rPr lang="zh-CN" altLang="en-US" sz="1600" b="1" dirty="0">
                <a:solidFill>
                  <a:schemeClr val="bg1"/>
                </a:solidFill>
                <a:latin typeface="黑体" panose="02010609060101010101" pitchFamily="49" charset="-122"/>
                <a:ea typeface="黑体" panose="02010609060101010101" pitchFamily="49" charset="-122"/>
              </a:rPr>
              <a:t>亿元）、安心医生（</a:t>
            </a:r>
            <a:r>
              <a:rPr lang="en-US" altLang="zh-CN" sz="1600" b="1" dirty="0">
                <a:solidFill>
                  <a:schemeClr val="bg1"/>
                </a:solidFill>
                <a:latin typeface="黑体" panose="02010609060101010101" pitchFamily="49" charset="-122"/>
                <a:ea typeface="黑体" panose="02010609060101010101" pitchFamily="49" charset="-122"/>
              </a:rPr>
              <a:t>10</a:t>
            </a:r>
            <a:r>
              <a:rPr lang="zh-CN" altLang="en-US" sz="1600" b="1" dirty="0">
                <a:solidFill>
                  <a:schemeClr val="bg1"/>
                </a:solidFill>
                <a:latin typeface="黑体" panose="02010609060101010101" pitchFamily="49" charset="-122"/>
                <a:ea typeface="黑体" panose="02010609060101010101" pitchFamily="49" charset="-122"/>
              </a:rPr>
              <a:t>亿元）。</a:t>
            </a:r>
          </a:p>
        </p:txBody>
      </p:sp>
      <p:sp>
        <p:nvSpPr>
          <p:cNvPr id="18" name="矩形 17">
            <a:extLst>
              <a:ext uri="{FF2B5EF4-FFF2-40B4-BE49-F238E27FC236}">
                <a16:creationId xmlns:a16="http://schemas.microsoft.com/office/drawing/2014/main" id="{FCE763D5-0005-446F-BBCD-51BC0F3CCEF2}"/>
              </a:ext>
            </a:extLst>
          </p:cNvPr>
          <p:cNvSpPr/>
          <p:nvPr/>
        </p:nvSpPr>
        <p:spPr>
          <a:xfrm>
            <a:off x="1353079" y="870299"/>
            <a:ext cx="5766177" cy="461665"/>
          </a:xfrm>
          <a:prstGeom prst="rect">
            <a:avLst/>
          </a:prstGeom>
        </p:spPr>
        <p:txBody>
          <a:bodyPr wrap="square">
            <a:spAutoFit/>
          </a:bodyPr>
          <a:lstStyle/>
          <a:p>
            <a:r>
              <a:rPr lang="en-US" altLang="zh-CN" sz="2400" b="1" dirty="0">
                <a:solidFill>
                  <a:srgbClr val="0070C0"/>
                </a:solidFill>
                <a:latin typeface="黑体" panose="02010600030101010101" charset="-122"/>
                <a:ea typeface="黑体" panose="02010600030101010101" charset="-122"/>
              </a:rPr>
              <a:t>2.3 </a:t>
            </a:r>
            <a:r>
              <a:rPr lang="zh-CN" altLang="en-US" sz="2400" b="1" dirty="0">
                <a:solidFill>
                  <a:srgbClr val="0070C0"/>
                </a:solidFill>
                <a:latin typeface="黑体" panose="02010600030101010101" charset="-122"/>
                <a:ea typeface="黑体" panose="02010600030101010101" charset="-122"/>
              </a:rPr>
              <a:t>互联网医疗“千里马”</a:t>
            </a:r>
            <a:r>
              <a:rPr lang="en-US" altLang="zh-CN" sz="2400" b="1" dirty="0">
                <a:solidFill>
                  <a:srgbClr val="0070C0"/>
                </a:solidFill>
                <a:latin typeface="黑体" panose="02010600030101010101" charset="-122"/>
                <a:ea typeface="黑体" panose="02010600030101010101" charset="-122"/>
              </a:rPr>
              <a:t>4</a:t>
            </a:r>
            <a:r>
              <a:rPr lang="zh-CN" altLang="en-US" sz="2400" b="1" dirty="0">
                <a:solidFill>
                  <a:srgbClr val="0070C0"/>
                </a:solidFill>
                <a:latin typeface="黑体" panose="02010600030101010101" charset="-122"/>
                <a:ea typeface="黑体" panose="02010600030101010101" charset="-122"/>
              </a:rPr>
              <a:t>家</a:t>
            </a:r>
          </a:p>
        </p:txBody>
      </p:sp>
      <p:sp>
        <p:nvSpPr>
          <p:cNvPr id="19" name="矩形 18">
            <a:extLst>
              <a:ext uri="{FF2B5EF4-FFF2-40B4-BE49-F238E27FC236}">
                <a16:creationId xmlns:a16="http://schemas.microsoft.com/office/drawing/2014/main" id="{B8A1DDD7-CDD5-406B-A8E3-693448CDECFC}"/>
              </a:ext>
            </a:extLst>
          </p:cNvPr>
          <p:cNvSpPr/>
          <p:nvPr/>
        </p:nvSpPr>
        <p:spPr>
          <a:xfrm>
            <a:off x="1305947" y="271503"/>
            <a:ext cx="1988045" cy="540725"/>
          </a:xfrm>
          <a:prstGeom prst="rect">
            <a:avLst/>
          </a:prstGeom>
        </p:spPr>
        <p:txBody>
          <a:bodyPr wrap="none">
            <a:spAutoFit/>
          </a:bodyPr>
          <a:lstStyle/>
          <a:p>
            <a:pPr algn="ctr">
              <a:lnSpc>
                <a:spcPct val="120000"/>
              </a:lnSpc>
            </a:pPr>
            <a:r>
              <a:rPr lang="zh-CN" altLang="en-US" sz="2800" b="1" dirty="0">
                <a:solidFill>
                  <a:srgbClr val="0070C0"/>
                </a:solidFill>
                <a:latin typeface="黑体" panose="02010600030101010101" charset="-122"/>
                <a:ea typeface="黑体" panose="02010600030101010101" charset="-122"/>
              </a:rPr>
              <a:t>二、平台篇</a:t>
            </a:r>
            <a:endParaRPr lang="zh-CN" altLang="zh-CN" sz="2800" b="1" dirty="0">
              <a:solidFill>
                <a:srgbClr val="0070C0"/>
              </a:solidFill>
              <a:latin typeface="黑体" panose="02010600030101010101" charset="-122"/>
              <a:ea typeface="黑体" panose="02010600030101010101" charset="-122"/>
            </a:endParaRPr>
          </a:p>
        </p:txBody>
      </p:sp>
      <p:pic>
        <p:nvPicPr>
          <p:cNvPr id="3" name="图片 2">
            <a:extLst>
              <a:ext uri="{FF2B5EF4-FFF2-40B4-BE49-F238E27FC236}">
                <a16:creationId xmlns:a16="http://schemas.microsoft.com/office/drawing/2014/main" id="{F151E9EC-24B3-4FD4-A931-056CC080BDBB}"/>
              </a:ext>
            </a:extLst>
          </p:cNvPr>
          <p:cNvPicPr>
            <a:picLocks noChangeAspect="1"/>
          </p:cNvPicPr>
          <p:nvPr/>
        </p:nvPicPr>
        <p:blipFill>
          <a:blip r:embed="rId3"/>
          <a:stretch>
            <a:fillRect/>
          </a:stretch>
        </p:blipFill>
        <p:spPr>
          <a:xfrm>
            <a:off x="1226820" y="1643953"/>
            <a:ext cx="9735094" cy="3855817"/>
          </a:xfrm>
          <a:prstGeom prst="rect">
            <a:avLst/>
          </a:prstGeom>
        </p:spPr>
      </p:pic>
    </p:spTree>
    <p:custDataLst>
      <p:tags r:id="rId1"/>
    </p:custDataLst>
    <p:extLst>
      <p:ext uri="{BB962C8B-B14F-4D97-AF65-F5344CB8AC3E}">
        <p14:creationId xmlns:p14="http://schemas.microsoft.com/office/powerpoint/2010/main" val="41447105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615440" y="2057400"/>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276495" y="3718455"/>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616799" y="2293510"/>
            <a:ext cx="2539365" cy="1648528"/>
          </a:xfrm>
          <a:prstGeom prst="rect">
            <a:avLst/>
          </a:prstGeom>
          <a:noFill/>
        </p:spPr>
        <p:txBody>
          <a:bodyPr wrap="square" rtlCol="0">
            <a:spAutoFit/>
          </a:bodyPr>
          <a:lstStyle/>
          <a:p>
            <a:pPr algn="ctr">
              <a:lnSpc>
                <a:spcPct val="120000"/>
              </a:lnSpc>
            </a:pPr>
            <a:r>
              <a:rPr lang="zh-CN" altLang="en-US" sz="4400" b="1" dirty="0">
                <a:solidFill>
                  <a:srgbClr val="F2F2F2"/>
                </a:solidFill>
                <a:latin typeface="微软雅黑" pitchFamily="34" charset="-122"/>
                <a:ea typeface="微软雅黑" pitchFamily="34" charset="-122"/>
              </a:rPr>
              <a:t>三</a:t>
            </a:r>
            <a:endParaRPr lang="en-US" altLang="zh-CN" sz="4400" b="1" dirty="0">
              <a:solidFill>
                <a:srgbClr val="F2F2F2"/>
              </a:solidFill>
              <a:latin typeface="微软雅黑" pitchFamily="34" charset="-122"/>
              <a:ea typeface="微软雅黑" pitchFamily="34" charset="-122"/>
            </a:endParaRPr>
          </a:p>
          <a:p>
            <a:pPr algn="ctr">
              <a:lnSpc>
                <a:spcPct val="120000"/>
              </a:lnSpc>
            </a:pPr>
            <a:r>
              <a:rPr lang="zh-CN" altLang="en-US" sz="4400" b="1" dirty="0">
                <a:solidFill>
                  <a:srgbClr val="F2F2F2"/>
                </a:solidFill>
                <a:latin typeface="微软雅黑" pitchFamily="34" charset="-122"/>
                <a:ea typeface="微软雅黑" pitchFamily="34" charset="-122"/>
              </a:rPr>
              <a:t>融资数据</a:t>
            </a:r>
            <a:endParaRPr lang="zh-CN" altLang="zh-CN" sz="4400" b="1" dirty="0">
              <a:solidFill>
                <a:srgbClr val="F2F2F2"/>
              </a:solidFill>
              <a:latin typeface="微软雅黑" pitchFamily="34" charset="-122"/>
              <a:ea typeface="微软雅黑" pitchFamily="34" charset="-122"/>
            </a:endParaRPr>
          </a:p>
        </p:txBody>
      </p:sp>
      <p:sp>
        <p:nvSpPr>
          <p:cNvPr id="8" name="矩形 7"/>
          <p:cNvSpPr/>
          <p:nvPr/>
        </p:nvSpPr>
        <p:spPr>
          <a:xfrm>
            <a:off x="5163328" y="1895804"/>
            <a:ext cx="4409047" cy="2443939"/>
          </a:xfrm>
          <a:prstGeom prst="rect">
            <a:avLst/>
          </a:prstGeom>
        </p:spPr>
        <p:txBody>
          <a:bodyPr wrap="square">
            <a:spAutoFit/>
          </a:bodyPr>
          <a:lstStyle/>
          <a:p>
            <a:pPr marL="342900" indent="-342900" fontAlgn="auto">
              <a:lnSpc>
                <a:spcPct val="200000"/>
              </a:lnSpc>
              <a:buFont typeface="Wingdings" panose="05000000000000000000" charset="0"/>
              <a:buChar char="l"/>
            </a:pPr>
            <a:r>
              <a:rPr lang="en-US" altLang="zh-CN" sz="2000" b="1" dirty="0">
                <a:solidFill>
                  <a:schemeClr val="accent1">
                    <a:lumMod val="50000"/>
                  </a:schemeClr>
                </a:solidFill>
                <a:latin typeface="黑体" panose="02010609060101010101" pitchFamily="49" charset="-122"/>
                <a:ea typeface="黑体" panose="02010609060101010101" pitchFamily="49" charset="-122"/>
              </a:rPr>
              <a:t>3.1 </a:t>
            </a:r>
            <a:r>
              <a:rPr lang="zh-CN" altLang="en-US" sz="2000" b="1" dirty="0">
                <a:solidFill>
                  <a:schemeClr val="accent1">
                    <a:lumMod val="50000"/>
                  </a:schemeClr>
                </a:solidFill>
                <a:latin typeface="黑体" panose="02010609060101010101" pitchFamily="49" charset="-122"/>
                <a:ea typeface="黑体" panose="02010609060101010101" pitchFamily="49" charset="-122"/>
              </a:rPr>
              <a:t>平安好医生月活数据</a:t>
            </a:r>
          </a:p>
          <a:p>
            <a:pPr marL="342900" indent="-342900" fontAlgn="auto">
              <a:lnSpc>
                <a:spcPct val="200000"/>
              </a:lnSpc>
              <a:buFont typeface="Wingdings" panose="05000000000000000000" charset="0"/>
              <a:buChar char="l"/>
            </a:pPr>
            <a:r>
              <a:rPr lang="en-US" altLang="zh-CN" sz="2000" b="1" dirty="0">
                <a:solidFill>
                  <a:schemeClr val="accent1">
                    <a:lumMod val="50000"/>
                  </a:schemeClr>
                </a:solidFill>
                <a:latin typeface="黑体" panose="02010609060101010101" pitchFamily="49" charset="-122"/>
                <a:ea typeface="黑体" panose="02010609060101010101" pitchFamily="49" charset="-122"/>
              </a:rPr>
              <a:t>3.2 </a:t>
            </a:r>
            <a:r>
              <a:rPr lang="zh-CN" altLang="en-US" sz="2000" b="1" dirty="0">
                <a:solidFill>
                  <a:schemeClr val="accent1">
                    <a:lumMod val="50000"/>
                  </a:schemeClr>
                </a:solidFill>
                <a:latin typeface="黑体" panose="02010609060101010101" pitchFamily="49" charset="-122"/>
                <a:ea typeface="黑体" panose="02010609060101010101" pitchFamily="49" charset="-122"/>
              </a:rPr>
              <a:t>春雨医生月活数据</a:t>
            </a:r>
          </a:p>
          <a:p>
            <a:pPr marL="342900" indent="-342900">
              <a:lnSpc>
                <a:spcPct val="200000"/>
              </a:lnSpc>
              <a:buFont typeface="Wingdings" panose="05000000000000000000" charset="0"/>
              <a:buChar char="l"/>
            </a:pPr>
            <a:r>
              <a:rPr lang="en-US" altLang="zh-CN" sz="2000" b="1" dirty="0">
                <a:solidFill>
                  <a:schemeClr val="accent1">
                    <a:lumMod val="50000"/>
                  </a:schemeClr>
                </a:solidFill>
                <a:latin typeface="黑体" panose="02010609060101010101" pitchFamily="49" charset="-122"/>
                <a:ea typeface="黑体" panose="02010609060101010101" pitchFamily="49" charset="-122"/>
              </a:rPr>
              <a:t>3.3 </a:t>
            </a:r>
            <a:r>
              <a:rPr lang="zh-CN" altLang="en-US" sz="2000" b="1" dirty="0">
                <a:solidFill>
                  <a:schemeClr val="accent1">
                    <a:lumMod val="50000"/>
                  </a:schemeClr>
                </a:solidFill>
                <a:latin typeface="黑体" panose="02010609060101010101" pitchFamily="49" charset="-122"/>
                <a:ea typeface="黑体" panose="02010609060101010101" pitchFamily="49" charset="-122"/>
              </a:rPr>
              <a:t>好大夫在线月活数据</a:t>
            </a:r>
            <a:endParaRPr lang="en-US" altLang="zh-CN" sz="2000" b="1" dirty="0">
              <a:solidFill>
                <a:schemeClr val="accent1">
                  <a:lumMod val="50000"/>
                </a:schemeClr>
              </a:solidFill>
              <a:latin typeface="黑体" panose="02010609060101010101" pitchFamily="49" charset="-122"/>
              <a:ea typeface="黑体" panose="02010609060101010101" pitchFamily="49" charset="-122"/>
            </a:endParaRPr>
          </a:p>
          <a:p>
            <a:pPr marL="342900" indent="-342900">
              <a:lnSpc>
                <a:spcPct val="200000"/>
              </a:lnSpc>
              <a:buFont typeface="Wingdings" panose="05000000000000000000" charset="0"/>
              <a:buChar char="l"/>
            </a:pPr>
            <a:r>
              <a:rPr lang="en-US" altLang="zh-CN" sz="2000" b="1" dirty="0">
                <a:solidFill>
                  <a:schemeClr val="accent1">
                    <a:lumMod val="50000"/>
                  </a:schemeClr>
                </a:solidFill>
                <a:latin typeface="黑体" panose="02010609060101010101" pitchFamily="49" charset="-122"/>
                <a:ea typeface="黑体" panose="02010609060101010101" pitchFamily="49" charset="-122"/>
              </a:rPr>
              <a:t>3.4 </a:t>
            </a:r>
            <a:r>
              <a:rPr lang="zh-CN" altLang="en-US" sz="2000" b="1" dirty="0">
                <a:solidFill>
                  <a:schemeClr val="accent1">
                    <a:lumMod val="50000"/>
                  </a:schemeClr>
                </a:solidFill>
                <a:latin typeface="黑体" panose="02010609060101010101" pitchFamily="49" charset="-122"/>
                <a:ea typeface="黑体" panose="02010609060101010101" pitchFamily="49" charset="-122"/>
              </a:rPr>
              <a:t>丁香医生月活数据</a:t>
            </a:r>
            <a:endParaRPr lang="en-US" altLang="zh-CN" sz="2000" b="1" dirty="0">
              <a:solidFill>
                <a:schemeClr val="accent1">
                  <a:lumMod val="50000"/>
                </a:schemeClr>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9609211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椭圆 50"/>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AutoShape 2" descr="http://img0.imgtn.bdimg.com/it/u=2162780498,294483088&amp;fm=27&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AutoShape 7" descr="http://img4.imgtn.bdimg.com/it/u=2721805024,68536086&amp;fm=27&amp;gp=0.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AutoShape 9" descr="http://img4.imgtn.bdimg.com/it/u=2721805024,68536086&amp;fm=27&amp;gp=0.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8" name="矩形 17">
            <a:extLst>
              <a:ext uri="{FF2B5EF4-FFF2-40B4-BE49-F238E27FC236}">
                <a16:creationId xmlns:a16="http://schemas.microsoft.com/office/drawing/2014/main" id="{FCE763D5-0005-446F-BBCD-51BC0F3CCEF2}"/>
              </a:ext>
            </a:extLst>
          </p:cNvPr>
          <p:cNvSpPr/>
          <p:nvPr/>
        </p:nvSpPr>
        <p:spPr>
          <a:xfrm>
            <a:off x="1353080" y="870299"/>
            <a:ext cx="5142755" cy="461665"/>
          </a:xfrm>
          <a:prstGeom prst="rect">
            <a:avLst/>
          </a:prstGeom>
        </p:spPr>
        <p:txBody>
          <a:bodyPr wrap="none">
            <a:spAutoFit/>
          </a:bodyPr>
          <a:lstStyle/>
          <a:p>
            <a:r>
              <a:rPr lang="en-US" altLang="zh-CN" sz="2400" b="1" dirty="0">
                <a:solidFill>
                  <a:srgbClr val="0070C0"/>
                </a:solidFill>
                <a:latin typeface="黑体" panose="02010600030101010101" charset="-122"/>
                <a:ea typeface="黑体" panose="02010600030101010101" charset="-122"/>
              </a:rPr>
              <a:t>3.1 2019</a:t>
            </a:r>
            <a:r>
              <a:rPr lang="zh-CN" altLang="en-US" sz="2400" b="1" dirty="0">
                <a:solidFill>
                  <a:srgbClr val="0070C0"/>
                </a:solidFill>
                <a:latin typeface="黑体" panose="02010600030101010101" charset="-122"/>
                <a:ea typeface="黑体" panose="02010600030101010101" charset="-122"/>
              </a:rPr>
              <a:t>年互联网医疗发生</a:t>
            </a:r>
            <a:r>
              <a:rPr lang="en-US" altLang="zh-CN" sz="2400" b="1" dirty="0">
                <a:solidFill>
                  <a:srgbClr val="0070C0"/>
                </a:solidFill>
                <a:latin typeface="黑体" panose="02010600030101010101" charset="-122"/>
                <a:ea typeface="黑体" panose="02010600030101010101" charset="-122"/>
              </a:rPr>
              <a:t>14</a:t>
            </a:r>
            <a:r>
              <a:rPr lang="zh-CN" altLang="en-US" sz="2400" b="1" dirty="0">
                <a:solidFill>
                  <a:srgbClr val="0070C0"/>
                </a:solidFill>
                <a:latin typeface="黑体" panose="02010600030101010101" charset="-122"/>
                <a:ea typeface="黑体" panose="02010600030101010101" charset="-122"/>
              </a:rPr>
              <a:t>起融资</a:t>
            </a:r>
          </a:p>
        </p:txBody>
      </p:sp>
      <p:sp>
        <p:nvSpPr>
          <p:cNvPr id="19" name="矩形 18">
            <a:extLst>
              <a:ext uri="{FF2B5EF4-FFF2-40B4-BE49-F238E27FC236}">
                <a16:creationId xmlns:a16="http://schemas.microsoft.com/office/drawing/2014/main" id="{B8A1DDD7-CDD5-406B-A8E3-693448CDECFC}"/>
              </a:ext>
            </a:extLst>
          </p:cNvPr>
          <p:cNvSpPr/>
          <p:nvPr/>
        </p:nvSpPr>
        <p:spPr>
          <a:xfrm>
            <a:off x="1226820" y="248061"/>
            <a:ext cx="2348721" cy="540725"/>
          </a:xfrm>
          <a:prstGeom prst="rect">
            <a:avLst/>
          </a:prstGeom>
        </p:spPr>
        <p:txBody>
          <a:bodyPr wrap="none">
            <a:spAutoFit/>
          </a:bodyPr>
          <a:lstStyle/>
          <a:p>
            <a:pPr algn="ctr">
              <a:lnSpc>
                <a:spcPct val="120000"/>
              </a:lnSpc>
            </a:pPr>
            <a:r>
              <a:rPr lang="zh-CN" altLang="en-US" sz="2800" b="1" dirty="0">
                <a:solidFill>
                  <a:srgbClr val="0070C0"/>
                </a:solidFill>
                <a:latin typeface="黑体" panose="02010600030101010101" charset="-122"/>
                <a:ea typeface="黑体" panose="02010600030101010101" charset="-122"/>
              </a:rPr>
              <a:t>三、融资数据</a:t>
            </a:r>
            <a:endParaRPr lang="zh-CN" altLang="zh-CN" sz="2800" b="1" dirty="0">
              <a:solidFill>
                <a:srgbClr val="0070C0"/>
              </a:solidFill>
              <a:latin typeface="黑体" panose="02010600030101010101" charset="-122"/>
              <a:ea typeface="黑体" panose="02010600030101010101" charset="-122"/>
            </a:endParaRPr>
          </a:p>
        </p:txBody>
      </p:sp>
      <p:grpSp>
        <p:nvGrpSpPr>
          <p:cNvPr id="15" name="Group 20">
            <a:extLst>
              <a:ext uri="{FF2B5EF4-FFF2-40B4-BE49-F238E27FC236}">
                <a16:creationId xmlns:a16="http://schemas.microsoft.com/office/drawing/2014/main" id="{5B1C31D7-CF4F-4F2E-8524-15386B6B3C24}"/>
              </a:ext>
            </a:extLst>
          </p:cNvPr>
          <p:cNvGrpSpPr/>
          <p:nvPr/>
        </p:nvGrpSpPr>
        <p:grpSpPr bwMode="auto">
          <a:xfrm>
            <a:off x="807757" y="2122714"/>
            <a:ext cx="4537075" cy="3918857"/>
            <a:chOff x="0" y="0"/>
            <a:chExt cx="4590" cy="7727"/>
          </a:xfrm>
          <a:solidFill>
            <a:schemeClr val="accent1">
              <a:lumMod val="75000"/>
            </a:schemeClr>
          </a:solidFill>
        </p:grpSpPr>
        <p:grpSp>
          <p:nvGrpSpPr>
            <p:cNvPr id="16" name="组合 3">
              <a:extLst>
                <a:ext uri="{FF2B5EF4-FFF2-40B4-BE49-F238E27FC236}">
                  <a16:creationId xmlns:a16="http://schemas.microsoft.com/office/drawing/2014/main" id="{BC4F1FD4-0707-4DCF-9BB9-254BE27F1135}"/>
                </a:ext>
              </a:extLst>
            </p:cNvPr>
            <p:cNvGrpSpPr/>
            <p:nvPr/>
          </p:nvGrpSpPr>
          <p:grpSpPr bwMode="auto">
            <a:xfrm>
              <a:off x="0" y="0"/>
              <a:ext cx="4590" cy="1102"/>
              <a:chOff x="0" y="-158"/>
              <a:chExt cx="2019937" cy="699980"/>
            </a:xfrm>
            <a:grpFill/>
          </p:grpSpPr>
          <p:sp>
            <p:nvSpPr>
              <p:cNvPr id="22" name="Rectangle 7">
                <a:extLst>
                  <a:ext uri="{FF2B5EF4-FFF2-40B4-BE49-F238E27FC236}">
                    <a16:creationId xmlns:a16="http://schemas.microsoft.com/office/drawing/2014/main" id="{FFBDA1C5-E36E-4882-8669-C16B3BFA7C0B}"/>
                  </a:ext>
                </a:extLst>
              </p:cNvPr>
              <p:cNvSpPr>
                <a:spLocks noChangeArrowheads="1"/>
              </p:cNvSpPr>
              <p:nvPr/>
            </p:nvSpPr>
            <p:spPr bwMode="auto">
              <a:xfrm>
                <a:off x="2054" y="-158"/>
                <a:ext cx="2016442" cy="50422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en-US" altLang="zh-CN" sz="2000" dirty="0">
                  <a:solidFill>
                    <a:schemeClr val="bg1"/>
                  </a:solidFill>
                  <a:latin typeface="Times New Roman" panose="02020603050405020304" pitchFamily="18" charset="0"/>
                </a:endParaRPr>
              </a:p>
            </p:txBody>
          </p:sp>
          <p:sp>
            <p:nvSpPr>
              <p:cNvPr id="23" name="AutoShape 8">
                <a:extLst>
                  <a:ext uri="{FF2B5EF4-FFF2-40B4-BE49-F238E27FC236}">
                    <a16:creationId xmlns:a16="http://schemas.microsoft.com/office/drawing/2014/main" id="{CD0F40A0-5874-48CF-95B7-AB9263F7C8B1}"/>
                  </a:ext>
                </a:extLst>
              </p:cNvPr>
              <p:cNvSpPr>
                <a:spLocks noChangeArrowheads="1"/>
              </p:cNvSpPr>
              <p:nvPr/>
            </p:nvSpPr>
            <p:spPr bwMode="auto">
              <a:xfrm flipV="1">
                <a:off x="1717534" y="502322"/>
                <a:ext cx="302403" cy="197500"/>
              </a:xfrm>
              <a:prstGeom prst="rtTriangle">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24" name="AutoShape 9">
                <a:extLst>
                  <a:ext uri="{FF2B5EF4-FFF2-40B4-BE49-F238E27FC236}">
                    <a16:creationId xmlns:a16="http://schemas.microsoft.com/office/drawing/2014/main" id="{1F799A25-725F-43FF-972E-0F760D084748}"/>
                  </a:ext>
                </a:extLst>
              </p:cNvPr>
              <p:cNvSpPr>
                <a:spLocks noChangeArrowheads="1"/>
              </p:cNvSpPr>
              <p:nvPr/>
            </p:nvSpPr>
            <p:spPr bwMode="auto">
              <a:xfrm rot="5400000" flipV="1">
                <a:off x="52452" y="447646"/>
                <a:ext cx="197500" cy="302403"/>
              </a:xfrm>
              <a:prstGeom prst="rtTriangle">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grpSp>
        <p:sp>
          <p:nvSpPr>
            <p:cNvPr id="17" name="Rectangle 10">
              <a:extLst>
                <a:ext uri="{FF2B5EF4-FFF2-40B4-BE49-F238E27FC236}">
                  <a16:creationId xmlns:a16="http://schemas.microsoft.com/office/drawing/2014/main" id="{9BF71E2E-08A9-40CC-80B2-BF2F3460D914}"/>
                </a:ext>
              </a:extLst>
            </p:cNvPr>
            <p:cNvSpPr>
              <a:spLocks noChangeArrowheads="1"/>
            </p:cNvSpPr>
            <p:nvPr/>
          </p:nvSpPr>
          <p:spPr bwMode="auto">
            <a:xfrm>
              <a:off x="234" y="772"/>
              <a:ext cx="4189" cy="6955"/>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170" tIns="46990" rIns="90170" bIns="46990"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en-US" altLang="zh-CN" sz="1600" dirty="0">
                <a:solidFill>
                  <a:srgbClr val="FF9900"/>
                </a:solidFill>
                <a:latin typeface="Times New Roman" panose="02020603050405020304" pitchFamily="18" charset="0"/>
              </a:endParaRPr>
            </a:p>
          </p:txBody>
        </p:sp>
      </p:grpSp>
      <p:sp>
        <p:nvSpPr>
          <p:cNvPr id="25" name="矩形 24">
            <a:extLst>
              <a:ext uri="{FF2B5EF4-FFF2-40B4-BE49-F238E27FC236}">
                <a16:creationId xmlns:a16="http://schemas.microsoft.com/office/drawing/2014/main" id="{2425B67C-1CC7-49FE-8AAE-07D5FCE2717D}"/>
              </a:ext>
            </a:extLst>
          </p:cNvPr>
          <p:cNvSpPr/>
          <p:nvPr/>
        </p:nvSpPr>
        <p:spPr>
          <a:xfrm>
            <a:off x="1245790" y="2693084"/>
            <a:ext cx="3757872" cy="2989280"/>
          </a:xfrm>
          <a:prstGeom prst="rect">
            <a:avLst/>
          </a:prstGeom>
        </p:spPr>
        <p:txBody>
          <a:bodyPr wrap="square">
            <a:spAutoFit/>
          </a:bodyPr>
          <a:lstStyle/>
          <a:p>
            <a:pPr>
              <a:lnSpc>
                <a:spcPct val="150000"/>
              </a:lnSpc>
            </a:pPr>
            <a:r>
              <a:rPr sz="1600" b="1" dirty="0">
                <a:solidFill>
                  <a:schemeClr val="bg1"/>
                </a:solidFill>
                <a:latin typeface="黑体" panose="02010609060101010101" charset="-122"/>
                <a:ea typeface="黑体" panose="02010609060101010101" charset="-122"/>
              </a:rPr>
              <a:t>据</a:t>
            </a:r>
            <a:r>
              <a:rPr lang="zh-CN" altLang="en-US" sz="1600" b="1" dirty="0">
                <a:solidFill>
                  <a:schemeClr val="bg1"/>
                </a:solidFill>
                <a:latin typeface="黑体" panose="02010609060101010101" charset="-122"/>
                <a:ea typeface="黑体" panose="02010609060101010101" charset="-122"/>
              </a:rPr>
              <a:t>“电数宝”</a:t>
            </a:r>
            <a:r>
              <a:rPr sz="1600" b="1" dirty="0">
                <a:solidFill>
                  <a:schemeClr val="bg1"/>
                </a:solidFill>
                <a:latin typeface="黑体" panose="02010609060101010101" charset="-122"/>
                <a:ea typeface="黑体" panose="02010609060101010101" charset="-122"/>
              </a:rPr>
              <a:t>监测数据显示，</a:t>
            </a:r>
            <a:r>
              <a:rPr lang="en-US" altLang="zh-CN" sz="1600" b="1" dirty="0">
                <a:solidFill>
                  <a:schemeClr val="bg1"/>
                </a:solidFill>
                <a:latin typeface="黑体" panose="02010609060101010101" charset="-122"/>
                <a:ea typeface="黑体" panose="02010609060101010101" charset="-122"/>
              </a:rPr>
              <a:t>2019</a:t>
            </a:r>
            <a:r>
              <a:rPr lang="zh-CN" altLang="en-US" sz="1600" b="1" dirty="0">
                <a:solidFill>
                  <a:schemeClr val="bg1"/>
                </a:solidFill>
                <a:latin typeface="黑体" panose="02010609060101010101" charset="-122"/>
                <a:ea typeface="黑体" panose="02010609060101010101" charset="-122"/>
              </a:rPr>
              <a:t>年互联网医疗行业共发生</a:t>
            </a:r>
            <a:r>
              <a:rPr lang="en-US" altLang="zh-CN" sz="1600" b="1" dirty="0">
                <a:solidFill>
                  <a:schemeClr val="bg1"/>
                </a:solidFill>
                <a:latin typeface="黑体" panose="02010609060101010101" charset="-122"/>
                <a:ea typeface="黑体" panose="02010609060101010101" charset="-122"/>
              </a:rPr>
              <a:t>14</a:t>
            </a:r>
            <a:r>
              <a:rPr lang="zh-CN" altLang="en-US" sz="1600" b="1" dirty="0">
                <a:solidFill>
                  <a:schemeClr val="bg1"/>
                </a:solidFill>
                <a:latin typeface="黑体" panose="02010609060101010101" charset="-122"/>
                <a:ea typeface="黑体" panose="02010609060101010101" charset="-122"/>
              </a:rPr>
              <a:t>起融资，同比</a:t>
            </a:r>
            <a:r>
              <a:rPr lang="en-US" altLang="zh-CN" sz="1600" b="1" dirty="0">
                <a:solidFill>
                  <a:schemeClr val="bg1"/>
                </a:solidFill>
                <a:latin typeface="黑体" panose="02010609060101010101" charset="-122"/>
                <a:ea typeface="黑体" panose="02010609060101010101" charset="-122"/>
              </a:rPr>
              <a:t>2018</a:t>
            </a:r>
            <a:r>
              <a:rPr lang="zh-CN" altLang="en-US" sz="1600" b="1" dirty="0">
                <a:solidFill>
                  <a:schemeClr val="bg1"/>
                </a:solidFill>
                <a:latin typeface="黑体" panose="02010609060101010101" charset="-122"/>
                <a:ea typeface="黑体" panose="02010609060101010101" charset="-122"/>
              </a:rPr>
              <a:t>年</a:t>
            </a:r>
            <a:r>
              <a:rPr lang="en-US" altLang="zh-CN" sz="1600" b="1" dirty="0">
                <a:solidFill>
                  <a:schemeClr val="bg1"/>
                </a:solidFill>
                <a:latin typeface="黑体" panose="02010609060101010101" charset="-122"/>
                <a:ea typeface="黑体" panose="02010609060101010101" charset="-122"/>
              </a:rPr>
              <a:t>10</a:t>
            </a:r>
            <a:r>
              <a:rPr lang="zh-CN" altLang="en-US" sz="1600" b="1" dirty="0">
                <a:solidFill>
                  <a:schemeClr val="bg1"/>
                </a:solidFill>
                <a:latin typeface="黑体" panose="02010609060101010101" charset="-122"/>
                <a:ea typeface="黑体" panose="02010609060101010101" charset="-122"/>
              </a:rPr>
              <a:t>起增加</a:t>
            </a:r>
            <a:r>
              <a:rPr lang="en-US" altLang="zh-CN" sz="1600" b="1" dirty="0">
                <a:solidFill>
                  <a:schemeClr val="bg1"/>
                </a:solidFill>
                <a:latin typeface="黑体" panose="02010609060101010101" charset="-122"/>
                <a:ea typeface="黑体" panose="02010609060101010101" charset="-122"/>
              </a:rPr>
              <a:t>40%</a:t>
            </a:r>
            <a:r>
              <a:rPr lang="zh-CN" altLang="en-US" sz="1600" b="1" dirty="0">
                <a:solidFill>
                  <a:schemeClr val="bg1"/>
                </a:solidFill>
                <a:latin typeface="黑体" panose="02010609060101010101" charset="-122"/>
                <a:ea typeface="黑体" panose="02010609060101010101" charset="-122"/>
              </a:rPr>
              <a:t>。融资平台为：芸泰网络、易恒健康、药匣子、百科名医网、爱宠医生、滴滴健康、妙手医生、微脉、芸泰网络、阿里健康、企鹅杏仁、壹零医、金牌护士，融资总额超</a:t>
            </a:r>
            <a:r>
              <a:rPr lang="en-US" altLang="zh-CN" sz="1600" b="1" dirty="0">
                <a:solidFill>
                  <a:schemeClr val="bg1"/>
                </a:solidFill>
                <a:latin typeface="黑体" panose="02010609060101010101" charset="-122"/>
                <a:ea typeface="黑体" panose="02010609060101010101" charset="-122"/>
              </a:rPr>
              <a:t>54.4</a:t>
            </a:r>
            <a:r>
              <a:rPr lang="zh-CN" altLang="en-US" sz="1600" b="1" dirty="0">
                <a:solidFill>
                  <a:schemeClr val="bg1"/>
                </a:solidFill>
                <a:latin typeface="黑体" panose="02010609060101010101" charset="-122"/>
                <a:ea typeface="黑体" panose="02010609060101010101" charset="-122"/>
              </a:rPr>
              <a:t>亿元（未披露四起）。</a:t>
            </a:r>
          </a:p>
        </p:txBody>
      </p:sp>
      <p:pic>
        <p:nvPicPr>
          <p:cNvPr id="3" name="图片 2">
            <a:extLst>
              <a:ext uri="{FF2B5EF4-FFF2-40B4-BE49-F238E27FC236}">
                <a16:creationId xmlns:a16="http://schemas.microsoft.com/office/drawing/2014/main" id="{154657E0-4D97-4743-8751-99D37A07CC25}"/>
              </a:ext>
            </a:extLst>
          </p:cNvPr>
          <p:cNvPicPr>
            <a:picLocks noChangeAspect="1"/>
          </p:cNvPicPr>
          <p:nvPr/>
        </p:nvPicPr>
        <p:blipFill>
          <a:blip r:embed="rId3"/>
          <a:stretch>
            <a:fillRect/>
          </a:stretch>
        </p:blipFill>
        <p:spPr>
          <a:xfrm>
            <a:off x="6588091" y="160337"/>
            <a:ext cx="5295934" cy="6586497"/>
          </a:xfrm>
          <a:prstGeom prst="rect">
            <a:avLst/>
          </a:prstGeom>
        </p:spPr>
      </p:pic>
    </p:spTree>
    <p:custDataLst>
      <p:tags r:id="rId1"/>
    </p:custDataLst>
    <p:extLst>
      <p:ext uri="{BB962C8B-B14F-4D97-AF65-F5344CB8AC3E}">
        <p14:creationId xmlns:p14="http://schemas.microsoft.com/office/powerpoint/2010/main" val="24053102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椭圆 50"/>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AutoShape 2" descr="http://img0.imgtn.bdimg.com/it/u=2162780498,294483088&amp;fm=27&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AutoShape 7" descr="http://img4.imgtn.bdimg.com/it/u=2721805024,68536086&amp;fm=27&amp;gp=0.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AutoShape 9" descr="http://img4.imgtn.bdimg.com/it/u=2721805024,68536086&amp;fm=27&amp;gp=0.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8" name="矩形 17">
            <a:extLst>
              <a:ext uri="{FF2B5EF4-FFF2-40B4-BE49-F238E27FC236}">
                <a16:creationId xmlns:a16="http://schemas.microsoft.com/office/drawing/2014/main" id="{FCE763D5-0005-446F-BBCD-51BC0F3CCEF2}"/>
              </a:ext>
            </a:extLst>
          </p:cNvPr>
          <p:cNvSpPr/>
          <p:nvPr/>
        </p:nvSpPr>
        <p:spPr>
          <a:xfrm>
            <a:off x="1353080" y="870299"/>
            <a:ext cx="6375463" cy="461665"/>
          </a:xfrm>
          <a:prstGeom prst="rect">
            <a:avLst/>
          </a:prstGeom>
        </p:spPr>
        <p:txBody>
          <a:bodyPr wrap="none">
            <a:spAutoFit/>
          </a:bodyPr>
          <a:lstStyle/>
          <a:p>
            <a:r>
              <a:rPr lang="en-US" altLang="zh-CN" sz="2400" b="1" dirty="0">
                <a:solidFill>
                  <a:srgbClr val="0070C0"/>
                </a:solidFill>
                <a:latin typeface="黑体" panose="02010600030101010101" charset="-122"/>
                <a:ea typeface="黑体" panose="02010600030101010101" charset="-122"/>
              </a:rPr>
              <a:t>3.2 </a:t>
            </a:r>
            <a:r>
              <a:rPr lang="zh-CN" altLang="en-US" sz="2400" b="1" dirty="0">
                <a:solidFill>
                  <a:srgbClr val="0070C0"/>
                </a:solidFill>
                <a:latin typeface="黑体" panose="02010600030101010101" charset="-122"/>
                <a:ea typeface="黑体" panose="02010600030101010101" charset="-122"/>
              </a:rPr>
              <a:t>互联网医疗</a:t>
            </a:r>
            <a:r>
              <a:rPr lang="zh-CN" altLang="en-US" sz="2400" b="1" dirty="0">
                <a:solidFill>
                  <a:srgbClr val="0070C0"/>
                </a:solidFill>
                <a:latin typeface="黑体" panose="02010609060101010101" charset="-122"/>
                <a:ea typeface="黑体" panose="02010609060101010101" charset="-122"/>
                <a:cs typeface="黑体" panose="02010609060101010101" charset="-122"/>
              </a:rPr>
              <a:t>融资金额、数量北京均居首位</a:t>
            </a:r>
            <a:endParaRPr lang="zh-CN" altLang="en-US" sz="2400" b="1" dirty="0">
              <a:solidFill>
                <a:srgbClr val="0070C0"/>
              </a:solidFill>
              <a:latin typeface="黑体" panose="02010600030101010101" charset="-122"/>
              <a:ea typeface="黑体" panose="02010600030101010101" charset="-122"/>
            </a:endParaRPr>
          </a:p>
        </p:txBody>
      </p:sp>
      <p:sp>
        <p:nvSpPr>
          <p:cNvPr id="19" name="矩形 18">
            <a:extLst>
              <a:ext uri="{FF2B5EF4-FFF2-40B4-BE49-F238E27FC236}">
                <a16:creationId xmlns:a16="http://schemas.microsoft.com/office/drawing/2014/main" id="{B8A1DDD7-CDD5-406B-A8E3-693448CDECFC}"/>
              </a:ext>
            </a:extLst>
          </p:cNvPr>
          <p:cNvSpPr/>
          <p:nvPr/>
        </p:nvSpPr>
        <p:spPr>
          <a:xfrm>
            <a:off x="1125610" y="265455"/>
            <a:ext cx="2348720" cy="540725"/>
          </a:xfrm>
          <a:prstGeom prst="rect">
            <a:avLst/>
          </a:prstGeom>
        </p:spPr>
        <p:txBody>
          <a:bodyPr wrap="none">
            <a:spAutoFit/>
          </a:bodyPr>
          <a:lstStyle/>
          <a:p>
            <a:pPr algn="ctr">
              <a:lnSpc>
                <a:spcPct val="120000"/>
              </a:lnSpc>
            </a:pPr>
            <a:r>
              <a:rPr lang="zh-CN" altLang="en-US" sz="2800" b="1" dirty="0">
                <a:solidFill>
                  <a:srgbClr val="0070C0"/>
                </a:solidFill>
                <a:latin typeface="黑体" panose="02010600030101010101" charset="-122"/>
                <a:ea typeface="黑体" panose="02010600030101010101" charset="-122"/>
              </a:rPr>
              <a:t>三、融资数据</a:t>
            </a:r>
            <a:endParaRPr lang="zh-CN" altLang="zh-CN" sz="2800" b="1" dirty="0">
              <a:solidFill>
                <a:srgbClr val="0070C0"/>
              </a:solidFill>
              <a:latin typeface="黑体" panose="02010600030101010101" charset="-122"/>
              <a:ea typeface="黑体" panose="02010600030101010101" charset="-122"/>
            </a:endParaRPr>
          </a:p>
        </p:txBody>
      </p:sp>
      <p:pic>
        <p:nvPicPr>
          <p:cNvPr id="4" name="图片 3">
            <a:extLst>
              <a:ext uri="{FF2B5EF4-FFF2-40B4-BE49-F238E27FC236}">
                <a16:creationId xmlns:a16="http://schemas.microsoft.com/office/drawing/2014/main" id="{398803AB-C50B-4B5E-87E0-72CD78139C5F}"/>
              </a:ext>
            </a:extLst>
          </p:cNvPr>
          <p:cNvPicPr>
            <a:picLocks noChangeAspect="1"/>
          </p:cNvPicPr>
          <p:nvPr/>
        </p:nvPicPr>
        <p:blipFill>
          <a:blip r:embed="rId3"/>
          <a:stretch>
            <a:fillRect/>
          </a:stretch>
        </p:blipFill>
        <p:spPr>
          <a:xfrm>
            <a:off x="155575" y="1972392"/>
            <a:ext cx="5800708" cy="4109137"/>
          </a:xfrm>
          <a:prstGeom prst="rect">
            <a:avLst/>
          </a:prstGeom>
        </p:spPr>
      </p:pic>
      <p:pic>
        <p:nvPicPr>
          <p:cNvPr id="5" name="图片 4">
            <a:extLst>
              <a:ext uri="{FF2B5EF4-FFF2-40B4-BE49-F238E27FC236}">
                <a16:creationId xmlns:a16="http://schemas.microsoft.com/office/drawing/2014/main" id="{1714B241-C205-4340-8DB4-6DEA6A3DDC9F}"/>
              </a:ext>
            </a:extLst>
          </p:cNvPr>
          <p:cNvPicPr>
            <a:picLocks noChangeAspect="1"/>
          </p:cNvPicPr>
          <p:nvPr/>
        </p:nvPicPr>
        <p:blipFill>
          <a:blip r:embed="rId4"/>
          <a:stretch>
            <a:fillRect/>
          </a:stretch>
        </p:blipFill>
        <p:spPr>
          <a:xfrm>
            <a:off x="6222431" y="1972392"/>
            <a:ext cx="5813994" cy="4109138"/>
          </a:xfrm>
          <a:prstGeom prst="rect">
            <a:avLst/>
          </a:prstGeom>
        </p:spPr>
      </p:pic>
    </p:spTree>
    <p:custDataLst>
      <p:tags r:id="rId1"/>
    </p:custDataLst>
    <p:extLst>
      <p:ext uri="{BB962C8B-B14F-4D97-AF65-F5344CB8AC3E}">
        <p14:creationId xmlns:p14="http://schemas.microsoft.com/office/powerpoint/2010/main" val="156301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椭圆 50"/>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AutoShape 2" descr="http://img0.imgtn.bdimg.com/it/u=2162780498,294483088&amp;fm=27&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AutoShape 7" descr="http://img4.imgtn.bdimg.com/it/u=2721805024,68536086&amp;fm=27&amp;gp=0.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AutoShape 9" descr="http://img4.imgtn.bdimg.com/it/u=2721805024,68536086&amp;fm=27&amp;gp=0.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8" name="矩形 17">
            <a:extLst>
              <a:ext uri="{FF2B5EF4-FFF2-40B4-BE49-F238E27FC236}">
                <a16:creationId xmlns:a16="http://schemas.microsoft.com/office/drawing/2014/main" id="{FCE763D5-0005-446F-BBCD-51BC0F3CCEF2}"/>
              </a:ext>
            </a:extLst>
          </p:cNvPr>
          <p:cNvSpPr/>
          <p:nvPr/>
        </p:nvSpPr>
        <p:spPr>
          <a:xfrm>
            <a:off x="1353080" y="870299"/>
            <a:ext cx="4984057" cy="461665"/>
          </a:xfrm>
          <a:prstGeom prst="rect">
            <a:avLst/>
          </a:prstGeom>
        </p:spPr>
        <p:txBody>
          <a:bodyPr wrap="none">
            <a:spAutoFit/>
          </a:bodyPr>
          <a:lstStyle/>
          <a:p>
            <a:r>
              <a:rPr lang="en-US" altLang="zh-CN" sz="2400" b="1" dirty="0">
                <a:solidFill>
                  <a:srgbClr val="0070C0"/>
                </a:solidFill>
                <a:latin typeface="黑体" panose="02010600030101010101" charset="-122"/>
                <a:ea typeface="黑体" panose="02010600030101010101" charset="-122"/>
              </a:rPr>
              <a:t>3.3 </a:t>
            </a:r>
            <a:r>
              <a:rPr lang="zh-CN" altLang="en-US" sz="2400" b="1" dirty="0">
                <a:solidFill>
                  <a:srgbClr val="0070C0"/>
                </a:solidFill>
                <a:latin typeface="黑体" panose="02010600030101010101" charset="-122"/>
                <a:ea typeface="黑体" panose="02010600030101010101" charset="-122"/>
              </a:rPr>
              <a:t>互联网医疗平均融资额</a:t>
            </a:r>
            <a:r>
              <a:rPr lang="en-US" altLang="zh-CN" sz="2400" b="1" dirty="0">
                <a:solidFill>
                  <a:srgbClr val="0070C0"/>
                </a:solidFill>
                <a:latin typeface="黑体" panose="02010600030101010101" charset="-122"/>
                <a:ea typeface="黑体" panose="02010600030101010101" charset="-122"/>
              </a:rPr>
              <a:t>4</a:t>
            </a:r>
            <a:r>
              <a:rPr lang="zh-CN" altLang="en-US" sz="2400" b="1" dirty="0">
                <a:solidFill>
                  <a:srgbClr val="0070C0"/>
                </a:solidFill>
                <a:latin typeface="黑体" panose="02010600030101010101" charset="-122"/>
                <a:ea typeface="黑体" panose="02010600030101010101" charset="-122"/>
              </a:rPr>
              <a:t>月最高</a:t>
            </a:r>
          </a:p>
        </p:txBody>
      </p:sp>
      <p:sp>
        <p:nvSpPr>
          <p:cNvPr id="19" name="矩形 18">
            <a:extLst>
              <a:ext uri="{FF2B5EF4-FFF2-40B4-BE49-F238E27FC236}">
                <a16:creationId xmlns:a16="http://schemas.microsoft.com/office/drawing/2014/main" id="{B8A1DDD7-CDD5-406B-A8E3-693448CDECFC}"/>
              </a:ext>
            </a:extLst>
          </p:cNvPr>
          <p:cNvSpPr/>
          <p:nvPr/>
        </p:nvSpPr>
        <p:spPr>
          <a:xfrm>
            <a:off x="1226820" y="248061"/>
            <a:ext cx="2348721" cy="540725"/>
          </a:xfrm>
          <a:prstGeom prst="rect">
            <a:avLst/>
          </a:prstGeom>
        </p:spPr>
        <p:txBody>
          <a:bodyPr wrap="none">
            <a:spAutoFit/>
          </a:bodyPr>
          <a:lstStyle/>
          <a:p>
            <a:pPr algn="ctr">
              <a:lnSpc>
                <a:spcPct val="120000"/>
              </a:lnSpc>
            </a:pPr>
            <a:r>
              <a:rPr lang="zh-CN" altLang="en-US" sz="2800" b="1" dirty="0">
                <a:solidFill>
                  <a:srgbClr val="0070C0"/>
                </a:solidFill>
                <a:latin typeface="黑体" panose="02010600030101010101" charset="-122"/>
                <a:ea typeface="黑体" panose="02010600030101010101" charset="-122"/>
              </a:rPr>
              <a:t>三、融资数据</a:t>
            </a:r>
            <a:endParaRPr lang="zh-CN" altLang="zh-CN" sz="2800" b="1" dirty="0">
              <a:solidFill>
                <a:srgbClr val="0070C0"/>
              </a:solidFill>
              <a:latin typeface="黑体" panose="02010600030101010101" charset="-122"/>
              <a:ea typeface="黑体" panose="02010600030101010101" charset="-122"/>
            </a:endParaRPr>
          </a:p>
        </p:txBody>
      </p:sp>
      <p:pic>
        <p:nvPicPr>
          <p:cNvPr id="5" name="图片 4">
            <a:extLst>
              <a:ext uri="{FF2B5EF4-FFF2-40B4-BE49-F238E27FC236}">
                <a16:creationId xmlns:a16="http://schemas.microsoft.com/office/drawing/2014/main" id="{83992103-4542-40E9-81AA-D55AD0E57738}"/>
              </a:ext>
            </a:extLst>
          </p:cNvPr>
          <p:cNvPicPr>
            <a:picLocks noChangeAspect="1"/>
          </p:cNvPicPr>
          <p:nvPr/>
        </p:nvPicPr>
        <p:blipFill>
          <a:blip r:embed="rId3"/>
          <a:stretch>
            <a:fillRect/>
          </a:stretch>
        </p:blipFill>
        <p:spPr>
          <a:xfrm>
            <a:off x="112031" y="2047925"/>
            <a:ext cx="5873800" cy="4144047"/>
          </a:xfrm>
          <a:prstGeom prst="rect">
            <a:avLst/>
          </a:prstGeom>
        </p:spPr>
      </p:pic>
      <p:pic>
        <p:nvPicPr>
          <p:cNvPr id="6" name="图片 5">
            <a:extLst>
              <a:ext uri="{FF2B5EF4-FFF2-40B4-BE49-F238E27FC236}">
                <a16:creationId xmlns:a16="http://schemas.microsoft.com/office/drawing/2014/main" id="{79BE4B8E-F6B8-474C-9DC6-EF91488DE1F1}"/>
              </a:ext>
            </a:extLst>
          </p:cNvPr>
          <p:cNvPicPr>
            <a:picLocks noChangeAspect="1"/>
          </p:cNvPicPr>
          <p:nvPr/>
        </p:nvPicPr>
        <p:blipFill>
          <a:blip r:embed="rId4"/>
          <a:stretch>
            <a:fillRect/>
          </a:stretch>
        </p:blipFill>
        <p:spPr>
          <a:xfrm>
            <a:off x="6171651" y="2047925"/>
            <a:ext cx="5908318" cy="4175804"/>
          </a:xfrm>
          <a:prstGeom prst="rect">
            <a:avLst/>
          </a:prstGeom>
        </p:spPr>
      </p:pic>
    </p:spTree>
    <p:custDataLst>
      <p:tags r:id="rId1"/>
    </p:custDataLst>
    <p:extLst>
      <p:ext uri="{BB962C8B-B14F-4D97-AF65-F5344CB8AC3E}">
        <p14:creationId xmlns:p14="http://schemas.microsoft.com/office/powerpoint/2010/main" val="2016609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椭圆 50"/>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AutoShape 2" descr="http://img0.imgtn.bdimg.com/it/u=2162780498,294483088&amp;fm=27&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AutoShape 7" descr="http://img4.imgtn.bdimg.com/it/u=2721805024,68536086&amp;fm=27&amp;gp=0.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AutoShape 9" descr="http://img4.imgtn.bdimg.com/it/u=2721805024,68536086&amp;fm=27&amp;gp=0.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8" name="矩形 17">
            <a:extLst>
              <a:ext uri="{FF2B5EF4-FFF2-40B4-BE49-F238E27FC236}">
                <a16:creationId xmlns:a16="http://schemas.microsoft.com/office/drawing/2014/main" id="{FCE763D5-0005-446F-BBCD-51BC0F3CCEF2}"/>
              </a:ext>
            </a:extLst>
          </p:cNvPr>
          <p:cNvSpPr/>
          <p:nvPr/>
        </p:nvSpPr>
        <p:spPr>
          <a:xfrm>
            <a:off x="1353080" y="870299"/>
            <a:ext cx="6530955" cy="461665"/>
          </a:xfrm>
          <a:prstGeom prst="rect">
            <a:avLst/>
          </a:prstGeom>
        </p:spPr>
        <p:txBody>
          <a:bodyPr wrap="none">
            <a:spAutoFit/>
          </a:bodyPr>
          <a:lstStyle/>
          <a:p>
            <a:r>
              <a:rPr lang="en-US" altLang="zh-CN" sz="2400" b="1" dirty="0">
                <a:solidFill>
                  <a:srgbClr val="0070C0"/>
                </a:solidFill>
                <a:latin typeface="黑体" panose="02010600030101010101" charset="-122"/>
                <a:ea typeface="黑体" panose="02010600030101010101" charset="-122"/>
              </a:rPr>
              <a:t>3.4 </a:t>
            </a:r>
            <a:r>
              <a:rPr lang="zh-CN" altLang="en-US" sz="2400" b="1" dirty="0">
                <a:solidFill>
                  <a:srgbClr val="0070C0"/>
                </a:solidFill>
                <a:latin typeface="黑体" panose="02010600030101010101" charset="-122"/>
                <a:ea typeface="黑体" panose="02010600030101010101" charset="-122"/>
              </a:rPr>
              <a:t>互联网医疗</a:t>
            </a:r>
            <a:r>
              <a:rPr lang="en-US" altLang="zh-CN" sz="2400" b="1" dirty="0">
                <a:solidFill>
                  <a:srgbClr val="0070C0"/>
                </a:solidFill>
                <a:latin typeface="黑体" panose="02010600030101010101" charset="-122"/>
                <a:ea typeface="黑体" panose="02010600030101010101" charset="-122"/>
              </a:rPr>
              <a:t>C</a:t>
            </a:r>
            <a:r>
              <a:rPr lang="zh-CN" altLang="en-US" sz="2400" b="1" dirty="0">
                <a:solidFill>
                  <a:srgbClr val="0070C0"/>
                </a:solidFill>
                <a:latin typeface="黑体" panose="02010600030101010101" charset="-122"/>
                <a:ea typeface="黑体" panose="02010600030101010101" charset="-122"/>
              </a:rPr>
              <a:t>轮融资数最多、战投金额最高</a:t>
            </a:r>
          </a:p>
        </p:txBody>
      </p:sp>
      <p:sp>
        <p:nvSpPr>
          <p:cNvPr id="19" name="矩形 18">
            <a:extLst>
              <a:ext uri="{FF2B5EF4-FFF2-40B4-BE49-F238E27FC236}">
                <a16:creationId xmlns:a16="http://schemas.microsoft.com/office/drawing/2014/main" id="{B8A1DDD7-CDD5-406B-A8E3-693448CDECFC}"/>
              </a:ext>
            </a:extLst>
          </p:cNvPr>
          <p:cNvSpPr/>
          <p:nvPr/>
        </p:nvSpPr>
        <p:spPr>
          <a:xfrm>
            <a:off x="1226820" y="248061"/>
            <a:ext cx="2348721" cy="540725"/>
          </a:xfrm>
          <a:prstGeom prst="rect">
            <a:avLst/>
          </a:prstGeom>
        </p:spPr>
        <p:txBody>
          <a:bodyPr wrap="none">
            <a:spAutoFit/>
          </a:bodyPr>
          <a:lstStyle/>
          <a:p>
            <a:pPr algn="ctr">
              <a:lnSpc>
                <a:spcPct val="120000"/>
              </a:lnSpc>
            </a:pPr>
            <a:r>
              <a:rPr lang="zh-CN" altLang="en-US" sz="2800" b="1" dirty="0">
                <a:solidFill>
                  <a:srgbClr val="0070C0"/>
                </a:solidFill>
                <a:latin typeface="黑体" panose="02010600030101010101" charset="-122"/>
                <a:ea typeface="黑体" panose="02010600030101010101" charset="-122"/>
              </a:rPr>
              <a:t>三、融资数据</a:t>
            </a:r>
            <a:endParaRPr lang="zh-CN" altLang="zh-CN" sz="2800" b="1" dirty="0">
              <a:solidFill>
                <a:srgbClr val="0070C0"/>
              </a:solidFill>
              <a:latin typeface="黑体" panose="02010600030101010101" charset="-122"/>
              <a:ea typeface="黑体" panose="02010600030101010101" charset="-122"/>
            </a:endParaRPr>
          </a:p>
        </p:txBody>
      </p:sp>
      <p:pic>
        <p:nvPicPr>
          <p:cNvPr id="4" name="图片 3">
            <a:extLst>
              <a:ext uri="{FF2B5EF4-FFF2-40B4-BE49-F238E27FC236}">
                <a16:creationId xmlns:a16="http://schemas.microsoft.com/office/drawing/2014/main" id="{D6AD90BA-8361-4DC7-A1EB-8CC6192A9012}"/>
              </a:ext>
            </a:extLst>
          </p:cNvPr>
          <p:cNvPicPr>
            <a:picLocks noChangeAspect="1"/>
          </p:cNvPicPr>
          <p:nvPr/>
        </p:nvPicPr>
        <p:blipFill>
          <a:blip r:embed="rId3"/>
          <a:stretch>
            <a:fillRect/>
          </a:stretch>
        </p:blipFill>
        <p:spPr>
          <a:xfrm>
            <a:off x="6291989" y="2060116"/>
            <a:ext cx="5806575" cy="4106026"/>
          </a:xfrm>
          <a:prstGeom prst="rect">
            <a:avLst/>
          </a:prstGeom>
        </p:spPr>
      </p:pic>
      <p:pic>
        <p:nvPicPr>
          <p:cNvPr id="5" name="图片 4">
            <a:extLst>
              <a:ext uri="{FF2B5EF4-FFF2-40B4-BE49-F238E27FC236}">
                <a16:creationId xmlns:a16="http://schemas.microsoft.com/office/drawing/2014/main" id="{C9D2D849-511D-4831-8EC3-2CD1AF855E4B}"/>
              </a:ext>
            </a:extLst>
          </p:cNvPr>
          <p:cNvPicPr>
            <a:picLocks noChangeAspect="1"/>
          </p:cNvPicPr>
          <p:nvPr/>
        </p:nvPicPr>
        <p:blipFill>
          <a:blip r:embed="rId4"/>
          <a:stretch>
            <a:fillRect/>
          </a:stretch>
        </p:blipFill>
        <p:spPr>
          <a:xfrm>
            <a:off x="289425" y="2060116"/>
            <a:ext cx="5806575" cy="4098759"/>
          </a:xfrm>
          <a:prstGeom prst="rect">
            <a:avLst/>
          </a:prstGeom>
        </p:spPr>
      </p:pic>
    </p:spTree>
    <p:custDataLst>
      <p:tags r:id="rId1"/>
    </p:custDataLst>
    <p:extLst>
      <p:ext uri="{BB962C8B-B14F-4D97-AF65-F5344CB8AC3E}">
        <p14:creationId xmlns:p14="http://schemas.microsoft.com/office/powerpoint/2010/main" val="37364670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615440" y="2057400"/>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276495" y="3718455"/>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616799" y="2293510"/>
            <a:ext cx="2539365" cy="1648528"/>
          </a:xfrm>
          <a:prstGeom prst="rect">
            <a:avLst/>
          </a:prstGeom>
          <a:noFill/>
        </p:spPr>
        <p:txBody>
          <a:bodyPr wrap="square" rtlCol="0">
            <a:spAutoFit/>
          </a:bodyPr>
          <a:lstStyle/>
          <a:p>
            <a:pPr algn="ctr">
              <a:lnSpc>
                <a:spcPct val="120000"/>
              </a:lnSpc>
            </a:pPr>
            <a:r>
              <a:rPr lang="zh-CN" altLang="en-US" sz="4400" b="1" dirty="0">
                <a:solidFill>
                  <a:srgbClr val="F2F2F2"/>
                </a:solidFill>
                <a:latin typeface="微软雅黑" pitchFamily="34" charset="-122"/>
                <a:ea typeface="微软雅黑" pitchFamily="34" charset="-122"/>
              </a:rPr>
              <a:t>四</a:t>
            </a:r>
            <a:endParaRPr lang="en-US" altLang="zh-CN" sz="4400" b="1" dirty="0">
              <a:solidFill>
                <a:srgbClr val="F2F2F2"/>
              </a:solidFill>
              <a:latin typeface="微软雅黑" pitchFamily="34" charset="-122"/>
              <a:ea typeface="微软雅黑" pitchFamily="34" charset="-122"/>
            </a:endParaRPr>
          </a:p>
          <a:p>
            <a:pPr algn="ctr">
              <a:lnSpc>
                <a:spcPct val="120000"/>
              </a:lnSpc>
            </a:pPr>
            <a:r>
              <a:rPr lang="zh-CN" altLang="en-US" sz="4400" b="1" dirty="0">
                <a:solidFill>
                  <a:srgbClr val="F2F2F2"/>
                </a:solidFill>
                <a:latin typeface="微软雅黑" pitchFamily="34" charset="-122"/>
                <a:ea typeface="微软雅黑" pitchFamily="34" charset="-122"/>
              </a:rPr>
              <a:t>用户数据</a:t>
            </a:r>
            <a:endParaRPr lang="zh-CN" altLang="zh-CN" sz="4400" b="1" dirty="0">
              <a:solidFill>
                <a:srgbClr val="F2F2F2"/>
              </a:solidFill>
              <a:latin typeface="微软雅黑" pitchFamily="34" charset="-122"/>
              <a:ea typeface="微软雅黑" pitchFamily="34" charset="-122"/>
            </a:endParaRPr>
          </a:p>
        </p:txBody>
      </p:sp>
      <p:sp>
        <p:nvSpPr>
          <p:cNvPr id="8" name="矩形 7"/>
          <p:cNvSpPr/>
          <p:nvPr/>
        </p:nvSpPr>
        <p:spPr>
          <a:xfrm>
            <a:off x="5163328" y="1895804"/>
            <a:ext cx="4409047" cy="2443939"/>
          </a:xfrm>
          <a:prstGeom prst="rect">
            <a:avLst/>
          </a:prstGeom>
        </p:spPr>
        <p:txBody>
          <a:bodyPr wrap="square">
            <a:spAutoFit/>
          </a:bodyPr>
          <a:lstStyle/>
          <a:p>
            <a:pPr marL="342900" indent="-342900" fontAlgn="auto">
              <a:lnSpc>
                <a:spcPct val="200000"/>
              </a:lnSpc>
              <a:buFont typeface="Wingdings" panose="05000000000000000000" charset="0"/>
              <a:buChar char="l"/>
            </a:pPr>
            <a:r>
              <a:rPr lang="en-US" altLang="zh-CN" sz="2000" b="1" dirty="0">
                <a:solidFill>
                  <a:schemeClr val="accent1">
                    <a:lumMod val="50000"/>
                  </a:schemeClr>
                </a:solidFill>
                <a:latin typeface="黑体" panose="02010609060101010101" pitchFamily="49" charset="-122"/>
                <a:ea typeface="黑体" panose="02010609060101010101" pitchFamily="49" charset="-122"/>
              </a:rPr>
              <a:t>4.1 </a:t>
            </a:r>
            <a:r>
              <a:rPr lang="zh-CN" altLang="en-US" sz="2000" b="1" dirty="0">
                <a:solidFill>
                  <a:schemeClr val="accent1">
                    <a:lumMod val="50000"/>
                  </a:schemeClr>
                </a:solidFill>
                <a:latin typeface="黑体" panose="02010609060101010101" pitchFamily="49" charset="-122"/>
                <a:ea typeface="黑体" panose="02010609060101010101" pitchFamily="49" charset="-122"/>
              </a:rPr>
              <a:t>平安好医生月活数据</a:t>
            </a:r>
          </a:p>
          <a:p>
            <a:pPr marL="342900" indent="-342900" fontAlgn="auto">
              <a:lnSpc>
                <a:spcPct val="200000"/>
              </a:lnSpc>
              <a:buFont typeface="Wingdings" panose="05000000000000000000" charset="0"/>
              <a:buChar char="l"/>
            </a:pPr>
            <a:r>
              <a:rPr lang="en-US" altLang="zh-CN" sz="2000" b="1" dirty="0">
                <a:solidFill>
                  <a:schemeClr val="accent1">
                    <a:lumMod val="50000"/>
                  </a:schemeClr>
                </a:solidFill>
                <a:latin typeface="黑体" panose="02010609060101010101" pitchFamily="49" charset="-122"/>
                <a:ea typeface="黑体" panose="02010609060101010101" pitchFamily="49" charset="-122"/>
              </a:rPr>
              <a:t>4.2 </a:t>
            </a:r>
            <a:r>
              <a:rPr lang="zh-CN" altLang="en-US" sz="2000" b="1" dirty="0">
                <a:solidFill>
                  <a:schemeClr val="accent1">
                    <a:lumMod val="50000"/>
                  </a:schemeClr>
                </a:solidFill>
                <a:latin typeface="黑体" panose="02010609060101010101" pitchFamily="49" charset="-122"/>
                <a:ea typeface="黑体" panose="02010609060101010101" pitchFamily="49" charset="-122"/>
              </a:rPr>
              <a:t>春雨医生月活数据</a:t>
            </a:r>
          </a:p>
          <a:p>
            <a:pPr marL="342900" indent="-342900">
              <a:lnSpc>
                <a:spcPct val="200000"/>
              </a:lnSpc>
              <a:buFont typeface="Wingdings" panose="05000000000000000000" charset="0"/>
              <a:buChar char="l"/>
            </a:pPr>
            <a:r>
              <a:rPr lang="en-US" altLang="zh-CN" sz="2000" b="1" dirty="0">
                <a:solidFill>
                  <a:schemeClr val="accent1">
                    <a:lumMod val="50000"/>
                  </a:schemeClr>
                </a:solidFill>
                <a:latin typeface="黑体" panose="02010609060101010101" pitchFamily="49" charset="-122"/>
                <a:ea typeface="黑体" panose="02010609060101010101" pitchFamily="49" charset="-122"/>
              </a:rPr>
              <a:t>4.3 </a:t>
            </a:r>
            <a:r>
              <a:rPr lang="zh-CN" altLang="en-US" sz="2000" b="1" dirty="0">
                <a:solidFill>
                  <a:schemeClr val="accent1">
                    <a:lumMod val="50000"/>
                  </a:schemeClr>
                </a:solidFill>
                <a:latin typeface="黑体" panose="02010609060101010101" pitchFamily="49" charset="-122"/>
                <a:ea typeface="黑体" panose="02010609060101010101" pitchFamily="49" charset="-122"/>
              </a:rPr>
              <a:t>好大夫在线月活数据</a:t>
            </a:r>
            <a:endParaRPr lang="en-US" altLang="zh-CN" sz="2000" b="1" dirty="0">
              <a:solidFill>
                <a:schemeClr val="accent1">
                  <a:lumMod val="50000"/>
                </a:schemeClr>
              </a:solidFill>
              <a:latin typeface="黑体" panose="02010609060101010101" pitchFamily="49" charset="-122"/>
              <a:ea typeface="黑体" panose="02010609060101010101" pitchFamily="49" charset="-122"/>
            </a:endParaRPr>
          </a:p>
          <a:p>
            <a:pPr marL="342900" indent="-342900">
              <a:lnSpc>
                <a:spcPct val="200000"/>
              </a:lnSpc>
              <a:buFont typeface="Wingdings" panose="05000000000000000000" charset="0"/>
              <a:buChar char="l"/>
            </a:pPr>
            <a:r>
              <a:rPr lang="en-US" altLang="zh-CN" sz="2000" b="1" dirty="0">
                <a:solidFill>
                  <a:schemeClr val="accent1">
                    <a:lumMod val="50000"/>
                  </a:schemeClr>
                </a:solidFill>
                <a:latin typeface="黑体" panose="02010609060101010101" pitchFamily="49" charset="-122"/>
                <a:ea typeface="黑体" panose="02010609060101010101" pitchFamily="49" charset="-122"/>
              </a:rPr>
              <a:t>4.4 </a:t>
            </a:r>
            <a:r>
              <a:rPr lang="zh-CN" altLang="en-US" sz="2000" b="1" dirty="0">
                <a:solidFill>
                  <a:schemeClr val="accent1">
                    <a:lumMod val="50000"/>
                  </a:schemeClr>
                </a:solidFill>
                <a:latin typeface="黑体" panose="02010609060101010101" pitchFamily="49" charset="-122"/>
                <a:ea typeface="黑体" panose="02010609060101010101" pitchFamily="49" charset="-122"/>
              </a:rPr>
              <a:t>丁香医生月活数据</a:t>
            </a:r>
            <a:endParaRPr lang="en-US" altLang="zh-CN" sz="2000" b="1" dirty="0">
              <a:solidFill>
                <a:schemeClr val="accent1">
                  <a:lumMod val="50000"/>
                </a:schemeClr>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14878419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椭圆 50"/>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AutoShape 2" descr="http://img0.imgtn.bdimg.com/it/u=2162780498,294483088&amp;fm=27&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AutoShape 7" descr="http://img4.imgtn.bdimg.com/it/u=2721805024,68536086&amp;fm=27&amp;gp=0.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AutoShape 9" descr="http://img4.imgtn.bdimg.com/it/u=2721805024,68536086&amp;fm=27&amp;gp=0.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8" name="矩形 17">
            <a:extLst>
              <a:ext uri="{FF2B5EF4-FFF2-40B4-BE49-F238E27FC236}">
                <a16:creationId xmlns:a16="http://schemas.microsoft.com/office/drawing/2014/main" id="{FCE763D5-0005-446F-BBCD-51BC0F3CCEF2}"/>
              </a:ext>
            </a:extLst>
          </p:cNvPr>
          <p:cNvSpPr/>
          <p:nvPr/>
        </p:nvSpPr>
        <p:spPr>
          <a:xfrm>
            <a:off x="1353079" y="870299"/>
            <a:ext cx="5766177" cy="461665"/>
          </a:xfrm>
          <a:prstGeom prst="rect">
            <a:avLst/>
          </a:prstGeom>
        </p:spPr>
        <p:txBody>
          <a:bodyPr wrap="square">
            <a:spAutoFit/>
          </a:bodyPr>
          <a:lstStyle/>
          <a:p>
            <a:r>
              <a:rPr lang="en-US" altLang="zh-CN" sz="2400" b="1" dirty="0">
                <a:solidFill>
                  <a:srgbClr val="0070C0"/>
                </a:solidFill>
                <a:latin typeface="黑体" panose="02010600030101010101" charset="-122"/>
                <a:ea typeface="黑体" panose="02010600030101010101" charset="-122"/>
              </a:rPr>
              <a:t>3.1 </a:t>
            </a:r>
            <a:r>
              <a:rPr lang="zh-CN" altLang="en-US" sz="2400" b="1" dirty="0">
                <a:solidFill>
                  <a:srgbClr val="0070C0"/>
                </a:solidFill>
                <a:latin typeface="黑体" panose="02010600030101010101" charset="-122"/>
                <a:ea typeface="黑体" panose="02010600030101010101" charset="-122"/>
              </a:rPr>
              <a:t>平安好医生月活遥遥领先</a:t>
            </a:r>
          </a:p>
        </p:txBody>
      </p:sp>
      <p:sp>
        <p:nvSpPr>
          <p:cNvPr id="19" name="矩形 18">
            <a:extLst>
              <a:ext uri="{FF2B5EF4-FFF2-40B4-BE49-F238E27FC236}">
                <a16:creationId xmlns:a16="http://schemas.microsoft.com/office/drawing/2014/main" id="{B8A1DDD7-CDD5-406B-A8E3-693448CDECFC}"/>
              </a:ext>
            </a:extLst>
          </p:cNvPr>
          <p:cNvSpPr/>
          <p:nvPr/>
        </p:nvSpPr>
        <p:spPr>
          <a:xfrm>
            <a:off x="1125609" y="271503"/>
            <a:ext cx="2348720" cy="540725"/>
          </a:xfrm>
          <a:prstGeom prst="rect">
            <a:avLst/>
          </a:prstGeom>
        </p:spPr>
        <p:txBody>
          <a:bodyPr wrap="none">
            <a:spAutoFit/>
          </a:bodyPr>
          <a:lstStyle/>
          <a:p>
            <a:pPr algn="ctr">
              <a:lnSpc>
                <a:spcPct val="120000"/>
              </a:lnSpc>
            </a:pPr>
            <a:r>
              <a:rPr lang="zh-CN" altLang="en-US" sz="2800" b="1" dirty="0">
                <a:solidFill>
                  <a:srgbClr val="0070C0"/>
                </a:solidFill>
                <a:latin typeface="黑体" panose="02010600030101010101" charset="-122"/>
                <a:ea typeface="黑体" panose="02010600030101010101" charset="-122"/>
              </a:rPr>
              <a:t>四、用户数据</a:t>
            </a:r>
            <a:endParaRPr lang="zh-CN" altLang="zh-CN" sz="2800" b="1" dirty="0">
              <a:solidFill>
                <a:srgbClr val="0070C0"/>
              </a:solidFill>
              <a:latin typeface="黑体" panose="02010600030101010101" charset="-122"/>
              <a:ea typeface="黑体" panose="02010600030101010101" charset="-122"/>
            </a:endParaRPr>
          </a:p>
        </p:txBody>
      </p:sp>
      <p:pic>
        <p:nvPicPr>
          <p:cNvPr id="6" name="图片 5">
            <a:extLst>
              <a:ext uri="{FF2B5EF4-FFF2-40B4-BE49-F238E27FC236}">
                <a16:creationId xmlns:a16="http://schemas.microsoft.com/office/drawing/2014/main" id="{2F06A8CA-3F5B-4340-896A-B310529956FE}"/>
              </a:ext>
            </a:extLst>
          </p:cNvPr>
          <p:cNvPicPr>
            <a:picLocks noChangeAspect="1"/>
          </p:cNvPicPr>
          <p:nvPr/>
        </p:nvPicPr>
        <p:blipFill>
          <a:blip r:embed="rId3"/>
          <a:stretch>
            <a:fillRect/>
          </a:stretch>
        </p:blipFill>
        <p:spPr>
          <a:xfrm>
            <a:off x="2149247" y="1390035"/>
            <a:ext cx="7610475" cy="5305425"/>
          </a:xfrm>
          <a:prstGeom prst="rect">
            <a:avLst/>
          </a:prstGeom>
        </p:spPr>
      </p:pic>
    </p:spTree>
    <p:custDataLst>
      <p:tags r:id="rId1"/>
    </p:custDataLst>
    <p:extLst>
      <p:ext uri="{BB962C8B-B14F-4D97-AF65-F5344CB8AC3E}">
        <p14:creationId xmlns:p14="http://schemas.microsoft.com/office/powerpoint/2010/main" val="36801589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椭圆 50"/>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AutoShape 2" descr="http://img0.imgtn.bdimg.com/it/u=2162780498,294483088&amp;fm=27&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AutoShape 7" descr="http://img4.imgtn.bdimg.com/it/u=2721805024,68536086&amp;fm=27&amp;gp=0.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AutoShape 9" descr="http://img4.imgtn.bdimg.com/it/u=2721805024,68536086&amp;fm=27&amp;gp=0.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8" name="矩形 17">
            <a:extLst>
              <a:ext uri="{FF2B5EF4-FFF2-40B4-BE49-F238E27FC236}">
                <a16:creationId xmlns:a16="http://schemas.microsoft.com/office/drawing/2014/main" id="{FCE763D5-0005-446F-BBCD-51BC0F3CCEF2}"/>
              </a:ext>
            </a:extLst>
          </p:cNvPr>
          <p:cNvSpPr/>
          <p:nvPr/>
        </p:nvSpPr>
        <p:spPr>
          <a:xfrm>
            <a:off x="1353079" y="870299"/>
            <a:ext cx="5766177" cy="461665"/>
          </a:xfrm>
          <a:prstGeom prst="rect">
            <a:avLst/>
          </a:prstGeom>
        </p:spPr>
        <p:txBody>
          <a:bodyPr wrap="square">
            <a:spAutoFit/>
          </a:bodyPr>
          <a:lstStyle/>
          <a:p>
            <a:r>
              <a:rPr lang="en-US" altLang="zh-CN" sz="2400" b="1" dirty="0">
                <a:solidFill>
                  <a:srgbClr val="0070C0"/>
                </a:solidFill>
                <a:latin typeface="黑体" panose="02010600030101010101" charset="-122"/>
                <a:ea typeface="黑体" panose="02010600030101010101" charset="-122"/>
              </a:rPr>
              <a:t>3.1 </a:t>
            </a:r>
            <a:r>
              <a:rPr lang="zh-CN" altLang="en-US" sz="2400" b="1" dirty="0">
                <a:solidFill>
                  <a:srgbClr val="0070C0"/>
                </a:solidFill>
                <a:latin typeface="黑体" panose="02010600030101010101" charset="-122"/>
                <a:ea typeface="黑体" panose="02010600030101010101" charset="-122"/>
              </a:rPr>
              <a:t>平安好医生用户男多女少</a:t>
            </a:r>
          </a:p>
        </p:txBody>
      </p:sp>
      <p:pic>
        <p:nvPicPr>
          <p:cNvPr id="4" name="图片 3">
            <a:extLst>
              <a:ext uri="{FF2B5EF4-FFF2-40B4-BE49-F238E27FC236}">
                <a16:creationId xmlns:a16="http://schemas.microsoft.com/office/drawing/2014/main" id="{3CE2CC26-5D7D-4F1C-91F9-60976717ED2E}"/>
              </a:ext>
            </a:extLst>
          </p:cNvPr>
          <p:cNvPicPr>
            <a:picLocks noChangeAspect="1"/>
          </p:cNvPicPr>
          <p:nvPr/>
        </p:nvPicPr>
        <p:blipFill>
          <a:blip r:embed="rId3"/>
          <a:stretch>
            <a:fillRect/>
          </a:stretch>
        </p:blipFill>
        <p:spPr>
          <a:xfrm>
            <a:off x="6096001" y="2101416"/>
            <a:ext cx="5968206" cy="4162824"/>
          </a:xfrm>
          <a:prstGeom prst="rect">
            <a:avLst/>
          </a:prstGeom>
        </p:spPr>
      </p:pic>
      <p:pic>
        <p:nvPicPr>
          <p:cNvPr id="5" name="图片 4">
            <a:extLst>
              <a:ext uri="{FF2B5EF4-FFF2-40B4-BE49-F238E27FC236}">
                <a16:creationId xmlns:a16="http://schemas.microsoft.com/office/drawing/2014/main" id="{E700F493-E4AB-46E1-8D81-A93979F2F4A2}"/>
              </a:ext>
            </a:extLst>
          </p:cNvPr>
          <p:cNvPicPr>
            <a:picLocks noChangeAspect="1"/>
          </p:cNvPicPr>
          <p:nvPr/>
        </p:nvPicPr>
        <p:blipFill>
          <a:blip r:embed="rId4"/>
          <a:stretch>
            <a:fillRect/>
          </a:stretch>
        </p:blipFill>
        <p:spPr>
          <a:xfrm>
            <a:off x="81347" y="2101417"/>
            <a:ext cx="5974700" cy="4162824"/>
          </a:xfrm>
          <a:prstGeom prst="rect">
            <a:avLst/>
          </a:prstGeom>
        </p:spPr>
      </p:pic>
      <p:sp>
        <p:nvSpPr>
          <p:cNvPr id="12" name="矩形 11">
            <a:extLst>
              <a:ext uri="{FF2B5EF4-FFF2-40B4-BE49-F238E27FC236}">
                <a16:creationId xmlns:a16="http://schemas.microsoft.com/office/drawing/2014/main" id="{B81A5AF3-FC11-472D-83D7-1B4A80DD1DBE}"/>
              </a:ext>
            </a:extLst>
          </p:cNvPr>
          <p:cNvSpPr/>
          <p:nvPr/>
        </p:nvSpPr>
        <p:spPr>
          <a:xfrm>
            <a:off x="1125609" y="271503"/>
            <a:ext cx="2348720" cy="540725"/>
          </a:xfrm>
          <a:prstGeom prst="rect">
            <a:avLst/>
          </a:prstGeom>
        </p:spPr>
        <p:txBody>
          <a:bodyPr wrap="none">
            <a:spAutoFit/>
          </a:bodyPr>
          <a:lstStyle/>
          <a:p>
            <a:pPr algn="ctr">
              <a:lnSpc>
                <a:spcPct val="120000"/>
              </a:lnSpc>
            </a:pPr>
            <a:r>
              <a:rPr lang="zh-CN" altLang="en-US" sz="2800" b="1" dirty="0">
                <a:solidFill>
                  <a:srgbClr val="0070C0"/>
                </a:solidFill>
                <a:latin typeface="黑体" panose="02010600030101010101" charset="-122"/>
                <a:ea typeface="黑体" panose="02010600030101010101" charset="-122"/>
              </a:rPr>
              <a:t>四、用户数据</a:t>
            </a:r>
            <a:endParaRPr lang="zh-CN" altLang="zh-CN" sz="2800" b="1" dirty="0">
              <a:solidFill>
                <a:srgbClr val="0070C0"/>
              </a:solidFill>
              <a:latin typeface="黑体" panose="02010600030101010101" charset="-122"/>
              <a:ea typeface="黑体" panose="02010600030101010101" charset="-122"/>
            </a:endParaRPr>
          </a:p>
        </p:txBody>
      </p:sp>
    </p:spTree>
    <p:custDataLst>
      <p:tags r:id="rId1"/>
    </p:custDataLst>
    <p:extLst>
      <p:ext uri="{BB962C8B-B14F-4D97-AF65-F5344CB8AC3E}">
        <p14:creationId xmlns:p14="http://schemas.microsoft.com/office/powerpoint/2010/main" val="41482697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椭圆 50"/>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AutoShape 2" descr="http://img0.imgtn.bdimg.com/it/u=2162780498,294483088&amp;fm=27&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AutoShape 7" descr="http://img4.imgtn.bdimg.com/it/u=2721805024,68536086&amp;fm=27&amp;gp=0.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AutoShape 9" descr="http://img4.imgtn.bdimg.com/it/u=2721805024,68536086&amp;fm=27&amp;gp=0.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8" name="矩形 17">
            <a:extLst>
              <a:ext uri="{FF2B5EF4-FFF2-40B4-BE49-F238E27FC236}">
                <a16:creationId xmlns:a16="http://schemas.microsoft.com/office/drawing/2014/main" id="{FCE763D5-0005-446F-BBCD-51BC0F3CCEF2}"/>
              </a:ext>
            </a:extLst>
          </p:cNvPr>
          <p:cNvSpPr/>
          <p:nvPr/>
        </p:nvSpPr>
        <p:spPr>
          <a:xfrm>
            <a:off x="1353079" y="870299"/>
            <a:ext cx="5766177" cy="461665"/>
          </a:xfrm>
          <a:prstGeom prst="rect">
            <a:avLst/>
          </a:prstGeom>
        </p:spPr>
        <p:txBody>
          <a:bodyPr wrap="square">
            <a:spAutoFit/>
          </a:bodyPr>
          <a:lstStyle/>
          <a:p>
            <a:r>
              <a:rPr lang="en-US" altLang="zh-CN" sz="2400" b="1" dirty="0">
                <a:solidFill>
                  <a:srgbClr val="0070C0"/>
                </a:solidFill>
                <a:latin typeface="黑体" panose="02010600030101010101" charset="-122"/>
                <a:ea typeface="黑体" panose="02010600030101010101" charset="-122"/>
              </a:rPr>
              <a:t>3.2 </a:t>
            </a:r>
            <a:r>
              <a:rPr lang="zh-CN" altLang="en-US" sz="2400" b="1" dirty="0">
                <a:solidFill>
                  <a:srgbClr val="0070C0"/>
                </a:solidFill>
                <a:latin typeface="黑体" panose="02010600030101010101" charset="-122"/>
                <a:ea typeface="黑体" panose="02010600030101010101" charset="-122"/>
              </a:rPr>
              <a:t>春雨医生月活持续环比下降</a:t>
            </a:r>
          </a:p>
        </p:txBody>
      </p:sp>
      <p:pic>
        <p:nvPicPr>
          <p:cNvPr id="8" name="图片 7">
            <a:extLst>
              <a:ext uri="{FF2B5EF4-FFF2-40B4-BE49-F238E27FC236}">
                <a16:creationId xmlns:a16="http://schemas.microsoft.com/office/drawing/2014/main" id="{DB6C5BBA-5A62-41AF-8C1B-075C5CC9EBBE}"/>
              </a:ext>
            </a:extLst>
          </p:cNvPr>
          <p:cNvPicPr>
            <a:picLocks noChangeAspect="1"/>
          </p:cNvPicPr>
          <p:nvPr/>
        </p:nvPicPr>
        <p:blipFill>
          <a:blip r:embed="rId3"/>
          <a:stretch>
            <a:fillRect/>
          </a:stretch>
        </p:blipFill>
        <p:spPr>
          <a:xfrm>
            <a:off x="2290762" y="1543050"/>
            <a:ext cx="7610475" cy="5314950"/>
          </a:xfrm>
          <a:prstGeom prst="rect">
            <a:avLst/>
          </a:prstGeom>
        </p:spPr>
      </p:pic>
      <p:sp>
        <p:nvSpPr>
          <p:cNvPr id="12" name="矩形 11">
            <a:extLst>
              <a:ext uri="{FF2B5EF4-FFF2-40B4-BE49-F238E27FC236}">
                <a16:creationId xmlns:a16="http://schemas.microsoft.com/office/drawing/2014/main" id="{AB4BF893-E74E-4879-B677-0852EE4A54A2}"/>
              </a:ext>
            </a:extLst>
          </p:cNvPr>
          <p:cNvSpPr/>
          <p:nvPr/>
        </p:nvSpPr>
        <p:spPr>
          <a:xfrm>
            <a:off x="1125609" y="271503"/>
            <a:ext cx="2348720" cy="540725"/>
          </a:xfrm>
          <a:prstGeom prst="rect">
            <a:avLst/>
          </a:prstGeom>
        </p:spPr>
        <p:txBody>
          <a:bodyPr wrap="none">
            <a:spAutoFit/>
          </a:bodyPr>
          <a:lstStyle/>
          <a:p>
            <a:pPr algn="ctr">
              <a:lnSpc>
                <a:spcPct val="120000"/>
              </a:lnSpc>
            </a:pPr>
            <a:r>
              <a:rPr lang="zh-CN" altLang="en-US" sz="2800" b="1" dirty="0">
                <a:solidFill>
                  <a:srgbClr val="0070C0"/>
                </a:solidFill>
                <a:latin typeface="黑体" panose="02010600030101010101" charset="-122"/>
                <a:ea typeface="黑体" panose="02010600030101010101" charset="-122"/>
              </a:rPr>
              <a:t>四、用户数据</a:t>
            </a:r>
            <a:endParaRPr lang="zh-CN" altLang="zh-CN" sz="2800" b="1" dirty="0">
              <a:solidFill>
                <a:srgbClr val="0070C0"/>
              </a:solidFill>
              <a:latin typeface="黑体" panose="02010600030101010101" charset="-122"/>
              <a:ea typeface="黑体" panose="02010600030101010101" charset="-122"/>
            </a:endParaRPr>
          </a:p>
        </p:txBody>
      </p:sp>
    </p:spTree>
    <p:custDataLst>
      <p:tags r:id="rId1"/>
    </p:custDataLst>
    <p:extLst>
      <p:ext uri="{BB962C8B-B14F-4D97-AF65-F5344CB8AC3E}">
        <p14:creationId xmlns:p14="http://schemas.microsoft.com/office/powerpoint/2010/main" val="8110561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椭圆 50"/>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AutoShape 2" descr="http://img0.imgtn.bdimg.com/it/u=2162780498,294483088&amp;fm=27&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AutoShape 7" descr="http://img4.imgtn.bdimg.com/it/u=2721805024,68536086&amp;fm=27&amp;gp=0.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AutoShape 9" descr="http://img4.imgtn.bdimg.com/it/u=2721805024,68536086&amp;fm=27&amp;gp=0.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8" name="矩形 17">
            <a:extLst>
              <a:ext uri="{FF2B5EF4-FFF2-40B4-BE49-F238E27FC236}">
                <a16:creationId xmlns:a16="http://schemas.microsoft.com/office/drawing/2014/main" id="{FCE763D5-0005-446F-BBCD-51BC0F3CCEF2}"/>
              </a:ext>
            </a:extLst>
          </p:cNvPr>
          <p:cNvSpPr/>
          <p:nvPr/>
        </p:nvSpPr>
        <p:spPr>
          <a:xfrm>
            <a:off x="1353079" y="870299"/>
            <a:ext cx="5766177" cy="461665"/>
          </a:xfrm>
          <a:prstGeom prst="rect">
            <a:avLst/>
          </a:prstGeom>
        </p:spPr>
        <p:txBody>
          <a:bodyPr wrap="square">
            <a:spAutoFit/>
          </a:bodyPr>
          <a:lstStyle/>
          <a:p>
            <a:r>
              <a:rPr lang="en-US" altLang="zh-CN" sz="2400" b="1" dirty="0">
                <a:solidFill>
                  <a:srgbClr val="0070C0"/>
                </a:solidFill>
                <a:latin typeface="黑体" panose="02010600030101010101" charset="-122"/>
                <a:ea typeface="黑体" panose="02010600030101010101" charset="-122"/>
              </a:rPr>
              <a:t>3.2 </a:t>
            </a:r>
            <a:r>
              <a:rPr lang="zh-CN" altLang="en-US" sz="2400" b="1" dirty="0">
                <a:solidFill>
                  <a:srgbClr val="0070C0"/>
                </a:solidFill>
                <a:latin typeface="黑体" panose="02010600030101010101" charset="-122"/>
                <a:ea typeface="黑体" panose="02010600030101010101" charset="-122"/>
              </a:rPr>
              <a:t>春雨医生用户男性占六成</a:t>
            </a:r>
          </a:p>
        </p:txBody>
      </p:sp>
      <p:pic>
        <p:nvPicPr>
          <p:cNvPr id="3" name="图片 2">
            <a:extLst>
              <a:ext uri="{FF2B5EF4-FFF2-40B4-BE49-F238E27FC236}">
                <a16:creationId xmlns:a16="http://schemas.microsoft.com/office/drawing/2014/main" id="{49893985-D256-4660-9BBB-1F301DF2C0BF}"/>
              </a:ext>
            </a:extLst>
          </p:cNvPr>
          <p:cNvPicPr>
            <a:picLocks noChangeAspect="1"/>
          </p:cNvPicPr>
          <p:nvPr/>
        </p:nvPicPr>
        <p:blipFill>
          <a:blip r:embed="rId3"/>
          <a:stretch>
            <a:fillRect/>
          </a:stretch>
        </p:blipFill>
        <p:spPr>
          <a:xfrm>
            <a:off x="6128447" y="1959430"/>
            <a:ext cx="5996615" cy="4205906"/>
          </a:xfrm>
          <a:prstGeom prst="rect">
            <a:avLst/>
          </a:prstGeom>
        </p:spPr>
      </p:pic>
      <p:pic>
        <p:nvPicPr>
          <p:cNvPr id="7" name="图片 6">
            <a:extLst>
              <a:ext uri="{FF2B5EF4-FFF2-40B4-BE49-F238E27FC236}">
                <a16:creationId xmlns:a16="http://schemas.microsoft.com/office/drawing/2014/main" id="{7236E7AE-4BBF-49F4-9D8A-8E7C5C125B5B}"/>
              </a:ext>
            </a:extLst>
          </p:cNvPr>
          <p:cNvPicPr>
            <a:picLocks noChangeAspect="1"/>
          </p:cNvPicPr>
          <p:nvPr/>
        </p:nvPicPr>
        <p:blipFill>
          <a:blip r:embed="rId4"/>
          <a:stretch>
            <a:fillRect/>
          </a:stretch>
        </p:blipFill>
        <p:spPr>
          <a:xfrm>
            <a:off x="51698" y="1961506"/>
            <a:ext cx="6004138" cy="4205906"/>
          </a:xfrm>
          <a:prstGeom prst="rect">
            <a:avLst/>
          </a:prstGeom>
        </p:spPr>
      </p:pic>
      <p:sp>
        <p:nvSpPr>
          <p:cNvPr id="12" name="矩形 11">
            <a:extLst>
              <a:ext uri="{FF2B5EF4-FFF2-40B4-BE49-F238E27FC236}">
                <a16:creationId xmlns:a16="http://schemas.microsoft.com/office/drawing/2014/main" id="{ACBEE5C9-7BC3-4062-8478-0B9BF9B6310C}"/>
              </a:ext>
            </a:extLst>
          </p:cNvPr>
          <p:cNvSpPr/>
          <p:nvPr/>
        </p:nvSpPr>
        <p:spPr>
          <a:xfrm>
            <a:off x="1125609" y="271503"/>
            <a:ext cx="2348720" cy="540725"/>
          </a:xfrm>
          <a:prstGeom prst="rect">
            <a:avLst/>
          </a:prstGeom>
        </p:spPr>
        <p:txBody>
          <a:bodyPr wrap="none">
            <a:spAutoFit/>
          </a:bodyPr>
          <a:lstStyle/>
          <a:p>
            <a:pPr algn="ctr">
              <a:lnSpc>
                <a:spcPct val="120000"/>
              </a:lnSpc>
            </a:pPr>
            <a:r>
              <a:rPr lang="zh-CN" altLang="en-US" sz="2800" b="1" dirty="0">
                <a:solidFill>
                  <a:srgbClr val="0070C0"/>
                </a:solidFill>
                <a:latin typeface="黑体" panose="02010600030101010101" charset="-122"/>
                <a:ea typeface="黑体" panose="02010600030101010101" charset="-122"/>
              </a:rPr>
              <a:t>四、用户数据</a:t>
            </a:r>
            <a:endParaRPr lang="zh-CN" altLang="zh-CN" sz="2800" b="1" dirty="0">
              <a:solidFill>
                <a:srgbClr val="0070C0"/>
              </a:solidFill>
              <a:latin typeface="黑体" panose="02010600030101010101" charset="-122"/>
              <a:ea typeface="黑体" panose="02010600030101010101" charset="-122"/>
            </a:endParaRPr>
          </a:p>
        </p:txBody>
      </p:sp>
    </p:spTree>
    <p:custDataLst>
      <p:tags r:id="rId1"/>
    </p:custDataLst>
    <p:extLst>
      <p:ext uri="{BB962C8B-B14F-4D97-AF65-F5344CB8AC3E}">
        <p14:creationId xmlns:p14="http://schemas.microsoft.com/office/powerpoint/2010/main" val="7563542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椭圆 50"/>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AutoShape 2" descr="http://img0.imgtn.bdimg.com/it/u=2162780498,294483088&amp;fm=27&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AutoShape 7" descr="http://img4.imgtn.bdimg.com/it/u=2721805024,68536086&amp;fm=27&amp;gp=0.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AutoShape 9" descr="http://img4.imgtn.bdimg.com/it/u=2721805024,68536086&amp;fm=27&amp;gp=0.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8" name="矩形 17">
            <a:extLst>
              <a:ext uri="{FF2B5EF4-FFF2-40B4-BE49-F238E27FC236}">
                <a16:creationId xmlns:a16="http://schemas.microsoft.com/office/drawing/2014/main" id="{FCE763D5-0005-446F-BBCD-51BC0F3CCEF2}"/>
              </a:ext>
            </a:extLst>
          </p:cNvPr>
          <p:cNvSpPr/>
          <p:nvPr/>
        </p:nvSpPr>
        <p:spPr>
          <a:xfrm>
            <a:off x="1353079" y="870299"/>
            <a:ext cx="5766177" cy="461665"/>
          </a:xfrm>
          <a:prstGeom prst="rect">
            <a:avLst/>
          </a:prstGeom>
        </p:spPr>
        <p:txBody>
          <a:bodyPr wrap="square">
            <a:spAutoFit/>
          </a:bodyPr>
          <a:lstStyle/>
          <a:p>
            <a:r>
              <a:rPr lang="en-US" altLang="zh-CN" sz="2400" b="1" dirty="0">
                <a:solidFill>
                  <a:srgbClr val="0070C0"/>
                </a:solidFill>
                <a:latin typeface="黑体" panose="02010600030101010101" charset="-122"/>
                <a:ea typeface="黑体" panose="02010600030101010101" charset="-122"/>
              </a:rPr>
              <a:t>3.2 </a:t>
            </a:r>
            <a:r>
              <a:rPr lang="zh-CN" altLang="en-US" sz="2400" b="1" dirty="0">
                <a:solidFill>
                  <a:srgbClr val="0070C0"/>
                </a:solidFill>
                <a:latin typeface="黑体" panose="02010600030101010101" charset="-122"/>
                <a:ea typeface="黑体" panose="02010600030101010101" charset="-122"/>
              </a:rPr>
              <a:t>好大夫在线月活环比持续下降</a:t>
            </a:r>
          </a:p>
        </p:txBody>
      </p:sp>
      <p:pic>
        <p:nvPicPr>
          <p:cNvPr id="8" name="图片 7">
            <a:extLst>
              <a:ext uri="{FF2B5EF4-FFF2-40B4-BE49-F238E27FC236}">
                <a16:creationId xmlns:a16="http://schemas.microsoft.com/office/drawing/2014/main" id="{CA4D36B1-66CC-4D2D-B5F6-F8DE3A4EC16F}"/>
              </a:ext>
            </a:extLst>
          </p:cNvPr>
          <p:cNvPicPr>
            <a:picLocks noChangeAspect="1"/>
          </p:cNvPicPr>
          <p:nvPr/>
        </p:nvPicPr>
        <p:blipFill>
          <a:blip r:embed="rId3"/>
          <a:stretch>
            <a:fillRect/>
          </a:stretch>
        </p:blipFill>
        <p:spPr>
          <a:xfrm>
            <a:off x="2295525" y="1390035"/>
            <a:ext cx="7600950" cy="5305425"/>
          </a:xfrm>
          <a:prstGeom prst="rect">
            <a:avLst/>
          </a:prstGeom>
        </p:spPr>
      </p:pic>
      <p:sp>
        <p:nvSpPr>
          <p:cNvPr id="12" name="矩形 11">
            <a:extLst>
              <a:ext uri="{FF2B5EF4-FFF2-40B4-BE49-F238E27FC236}">
                <a16:creationId xmlns:a16="http://schemas.microsoft.com/office/drawing/2014/main" id="{47FF0DF5-46F7-4C3E-BDFB-42CDB537839A}"/>
              </a:ext>
            </a:extLst>
          </p:cNvPr>
          <p:cNvSpPr/>
          <p:nvPr/>
        </p:nvSpPr>
        <p:spPr>
          <a:xfrm>
            <a:off x="1125609" y="271503"/>
            <a:ext cx="2348720" cy="540725"/>
          </a:xfrm>
          <a:prstGeom prst="rect">
            <a:avLst/>
          </a:prstGeom>
        </p:spPr>
        <p:txBody>
          <a:bodyPr wrap="none">
            <a:spAutoFit/>
          </a:bodyPr>
          <a:lstStyle/>
          <a:p>
            <a:pPr algn="ctr">
              <a:lnSpc>
                <a:spcPct val="120000"/>
              </a:lnSpc>
            </a:pPr>
            <a:r>
              <a:rPr lang="zh-CN" altLang="en-US" sz="2800" b="1" dirty="0">
                <a:solidFill>
                  <a:srgbClr val="0070C0"/>
                </a:solidFill>
                <a:latin typeface="黑体" panose="02010600030101010101" charset="-122"/>
                <a:ea typeface="黑体" panose="02010600030101010101" charset="-122"/>
              </a:rPr>
              <a:t>四、用户数据</a:t>
            </a:r>
            <a:endParaRPr lang="zh-CN" altLang="zh-CN" sz="2800" b="1" dirty="0">
              <a:solidFill>
                <a:srgbClr val="0070C0"/>
              </a:solidFill>
              <a:latin typeface="黑体" panose="02010600030101010101" charset="-122"/>
              <a:ea typeface="黑体" panose="02010600030101010101" charset="-122"/>
            </a:endParaRPr>
          </a:p>
        </p:txBody>
      </p:sp>
    </p:spTree>
    <p:custDataLst>
      <p:tags r:id="rId1"/>
    </p:custDataLst>
    <p:extLst>
      <p:ext uri="{BB962C8B-B14F-4D97-AF65-F5344CB8AC3E}">
        <p14:creationId xmlns:p14="http://schemas.microsoft.com/office/powerpoint/2010/main" val="142121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椭圆 50"/>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AutoShape 2" descr="http://img0.imgtn.bdimg.com/it/u=2162780498,294483088&amp;fm=27&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AutoShape 7" descr="http://img4.imgtn.bdimg.com/it/u=2721805024,68536086&amp;fm=27&amp;gp=0.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AutoShape 9" descr="http://img4.imgtn.bdimg.com/it/u=2721805024,68536086&amp;fm=27&amp;gp=0.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8" name="矩形 17">
            <a:extLst>
              <a:ext uri="{FF2B5EF4-FFF2-40B4-BE49-F238E27FC236}">
                <a16:creationId xmlns:a16="http://schemas.microsoft.com/office/drawing/2014/main" id="{FCE763D5-0005-446F-BBCD-51BC0F3CCEF2}"/>
              </a:ext>
            </a:extLst>
          </p:cNvPr>
          <p:cNvSpPr/>
          <p:nvPr/>
        </p:nvSpPr>
        <p:spPr>
          <a:xfrm>
            <a:off x="1353079" y="870299"/>
            <a:ext cx="5766177" cy="461665"/>
          </a:xfrm>
          <a:prstGeom prst="rect">
            <a:avLst/>
          </a:prstGeom>
        </p:spPr>
        <p:txBody>
          <a:bodyPr wrap="square">
            <a:spAutoFit/>
          </a:bodyPr>
          <a:lstStyle/>
          <a:p>
            <a:r>
              <a:rPr lang="en-US" altLang="zh-CN" sz="2400" b="1" dirty="0">
                <a:solidFill>
                  <a:srgbClr val="0070C0"/>
                </a:solidFill>
                <a:latin typeface="黑体" panose="02010600030101010101" charset="-122"/>
                <a:ea typeface="黑体" panose="02010600030101010101" charset="-122"/>
              </a:rPr>
              <a:t>3.2 </a:t>
            </a:r>
            <a:r>
              <a:rPr lang="zh-CN" altLang="en-US" sz="2400" b="1" dirty="0">
                <a:solidFill>
                  <a:srgbClr val="0070C0"/>
                </a:solidFill>
                <a:latin typeface="黑体" panose="02010600030101010101" charset="-122"/>
                <a:ea typeface="黑体" panose="02010600030101010101" charset="-122"/>
              </a:rPr>
              <a:t>好大夫在线</a:t>
            </a:r>
            <a:r>
              <a:rPr lang="en-US" altLang="zh-CN" sz="2400" b="1" dirty="0">
                <a:solidFill>
                  <a:srgbClr val="0070C0"/>
                </a:solidFill>
                <a:latin typeface="黑体" panose="02010600030101010101" charset="-122"/>
                <a:ea typeface="黑体" panose="02010600030101010101" charset="-122"/>
              </a:rPr>
              <a:t>30</a:t>
            </a:r>
            <a:r>
              <a:rPr lang="zh-CN" altLang="en-US" sz="2400" b="1" dirty="0">
                <a:solidFill>
                  <a:srgbClr val="0070C0"/>
                </a:solidFill>
                <a:latin typeface="黑体" panose="02010600030101010101" charset="-122"/>
                <a:ea typeface="黑体" panose="02010600030101010101" charset="-122"/>
              </a:rPr>
              <a:t>岁以下用户占七成</a:t>
            </a:r>
          </a:p>
        </p:txBody>
      </p:sp>
      <p:pic>
        <p:nvPicPr>
          <p:cNvPr id="3" name="图片 2">
            <a:extLst>
              <a:ext uri="{FF2B5EF4-FFF2-40B4-BE49-F238E27FC236}">
                <a16:creationId xmlns:a16="http://schemas.microsoft.com/office/drawing/2014/main" id="{79DE191A-F1D8-424A-B770-89F8EF202DFE}"/>
              </a:ext>
            </a:extLst>
          </p:cNvPr>
          <p:cNvPicPr>
            <a:picLocks noChangeAspect="1"/>
          </p:cNvPicPr>
          <p:nvPr/>
        </p:nvPicPr>
        <p:blipFill>
          <a:blip r:embed="rId3"/>
          <a:stretch>
            <a:fillRect/>
          </a:stretch>
        </p:blipFill>
        <p:spPr>
          <a:xfrm>
            <a:off x="6110454" y="1883230"/>
            <a:ext cx="5968474" cy="4171192"/>
          </a:xfrm>
          <a:prstGeom prst="rect">
            <a:avLst/>
          </a:prstGeom>
        </p:spPr>
      </p:pic>
      <p:pic>
        <p:nvPicPr>
          <p:cNvPr id="7" name="图片 6">
            <a:extLst>
              <a:ext uri="{FF2B5EF4-FFF2-40B4-BE49-F238E27FC236}">
                <a16:creationId xmlns:a16="http://schemas.microsoft.com/office/drawing/2014/main" id="{B1D3C787-4963-48FB-AF4C-25EC6432A57B}"/>
              </a:ext>
            </a:extLst>
          </p:cNvPr>
          <p:cNvPicPr>
            <a:picLocks noChangeAspect="1"/>
          </p:cNvPicPr>
          <p:nvPr/>
        </p:nvPicPr>
        <p:blipFill>
          <a:blip r:embed="rId4"/>
          <a:stretch>
            <a:fillRect/>
          </a:stretch>
        </p:blipFill>
        <p:spPr>
          <a:xfrm>
            <a:off x="43544" y="1894116"/>
            <a:ext cx="5957778" cy="4171192"/>
          </a:xfrm>
          <a:prstGeom prst="rect">
            <a:avLst/>
          </a:prstGeom>
        </p:spPr>
      </p:pic>
      <p:sp>
        <p:nvSpPr>
          <p:cNvPr id="12" name="矩形 11">
            <a:extLst>
              <a:ext uri="{FF2B5EF4-FFF2-40B4-BE49-F238E27FC236}">
                <a16:creationId xmlns:a16="http://schemas.microsoft.com/office/drawing/2014/main" id="{F238515C-9FEC-4363-B809-7838F0E5A71E}"/>
              </a:ext>
            </a:extLst>
          </p:cNvPr>
          <p:cNvSpPr/>
          <p:nvPr/>
        </p:nvSpPr>
        <p:spPr>
          <a:xfrm>
            <a:off x="1125609" y="271503"/>
            <a:ext cx="2348720" cy="540725"/>
          </a:xfrm>
          <a:prstGeom prst="rect">
            <a:avLst/>
          </a:prstGeom>
        </p:spPr>
        <p:txBody>
          <a:bodyPr wrap="none">
            <a:spAutoFit/>
          </a:bodyPr>
          <a:lstStyle/>
          <a:p>
            <a:pPr algn="ctr">
              <a:lnSpc>
                <a:spcPct val="120000"/>
              </a:lnSpc>
            </a:pPr>
            <a:r>
              <a:rPr lang="zh-CN" altLang="en-US" sz="2800" b="1" dirty="0">
                <a:solidFill>
                  <a:srgbClr val="0070C0"/>
                </a:solidFill>
                <a:latin typeface="黑体" panose="02010600030101010101" charset="-122"/>
                <a:ea typeface="黑体" panose="02010600030101010101" charset="-122"/>
              </a:rPr>
              <a:t>四、用户数据</a:t>
            </a:r>
            <a:endParaRPr lang="zh-CN" altLang="zh-CN" sz="2800" b="1" dirty="0">
              <a:solidFill>
                <a:srgbClr val="0070C0"/>
              </a:solidFill>
              <a:latin typeface="黑体" panose="02010600030101010101" charset="-122"/>
              <a:ea typeface="黑体" panose="02010600030101010101" charset="-122"/>
            </a:endParaRPr>
          </a:p>
        </p:txBody>
      </p:sp>
    </p:spTree>
    <p:custDataLst>
      <p:tags r:id="rId1"/>
    </p:custDataLst>
    <p:extLst>
      <p:ext uri="{BB962C8B-B14F-4D97-AF65-F5344CB8AC3E}">
        <p14:creationId xmlns:p14="http://schemas.microsoft.com/office/powerpoint/2010/main" val="10720216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椭圆 50"/>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AutoShape 2" descr="http://img0.imgtn.bdimg.com/it/u=2162780498,294483088&amp;fm=27&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AutoShape 7" descr="http://img4.imgtn.bdimg.com/it/u=2721805024,68536086&amp;fm=27&amp;gp=0.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AutoShape 9" descr="http://img4.imgtn.bdimg.com/it/u=2721805024,68536086&amp;fm=27&amp;gp=0.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8" name="矩形 17">
            <a:extLst>
              <a:ext uri="{FF2B5EF4-FFF2-40B4-BE49-F238E27FC236}">
                <a16:creationId xmlns:a16="http://schemas.microsoft.com/office/drawing/2014/main" id="{FCE763D5-0005-446F-BBCD-51BC0F3CCEF2}"/>
              </a:ext>
            </a:extLst>
          </p:cNvPr>
          <p:cNvSpPr/>
          <p:nvPr/>
        </p:nvSpPr>
        <p:spPr>
          <a:xfrm>
            <a:off x="1353079" y="870299"/>
            <a:ext cx="5766177" cy="461665"/>
          </a:xfrm>
          <a:prstGeom prst="rect">
            <a:avLst/>
          </a:prstGeom>
        </p:spPr>
        <p:txBody>
          <a:bodyPr wrap="square">
            <a:spAutoFit/>
          </a:bodyPr>
          <a:lstStyle/>
          <a:p>
            <a:r>
              <a:rPr lang="en-US" altLang="zh-CN" sz="2400" b="1" dirty="0">
                <a:solidFill>
                  <a:srgbClr val="0070C0"/>
                </a:solidFill>
                <a:latin typeface="黑体" panose="02010600030101010101" charset="-122"/>
                <a:ea typeface="黑体" panose="02010600030101010101" charset="-122"/>
              </a:rPr>
              <a:t>3.3 </a:t>
            </a:r>
            <a:r>
              <a:rPr lang="zh-CN" altLang="en-US" sz="2400" b="1" dirty="0">
                <a:solidFill>
                  <a:srgbClr val="0070C0"/>
                </a:solidFill>
                <a:latin typeface="黑体" panose="02010600030101010101" charset="-122"/>
                <a:ea typeface="黑体" panose="02010600030101010101" charset="-122"/>
              </a:rPr>
              <a:t>微医月活稳中有升</a:t>
            </a:r>
          </a:p>
        </p:txBody>
      </p:sp>
      <p:pic>
        <p:nvPicPr>
          <p:cNvPr id="4" name="图片 3">
            <a:extLst>
              <a:ext uri="{FF2B5EF4-FFF2-40B4-BE49-F238E27FC236}">
                <a16:creationId xmlns:a16="http://schemas.microsoft.com/office/drawing/2014/main" id="{8A559E30-F781-4703-89CC-B391980475A6}"/>
              </a:ext>
            </a:extLst>
          </p:cNvPr>
          <p:cNvPicPr>
            <a:picLocks noChangeAspect="1"/>
          </p:cNvPicPr>
          <p:nvPr/>
        </p:nvPicPr>
        <p:blipFill>
          <a:blip r:embed="rId3"/>
          <a:stretch>
            <a:fillRect/>
          </a:stretch>
        </p:blipFill>
        <p:spPr>
          <a:xfrm>
            <a:off x="2295525" y="1390035"/>
            <a:ext cx="7600950" cy="5305425"/>
          </a:xfrm>
          <a:prstGeom prst="rect">
            <a:avLst/>
          </a:prstGeom>
        </p:spPr>
      </p:pic>
      <p:sp>
        <p:nvSpPr>
          <p:cNvPr id="12" name="矩形 11">
            <a:extLst>
              <a:ext uri="{FF2B5EF4-FFF2-40B4-BE49-F238E27FC236}">
                <a16:creationId xmlns:a16="http://schemas.microsoft.com/office/drawing/2014/main" id="{28EADA33-ADE0-4D5B-9922-DFE24E675108}"/>
              </a:ext>
            </a:extLst>
          </p:cNvPr>
          <p:cNvSpPr/>
          <p:nvPr/>
        </p:nvSpPr>
        <p:spPr>
          <a:xfrm>
            <a:off x="1125609" y="271503"/>
            <a:ext cx="2348720" cy="540725"/>
          </a:xfrm>
          <a:prstGeom prst="rect">
            <a:avLst/>
          </a:prstGeom>
        </p:spPr>
        <p:txBody>
          <a:bodyPr wrap="none">
            <a:spAutoFit/>
          </a:bodyPr>
          <a:lstStyle/>
          <a:p>
            <a:pPr algn="ctr">
              <a:lnSpc>
                <a:spcPct val="120000"/>
              </a:lnSpc>
            </a:pPr>
            <a:r>
              <a:rPr lang="zh-CN" altLang="en-US" sz="2800" b="1" dirty="0">
                <a:solidFill>
                  <a:srgbClr val="0070C0"/>
                </a:solidFill>
                <a:latin typeface="黑体" panose="02010600030101010101" charset="-122"/>
                <a:ea typeface="黑体" panose="02010600030101010101" charset="-122"/>
              </a:rPr>
              <a:t>四、用户数据</a:t>
            </a:r>
            <a:endParaRPr lang="zh-CN" altLang="zh-CN" sz="2800" b="1" dirty="0">
              <a:solidFill>
                <a:srgbClr val="0070C0"/>
              </a:solidFill>
              <a:latin typeface="黑体" panose="02010600030101010101" charset="-122"/>
              <a:ea typeface="黑体" panose="02010600030101010101" charset="-122"/>
            </a:endParaRPr>
          </a:p>
        </p:txBody>
      </p:sp>
    </p:spTree>
    <p:custDataLst>
      <p:tags r:id="rId1"/>
    </p:custDataLst>
    <p:extLst>
      <p:ext uri="{BB962C8B-B14F-4D97-AF65-F5344CB8AC3E}">
        <p14:creationId xmlns:p14="http://schemas.microsoft.com/office/powerpoint/2010/main" val="8244351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椭圆 50"/>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AutoShape 2" descr="http://img0.imgtn.bdimg.com/it/u=2162780498,294483088&amp;fm=27&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AutoShape 7" descr="http://img4.imgtn.bdimg.com/it/u=2721805024,68536086&amp;fm=27&amp;gp=0.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AutoShape 9" descr="http://img4.imgtn.bdimg.com/it/u=2721805024,68536086&amp;fm=27&amp;gp=0.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8" name="矩形 17">
            <a:extLst>
              <a:ext uri="{FF2B5EF4-FFF2-40B4-BE49-F238E27FC236}">
                <a16:creationId xmlns:a16="http://schemas.microsoft.com/office/drawing/2014/main" id="{FCE763D5-0005-446F-BBCD-51BC0F3CCEF2}"/>
              </a:ext>
            </a:extLst>
          </p:cNvPr>
          <p:cNvSpPr/>
          <p:nvPr/>
        </p:nvSpPr>
        <p:spPr>
          <a:xfrm>
            <a:off x="1353079" y="870299"/>
            <a:ext cx="5766177" cy="461665"/>
          </a:xfrm>
          <a:prstGeom prst="rect">
            <a:avLst/>
          </a:prstGeom>
        </p:spPr>
        <p:txBody>
          <a:bodyPr wrap="square">
            <a:spAutoFit/>
          </a:bodyPr>
          <a:lstStyle/>
          <a:p>
            <a:r>
              <a:rPr lang="en-US" altLang="zh-CN" sz="2400" b="1" dirty="0">
                <a:solidFill>
                  <a:srgbClr val="0070C0"/>
                </a:solidFill>
                <a:latin typeface="黑体" panose="02010600030101010101" charset="-122"/>
                <a:ea typeface="黑体" panose="02010600030101010101" charset="-122"/>
              </a:rPr>
              <a:t>3.3 </a:t>
            </a:r>
            <a:r>
              <a:rPr lang="zh-CN" altLang="en-US" sz="2400" b="1" dirty="0">
                <a:solidFill>
                  <a:srgbClr val="0070C0"/>
                </a:solidFill>
                <a:latin typeface="黑体" panose="02010600030101010101" charset="-122"/>
                <a:ea typeface="黑体" panose="02010600030101010101" charset="-122"/>
              </a:rPr>
              <a:t>微医</a:t>
            </a:r>
            <a:r>
              <a:rPr lang="en-US" altLang="zh-CN" sz="2400" b="1" dirty="0">
                <a:solidFill>
                  <a:srgbClr val="0070C0"/>
                </a:solidFill>
                <a:latin typeface="黑体" panose="02010600030101010101" charset="-122"/>
                <a:ea typeface="黑体" panose="02010600030101010101" charset="-122"/>
              </a:rPr>
              <a:t>30</a:t>
            </a:r>
            <a:r>
              <a:rPr lang="zh-CN" altLang="en-US" sz="2400" b="1" dirty="0">
                <a:solidFill>
                  <a:srgbClr val="0070C0"/>
                </a:solidFill>
                <a:latin typeface="黑体" panose="02010600030101010101" charset="-122"/>
                <a:ea typeface="黑体" panose="02010600030101010101" charset="-122"/>
              </a:rPr>
              <a:t>岁以下用户占七成</a:t>
            </a:r>
          </a:p>
        </p:txBody>
      </p:sp>
      <p:pic>
        <p:nvPicPr>
          <p:cNvPr id="5" name="图片 4">
            <a:extLst>
              <a:ext uri="{FF2B5EF4-FFF2-40B4-BE49-F238E27FC236}">
                <a16:creationId xmlns:a16="http://schemas.microsoft.com/office/drawing/2014/main" id="{7CAA37A0-E4A3-4491-8D48-362473EE5798}"/>
              </a:ext>
            </a:extLst>
          </p:cNvPr>
          <p:cNvPicPr>
            <a:picLocks noChangeAspect="1"/>
          </p:cNvPicPr>
          <p:nvPr/>
        </p:nvPicPr>
        <p:blipFill>
          <a:blip r:embed="rId3"/>
          <a:stretch>
            <a:fillRect/>
          </a:stretch>
        </p:blipFill>
        <p:spPr>
          <a:xfrm>
            <a:off x="6197903" y="2036885"/>
            <a:ext cx="5907006" cy="4135645"/>
          </a:xfrm>
          <a:prstGeom prst="rect">
            <a:avLst/>
          </a:prstGeom>
        </p:spPr>
      </p:pic>
      <p:pic>
        <p:nvPicPr>
          <p:cNvPr id="6" name="图片 5">
            <a:extLst>
              <a:ext uri="{FF2B5EF4-FFF2-40B4-BE49-F238E27FC236}">
                <a16:creationId xmlns:a16="http://schemas.microsoft.com/office/drawing/2014/main" id="{22409703-4CAE-464F-AD3F-323FB83F1002}"/>
              </a:ext>
            </a:extLst>
          </p:cNvPr>
          <p:cNvPicPr>
            <a:picLocks noChangeAspect="1"/>
          </p:cNvPicPr>
          <p:nvPr/>
        </p:nvPicPr>
        <p:blipFill>
          <a:blip r:embed="rId4"/>
          <a:stretch>
            <a:fillRect/>
          </a:stretch>
        </p:blipFill>
        <p:spPr>
          <a:xfrm>
            <a:off x="108860" y="2051708"/>
            <a:ext cx="5907006" cy="4120822"/>
          </a:xfrm>
          <a:prstGeom prst="rect">
            <a:avLst/>
          </a:prstGeom>
        </p:spPr>
      </p:pic>
      <p:sp>
        <p:nvSpPr>
          <p:cNvPr id="12" name="矩形 11">
            <a:extLst>
              <a:ext uri="{FF2B5EF4-FFF2-40B4-BE49-F238E27FC236}">
                <a16:creationId xmlns:a16="http://schemas.microsoft.com/office/drawing/2014/main" id="{08C8487D-5D2A-4298-B9BD-40C69A4686F7}"/>
              </a:ext>
            </a:extLst>
          </p:cNvPr>
          <p:cNvSpPr/>
          <p:nvPr/>
        </p:nvSpPr>
        <p:spPr>
          <a:xfrm>
            <a:off x="1125609" y="271503"/>
            <a:ext cx="2348720" cy="540725"/>
          </a:xfrm>
          <a:prstGeom prst="rect">
            <a:avLst/>
          </a:prstGeom>
        </p:spPr>
        <p:txBody>
          <a:bodyPr wrap="none">
            <a:spAutoFit/>
          </a:bodyPr>
          <a:lstStyle/>
          <a:p>
            <a:pPr algn="ctr">
              <a:lnSpc>
                <a:spcPct val="120000"/>
              </a:lnSpc>
            </a:pPr>
            <a:r>
              <a:rPr lang="zh-CN" altLang="en-US" sz="2800" b="1" dirty="0">
                <a:solidFill>
                  <a:srgbClr val="0070C0"/>
                </a:solidFill>
                <a:latin typeface="黑体" panose="02010600030101010101" charset="-122"/>
                <a:ea typeface="黑体" panose="02010600030101010101" charset="-122"/>
              </a:rPr>
              <a:t>四、用户数据</a:t>
            </a:r>
            <a:endParaRPr lang="zh-CN" altLang="zh-CN" sz="2800" b="1" dirty="0">
              <a:solidFill>
                <a:srgbClr val="0070C0"/>
              </a:solidFill>
              <a:latin typeface="黑体" panose="02010600030101010101" charset="-122"/>
              <a:ea typeface="黑体" panose="02010600030101010101" charset="-122"/>
            </a:endParaRPr>
          </a:p>
        </p:txBody>
      </p:sp>
    </p:spTree>
    <p:custDataLst>
      <p:tags r:id="rId1"/>
    </p:custDataLst>
    <p:extLst>
      <p:ext uri="{BB962C8B-B14F-4D97-AF65-F5344CB8AC3E}">
        <p14:creationId xmlns:p14="http://schemas.microsoft.com/office/powerpoint/2010/main" val="827232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椭圆 50"/>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AutoShape 2" descr="http://img0.imgtn.bdimg.com/it/u=2162780498,294483088&amp;fm=27&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AutoShape 7" descr="http://img4.imgtn.bdimg.com/it/u=2721805024,68536086&amp;fm=27&amp;gp=0.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AutoShape 9" descr="http://img4.imgtn.bdimg.com/it/u=2721805024,68536086&amp;fm=27&amp;gp=0.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8" name="矩形 17">
            <a:extLst>
              <a:ext uri="{FF2B5EF4-FFF2-40B4-BE49-F238E27FC236}">
                <a16:creationId xmlns:a16="http://schemas.microsoft.com/office/drawing/2014/main" id="{FCE763D5-0005-446F-BBCD-51BC0F3CCEF2}"/>
              </a:ext>
            </a:extLst>
          </p:cNvPr>
          <p:cNvSpPr/>
          <p:nvPr/>
        </p:nvSpPr>
        <p:spPr>
          <a:xfrm>
            <a:off x="1353079" y="870299"/>
            <a:ext cx="5766177" cy="461665"/>
          </a:xfrm>
          <a:prstGeom prst="rect">
            <a:avLst/>
          </a:prstGeom>
        </p:spPr>
        <p:txBody>
          <a:bodyPr wrap="square">
            <a:spAutoFit/>
          </a:bodyPr>
          <a:lstStyle/>
          <a:p>
            <a:r>
              <a:rPr lang="en-US" altLang="zh-CN" sz="2400" b="1" dirty="0">
                <a:solidFill>
                  <a:srgbClr val="0070C0"/>
                </a:solidFill>
                <a:latin typeface="黑体" panose="02010600030101010101" charset="-122"/>
                <a:ea typeface="黑体" panose="02010600030101010101" charset="-122"/>
              </a:rPr>
              <a:t>3.4 </a:t>
            </a:r>
            <a:r>
              <a:rPr lang="zh-CN" altLang="en-US" sz="2400" b="1" dirty="0">
                <a:solidFill>
                  <a:srgbClr val="0070C0"/>
                </a:solidFill>
                <a:latin typeface="黑体" panose="02010600030101010101" charset="-122"/>
                <a:ea typeface="黑体" panose="02010600030101010101" charset="-122"/>
              </a:rPr>
              <a:t>丁香医生月活环比持续上升</a:t>
            </a:r>
          </a:p>
        </p:txBody>
      </p:sp>
      <p:pic>
        <p:nvPicPr>
          <p:cNvPr id="6" name="图片 5">
            <a:extLst>
              <a:ext uri="{FF2B5EF4-FFF2-40B4-BE49-F238E27FC236}">
                <a16:creationId xmlns:a16="http://schemas.microsoft.com/office/drawing/2014/main" id="{6A9A40D7-DB5D-4B26-86BF-E72FC71F6C18}"/>
              </a:ext>
            </a:extLst>
          </p:cNvPr>
          <p:cNvPicPr>
            <a:picLocks noChangeAspect="1"/>
          </p:cNvPicPr>
          <p:nvPr/>
        </p:nvPicPr>
        <p:blipFill>
          <a:blip r:embed="rId3"/>
          <a:stretch>
            <a:fillRect/>
          </a:stretch>
        </p:blipFill>
        <p:spPr>
          <a:xfrm>
            <a:off x="2300287" y="1472972"/>
            <a:ext cx="7591425" cy="5305425"/>
          </a:xfrm>
          <a:prstGeom prst="rect">
            <a:avLst/>
          </a:prstGeom>
        </p:spPr>
      </p:pic>
      <p:sp>
        <p:nvSpPr>
          <p:cNvPr id="12" name="矩形 11">
            <a:extLst>
              <a:ext uri="{FF2B5EF4-FFF2-40B4-BE49-F238E27FC236}">
                <a16:creationId xmlns:a16="http://schemas.microsoft.com/office/drawing/2014/main" id="{0DA4FC36-A141-4FB8-B68F-7006F0A5E3A2}"/>
              </a:ext>
            </a:extLst>
          </p:cNvPr>
          <p:cNvSpPr/>
          <p:nvPr/>
        </p:nvSpPr>
        <p:spPr>
          <a:xfrm>
            <a:off x="1125609" y="271503"/>
            <a:ext cx="2348720" cy="540725"/>
          </a:xfrm>
          <a:prstGeom prst="rect">
            <a:avLst/>
          </a:prstGeom>
        </p:spPr>
        <p:txBody>
          <a:bodyPr wrap="none">
            <a:spAutoFit/>
          </a:bodyPr>
          <a:lstStyle/>
          <a:p>
            <a:pPr algn="ctr">
              <a:lnSpc>
                <a:spcPct val="120000"/>
              </a:lnSpc>
            </a:pPr>
            <a:r>
              <a:rPr lang="zh-CN" altLang="en-US" sz="2800" b="1" dirty="0">
                <a:solidFill>
                  <a:srgbClr val="0070C0"/>
                </a:solidFill>
                <a:latin typeface="黑体" panose="02010600030101010101" charset="-122"/>
                <a:ea typeface="黑体" panose="02010600030101010101" charset="-122"/>
              </a:rPr>
              <a:t>四、用户数据</a:t>
            </a:r>
            <a:endParaRPr lang="zh-CN" altLang="zh-CN" sz="2800" b="1" dirty="0">
              <a:solidFill>
                <a:srgbClr val="0070C0"/>
              </a:solidFill>
              <a:latin typeface="黑体" panose="02010600030101010101" charset="-122"/>
              <a:ea typeface="黑体" panose="02010600030101010101" charset="-122"/>
            </a:endParaRPr>
          </a:p>
        </p:txBody>
      </p:sp>
    </p:spTree>
    <p:custDataLst>
      <p:tags r:id="rId1"/>
    </p:custDataLst>
    <p:extLst>
      <p:ext uri="{BB962C8B-B14F-4D97-AF65-F5344CB8AC3E}">
        <p14:creationId xmlns:p14="http://schemas.microsoft.com/office/powerpoint/2010/main" val="34355950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椭圆 50"/>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AutoShape 2" descr="http://img0.imgtn.bdimg.com/it/u=2162780498,294483088&amp;fm=27&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AutoShape 7" descr="http://img4.imgtn.bdimg.com/it/u=2721805024,68536086&amp;fm=27&amp;gp=0.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AutoShape 9" descr="http://img4.imgtn.bdimg.com/it/u=2721805024,68536086&amp;fm=27&amp;gp=0.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8" name="矩形 17">
            <a:extLst>
              <a:ext uri="{FF2B5EF4-FFF2-40B4-BE49-F238E27FC236}">
                <a16:creationId xmlns:a16="http://schemas.microsoft.com/office/drawing/2014/main" id="{FCE763D5-0005-446F-BBCD-51BC0F3CCEF2}"/>
              </a:ext>
            </a:extLst>
          </p:cNvPr>
          <p:cNvSpPr/>
          <p:nvPr/>
        </p:nvSpPr>
        <p:spPr>
          <a:xfrm>
            <a:off x="1353079" y="870299"/>
            <a:ext cx="5766177" cy="461665"/>
          </a:xfrm>
          <a:prstGeom prst="rect">
            <a:avLst/>
          </a:prstGeom>
        </p:spPr>
        <p:txBody>
          <a:bodyPr wrap="square">
            <a:spAutoFit/>
          </a:bodyPr>
          <a:lstStyle/>
          <a:p>
            <a:r>
              <a:rPr lang="en-US" altLang="zh-CN" sz="2400" b="1" dirty="0">
                <a:solidFill>
                  <a:srgbClr val="0070C0"/>
                </a:solidFill>
                <a:latin typeface="黑体" panose="02010600030101010101" charset="-122"/>
                <a:ea typeface="黑体" panose="02010600030101010101" charset="-122"/>
              </a:rPr>
              <a:t>3.4 </a:t>
            </a:r>
            <a:r>
              <a:rPr lang="zh-CN" altLang="en-US" sz="2400" b="1" dirty="0">
                <a:solidFill>
                  <a:srgbClr val="0070C0"/>
                </a:solidFill>
                <a:latin typeface="黑体" panose="02010600030101010101" charset="-122"/>
                <a:ea typeface="黑体" panose="02010600030101010101" charset="-122"/>
              </a:rPr>
              <a:t>丁香医生男性用户占</a:t>
            </a:r>
            <a:r>
              <a:rPr lang="en-US" altLang="zh-CN" sz="2400" b="1" dirty="0">
                <a:solidFill>
                  <a:srgbClr val="0070C0"/>
                </a:solidFill>
                <a:latin typeface="黑体" panose="02010600030101010101" charset="-122"/>
                <a:ea typeface="黑体" panose="02010600030101010101" charset="-122"/>
              </a:rPr>
              <a:t>6</a:t>
            </a:r>
            <a:r>
              <a:rPr lang="zh-CN" altLang="en-US" sz="2400" b="1" dirty="0">
                <a:solidFill>
                  <a:srgbClr val="0070C0"/>
                </a:solidFill>
                <a:latin typeface="黑体" panose="02010600030101010101" charset="-122"/>
                <a:ea typeface="黑体" panose="02010600030101010101" charset="-122"/>
              </a:rPr>
              <a:t>成</a:t>
            </a:r>
          </a:p>
        </p:txBody>
      </p:sp>
      <p:pic>
        <p:nvPicPr>
          <p:cNvPr id="4" name="图片 3">
            <a:extLst>
              <a:ext uri="{FF2B5EF4-FFF2-40B4-BE49-F238E27FC236}">
                <a16:creationId xmlns:a16="http://schemas.microsoft.com/office/drawing/2014/main" id="{7FDF1A6D-3940-4BE6-8677-E31F8101BE51}"/>
              </a:ext>
            </a:extLst>
          </p:cNvPr>
          <p:cNvPicPr>
            <a:picLocks noChangeAspect="1"/>
          </p:cNvPicPr>
          <p:nvPr/>
        </p:nvPicPr>
        <p:blipFill>
          <a:blip r:embed="rId3"/>
          <a:stretch>
            <a:fillRect/>
          </a:stretch>
        </p:blipFill>
        <p:spPr>
          <a:xfrm>
            <a:off x="6144835" y="2126192"/>
            <a:ext cx="5891590" cy="4124852"/>
          </a:xfrm>
          <a:prstGeom prst="rect">
            <a:avLst/>
          </a:prstGeom>
        </p:spPr>
      </p:pic>
      <p:pic>
        <p:nvPicPr>
          <p:cNvPr id="5" name="图片 4">
            <a:extLst>
              <a:ext uri="{FF2B5EF4-FFF2-40B4-BE49-F238E27FC236}">
                <a16:creationId xmlns:a16="http://schemas.microsoft.com/office/drawing/2014/main" id="{6E0D1F66-ECE5-4440-8B9C-E40321BF71D5}"/>
              </a:ext>
            </a:extLst>
          </p:cNvPr>
          <p:cNvPicPr>
            <a:picLocks noChangeAspect="1"/>
          </p:cNvPicPr>
          <p:nvPr/>
        </p:nvPicPr>
        <p:blipFill>
          <a:blip r:embed="rId4"/>
          <a:stretch>
            <a:fillRect/>
          </a:stretch>
        </p:blipFill>
        <p:spPr>
          <a:xfrm>
            <a:off x="122917" y="2126192"/>
            <a:ext cx="5888428" cy="4124851"/>
          </a:xfrm>
          <a:prstGeom prst="rect">
            <a:avLst/>
          </a:prstGeom>
        </p:spPr>
      </p:pic>
      <p:sp>
        <p:nvSpPr>
          <p:cNvPr id="12" name="矩形 11">
            <a:extLst>
              <a:ext uri="{FF2B5EF4-FFF2-40B4-BE49-F238E27FC236}">
                <a16:creationId xmlns:a16="http://schemas.microsoft.com/office/drawing/2014/main" id="{3BD98030-666D-4D9F-8B8A-B030D1B3466B}"/>
              </a:ext>
            </a:extLst>
          </p:cNvPr>
          <p:cNvSpPr/>
          <p:nvPr/>
        </p:nvSpPr>
        <p:spPr>
          <a:xfrm>
            <a:off x="1125609" y="271503"/>
            <a:ext cx="2348720" cy="540725"/>
          </a:xfrm>
          <a:prstGeom prst="rect">
            <a:avLst/>
          </a:prstGeom>
        </p:spPr>
        <p:txBody>
          <a:bodyPr wrap="none">
            <a:spAutoFit/>
          </a:bodyPr>
          <a:lstStyle/>
          <a:p>
            <a:pPr algn="ctr">
              <a:lnSpc>
                <a:spcPct val="120000"/>
              </a:lnSpc>
            </a:pPr>
            <a:r>
              <a:rPr lang="zh-CN" altLang="en-US" sz="2800" b="1" dirty="0">
                <a:solidFill>
                  <a:srgbClr val="0070C0"/>
                </a:solidFill>
                <a:latin typeface="黑体" panose="02010600030101010101" charset="-122"/>
                <a:ea typeface="黑体" panose="02010600030101010101" charset="-122"/>
              </a:rPr>
              <a:t>四、用户数据</a:t>
            </a:r>
            <a:endParaRPr lang="zh-CN" altLang="zh-CN" sz="2800" b="1" dirty="0">
              <a:solidFill>
                <a:srgbClr val="0070C0"/>
              </a:solidFill>
              <a:latin typeface="黑体" panose="02010600030101010101" charset="-122"/>
              <a:ea typeface="黑体" panose="02010600030101010101" charset="-122"/>
            </a:endParaRPr>
          </a:p>
        </p:txBody>
      </p:sp>
    </p:spTree>
    <p:custDataLst>
      <p:tags r:id="rId1"/>
    </p:custDataLst>
    <p:extLst>
      <p:ext uri="{BB962C8B-B14F-4D97-AF65-F5344CB8AC3E}">
        <p14:creationId xmlns:p14="http://schemas.microsoft.com/office/powerpoint/2010/main" val="21096324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615440" y="2057400"/>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276495" y="3718455"/>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616799" y="2293510"/>
            <a:ext cx="2539365" cy="1648528"/>
          </a:xfrm>
          <a:prstGeom prst="rect">
            <a:avLst/>
          </a:prstGeom>
          <a:noFill/>
        </p:spPr>
        <p:txBody>
          <a:bodyPr wrap="square" rtlCol="0">
            <a:spAutoFit/>
          </a:bodyPr>
          <a:lstStyle/>
          <a:p>
            <a:pPr algn="ctr">
              <a:lnSpc>
                <a:spcPct val="120000"/>
              </a:lnSpc>
            </a:pPr>
            <a:r>
              <a:rPr lang="zh-CN" altLang="en-US" sz="4400" b="1" dirty="0">
                <a:solidFill>
                  <a:srgbClr val="F2F2F2"/>
                </a:solidFill>
                <a:latin typeface="微软雅黑" pitchFamily="34" charset="-122"/>
                <a:ea typeface="微软雅黑" pitchFamily="34" charset="-122"/>
              </a:rPr>
              <a:t>五</a:t>
            </a:r>
            <a:endParaRPr lang="en-US" altLang="zh-CN" sz="4400" b="1" dirty="0">
              <a:solidFill>
                <a:srgbClr val="F2F2F2"/>
              </a:solidFill>
              <a:latin typeface="微软雅黑" pitchFamily="34" charset="-122"/>
              <a:ea typeface="微软雅黑" pitchFamily="34" charset="-122"/>
            </a:endParaRPr>
          </a:p>
          <a:p>
            <a:pPr algn="ctr">
              <a:lnSpc>
                <a:spcPct val="120000"/>
              </a:lnSpc>
            </a:pPr>
            <a:r>
              <a:rPr lang="zh-CN" altLang="en-US" sz="4400" b="1" dirty="0">
                <a:solidFill>
                  <a:srgbClr val="F2F2F2"/>
                </a:solidFill>
                <a:latin typeface="微软雅黑" pitchFamily="34" charset="-122"/>
                <a:ea typeface="微软雅黑" pitchFamily="34" charset="-122"/>
              </a:rPr>
              <a:t>评级数据</a:t>
            </a:r>
            <a:endParaRPr lang="zh-CN" altLang="zh-CN" sz="4400" b="1" dirty="0">
              <a:solidFill>
                <a:srgbClr val="F2F2F2"/>
              </a:solidFill>
              <a:latin typeface="微软雅黑" pitchFamily="34" charset="-122"/>
              <a:ea typeface="微软雅黑" pitchFamily="34" charset="-122"/>
            </a:endParaRPr>
          </a:p>
        </p:txBody>
      </p:sp>
      <p:sp>
        <p:nvSpPr>
          <p:cNvPr id="8" name="矩形 7"/>
          <p:cNvSpPr/>
          <p:nvPr/>
        </p:nvSpPr>
        <p:spPr>
          <a:xfrm>
            <a:off x="5163328" y="1895804"/>
            <a:ext cx="5411873" cy="2443939"/>
          </a:xfrm>
          <a:prstGeom prst="rect">
            <a:avLst/>
          </a:prstGeom>
        </p:spPr>
        <p:txBody>
          <a:bodyPr wrap="square">
            <a:spAutoFit/>
          </a:bodyPr>
          <a:lstStyle/>
          <a:p>
            <a:pPr marL="342900" indent="-342900" fontAlgn="auto">
              <a:lnSpc>
                <a:spcPct val="200000"/>
              </a:lnSpc>
              <a:buFont typeface="Wingdings" panose="05000000000000000000" charset="0"/>
              <a:buChar char="l"/>
            </a:pPr>
            <a:r>
              <a:rPr lang="en-US" altLang="zh-CN" sz="2000" b="1" dirty="0">
                <a:solidFill>
                  <a:schemeClr val="accent1">
                    <a:lumMod val="50000"/>
                  </a:schemeClr>
                </a:solidFill>
                <a:latin typeface="黑体" panose="02010609060101010101" pitchFamily="49" charset="-122"/>
                <a:ea typeface="黑体" panose="02010609060101010101" pitchFamily="49" charset="-122"/>
              </a:rPr>
              <a:t>5.1 </a:t>
            </a:r>
            <a:r>
              <a:rPr lang="zh-CN" altLang="en-US" sz="2000" b="1" dirty="0">
                <a:solidFill>
                  <a:schemeClr val="accent1">
                    <a:lumMod val="50000"/>
                  </a:schemeClr>
                </a:solidFill>
                <a:latin typeface="黑体" panose="02010609060101010101" pitchFamily="49" charset="-122"/>
                <a:ea typeface="黑体" panose="02010609060101010101" pitchFamily="49" charset="-122"/>
              </a:rPr>
              <a:t>整体评级数据</a:t>
            </a:r>
          </a:p>
          <a:p>
            <a:pPr marL="342900" indent="-342900" fontAlgn="auto">
              <a:lnSpc>
                <a:spcPct val="200000"/>
              </a:lnSpc>
              <a:buFont typeface="Wingdings" panose="05000000000000000000" charset="0"/>
              <a:buChar char="l"/>
            </a:pPr>
            <a:r>
              <a:rPr lang="en-US" altLang="zh-CN" sz="2000" b="1" dirty="0">
                <a:solidFill>
                  <a:schemeClr val="accent1">
                    <a:lumMod val="50000"/>
                  </a:schemeClr>
                </a:solidFill>
                <a:latin typeface="黑体" panose="02010609060101010101" pitchFamily="49" charset="-122"/>
                <a:ea typeface="黑体" panose="02010609060101010101" pitchFamily="49" charset="-122"/>
              </a:rPr>
              <a:t>5.2 </a:t>
            </a:r>
            <a:r>
              <a:rPr lang="zh-CN" altLang="en-US" sz="2000" b="1" dirty="0">
                <a:solidFill>
                  <a:schemeClr val="accent1">
                    <a:lumMod val="50000"/>
                  </a:schemeClr>
                </a:solidFill>
                <a:latin typeface="黑体" panose="02010609060101010101" pitchFamily="49" charset="-122"/>
                <a:ea typeface="黑体" panose="02010609060101010101" pitchFamily="49" charset="-122"/>
                <a:sym typeface="+mn-ea"/>
              </a:rPr>
              <a:t>投诉典型案例</a:t>
            </a:r>
            <a:r>
              <a:rPr lang="en-US" altLang="zh-CN" sz="2000" b="1" dirty="0">
                <a:solidFill>
                  <a:schemeClr val="accent1">
                    <a:lumMod val="50000"/>
                  </a:schemeClr>
                </a:solidFill>
                <a:latin typeface="黑体" panose="02010609060101010101" pitchFamily="49" charset="-122"/>
                <a:ea typeface="黑体" panose="02010609060101010101" pitchFamily="49" charset="-122"/>
                <a:sym typeface="+mn-ea"/>
              </a:rPr>
              <a:t>-</a:t>
            </a:r>
            <a:r>
              <a:rPr lang="zh-CN" altLang="en-US" sz="2000" b="1">
                <a:solidFill>
                  <a:schemeClr val="accent1">
                    <a:lumMod val="50000"/>
                  </a:schemeClr>
                </a:solidFill>
                <a:latin typeface="黑体" panose="02010609060101010101" pitchFamily="49" charset="-122"/>
                <a:ea typeface="黑体" panose="02010609060101010101" pitchFamily="49" charset="-122"/>
                <a:sym typeface="+mn-ea"/>
              </a:rPr>
              <a:t>平安好</a:t>
            </a:r>
            <a:r>
              <a:rPr lang="zh-CN" altLang="en-US" sz="2000" b="1" dirty="0">
                <a:solidFill>
                  <a:schemeClr val="accent1">
                    <a:lumMod val="50000"/>
                  </a:schemeClr>
                </a:solidFill>
                <a:latin typeface="黑体" panose="02010609060101010101" pitchFamily="49" charset="-122"/>
                <a:ea typeface="黑体" panose="02010609060101010101" pitchFamily="49" charset="-122"/>
                <a:sym typeface="+mn-ea"/>
              </a:rPr>
              <a:t>医生 </a:t>
            </a:r>
            <a:endParaRPr lang="zh-CN" altLang="en-US" sz="2000" b="1" dirty="0">
              <a:solidFill>
                <a:schemeClr val="accent1">
                  <a:lumMod val="50000"/>
                </a:schemeClr>
              </a:solidFill>
              <a:latin typeface="黑体" panose="02010609060101010101" pitchFamily="49" charset="-122"/>
              <a:ea typeface="黑体" panose="02010609060101010101" pitchFamily="49" charset="-122"/>
            </a:endParaRPr>
          </a:p>
          <a:p>
            <a:pPr marL="342900" indent="-342900">
              <a:lnSpc>
                <a:spcPct val="200000"/>
              </a:lnSpc>
              <a:buFont typeface="Wingdings" panose="05000000000000000000" charset="0"/>
              <a:buChar char="l"/>
            </a:pPr>
            <a:r>
              <a:rPr lang="en-US" altLang="zh-CN" sz="2000" b="1" dirty="0">
                <a:solidFill>
                  <a:schemeClr val="accent1">
                    <a:lumMod val="50000"/>
                  </a:schemeClr>
                </a:solidFill>
                <a:latin typeface="黑体" panose="02010609060101010101" pitchFamily="49" charset="-122"/>
                <a:ea typeface="黑体" panose="02010609060101010101" pitchFamily="49" charset="-122"/>
              </a:rPr>
              <a:t>5.3 </a:t>
            </a:r>
            <a:r>
              <a:rPr lang="zh-CN" altLang="en-US" sz="2000" b="1" dirty="0">
                <a:solidFill>
                  <a:schemeClr val="accent1">
                    <a:lumMod val="50000"/>
                  </a:schemeClr>
                </a:solidFill>
                <a:latin typeface="黑体" panose="02010609060101010101" pitchFamily="49" charset="-122"/>
                <a:ea typeface="黑体" panose="02010609060101010101" pitchFamily="49" charset="-122"/>
                <a:sym typeface="+mn-ea"/>
              </a:rPr>
              <a:t>投诉典型案例</a:t>
            </a:r>
            <a:r>
              <a:rPr lang="en-US" altLang="zh-CN" sz="2000" b="1" dirty="0">
                <a:solidFill>
                  <a:schemeClr val="accent1">
                    <a:lumMod val="50000"/>
                  </a:schemeClr>
                </a:solidFill>
                <a:latin typeface="黑体" panose="02010609060101010101" pitchFamily="49" charset="-122"/>
                <a:ea typeface="黑体" panose="02010609060101010101" pitchFamily="49" charset="-122"/>
                <a:sym typeface="+mn-ea"/>
              </a:rPr>
              <a:t>-</a:t>
            </a:r>
            <a:r>
              <a:rPr lang="zh-CN" altLang="en-US" sz="2000" b="1" dirty="0">
                <a:solidFill>
                  <a:schemeClr val="accent1">
                    <a:lumMod val="50000"/>
                  </a:schemeClr>
                </a:solidFill>
                <a:latin typeface="黑体" panose="02010609060101010101" pitchFamily="49" charset="-122"/>
                <a:ea typeface="黑体" panose="02010609060101010101" pitchFamily="49" charset="-122"/>
                <a:sym typeface="+mn-ea"/>
              </a:rPr>
              <a:t>健康</a:t>
            </a:r>
            <a:r>
              <a:rPr lang="en-US" altLang="zh-CN" sz="2000" b="1" dirty="0">
                <a:solidFill>
                  <a:schemeClr val="accent1">
                    <a:lumMod val="50000"/>
                  </a:schemeClr>
                </a:solidFill>
                <a:latin typeface="黑体" panose="02010609060101010101" pitchFamily="49" charset="-122"/>
                <a:ea typeface="黑体" panose="02010609060101010101" pitchFamily="49" charset="-122"/>
                <a:sym typeface="+mn-ea"/>
              </a:rPr>
              <a:t>724</a:t>
            </a:r>
            <a:endParaRPr lang="en-US" altLang="zh-CN" sz="2000" b="1" dirty="0">
              <a:solidFill>
                <a:schemeClr val="accent1">
                  <a:lumMod val="50000"/>
                </a:schemeClr>
              </a:solidFill>
              <a:latin typeface="黑体" panose="02010609060101010101" pitchFamily="49" charset="-122"/>
              <a:ea typeface="黑体" panose="02010609060101010101" pitchFamily="49" charset="-122"/>
            </a:endParaRPr>
          </a:p>
          <a:p>
            <a:pPr marL="342900" indent="-342900">
              <a:lnSpc>
                <a:spcPct val="200000"/>
              </a:lnSpc>
              <a:buFont typeface="Wingdings" panose="05000000000000000000" charset="0"/>
              <a:buChar char="l"/>
            </a:pPr>
            <a:r>
              <a:rPr lang="en-US" altLang="zh-CN" sz="2000" b="1" dirty="0">
                <a:solidFill>
                  <a:schemeClr val="accent1">
                    <a:lumMod val="50000"/>
                  </a:schemeClr>
                </a:solidFill>
                <a:latin typeface="黑体" panose="02010609060101010101" pitchFamily="49" charset="-122"/>
                <a:ea typeface="黑体" panose="02010609060101010101" pitchFamily="49" charset="-122"/>
              </a:rPr>
              <a:t>5.4 </a:t>
            </a:r>
            <a:r>
              <a:rPr lang="zh-CN" altLang="en-US" sz="2000" b="1" dirty="0">
                <a:solidFill>
                  <a:schemeClr val="accent1">
                    <a:lumMod val="50000"/>
                  </a:schemeClr>
                </a:solidFill>
                <a:latin typeface="黑体" panose="02010609060101010101" pitchFamily="49" charset="-122"/>
                <a:ea typeface="黑体" panose="02010609060101010101" pitchFamily="49" charset="-122"/>
                <a:sym typeface="+mn-ea"/>
              </a:rPr>
              <a:t>投诉典型案例</a:t>
            </a:r>
            <a:r>
              <a:rPr lang="en-US" altLang="zh-CN" sz="2000" b="1" dirty="0">
                <a:solidFill>
                  <a:schemeClr val="accent1">
                    <a:lumMod val="50000"/>
                  </a:schemeClr>
                </a:solidFill>
                <a:latin typeface="黑体" panose="02010609060101010101" pitchFamily="49" charset="-122"/>
                <a:ea typeface="黑体" panose="02010609060101010101" pitchFamily="49" charset="-122"/>
                <a:sym typeface="+mn-ea"/>
              </a:rPr>
              <a:t>-</a:t>
            </a:r>
            <a:r>
              <a:rPr lang="zh-CN" altLang="en-US" sz="2000" b="1" dirty="0">
                <a:solidFill>
                  <a:schemeClr val="accent1">
                    <a:lumMod val="50000"/>
                  </a:schemeClr>
                </a:solidFill>
                <a:latin typeface="黑体" panose="02010609060101010101" pitchFamily="49" charset="-122"/>
                <a:ea typeface="黑体" panose="02010609060101010101" pitchFamily="49" charset="-122"/>
                <a:sym typeface="+mn-ea"/>
              </a:rPr>
              <a:t>健客网</a:t>
            </a:r>
            <a:endParaRPr lang="en-US" altLang="zh-CN" sz="2000" b="1" dirty="0">
              <a:solidFill>
                <a:schemeClr val="accent1">
                  <a:lumMod val="50000"/>
                </a:schemeClr>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642059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椭圆 50"/>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AutoShape 2" descr="http://img0.imgtn.bdimg.com/it/u=2162780498,294483088&amp;fm=27&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AutoShape 7" descr="http://img4.imgtn.bdimg.com/it/u=2721805024,68536086&amp;fm=27&amp;gp=0.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AutoShape 9" descr="http://img4.imgtn.bdimg.com/it/u=2721805024,68536086&amp;fm=27&amp;gp=0.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8" name="矩形 17">
            <a:extLst>
              <a:ext uri="{FF2B5EF4-FFF2-40B4-BE49-F238E27FC236}">
                <a16:creationId xmlns:a16="http://schemas.microsoft.com/office/drawing/2014/main" id="{FCE763D5-0005-446F-BBCD-51BC0F3CCEF2}"/>
              </a:ext>
            </a:extLst>
          </p:cNvPr>
          <p:cNvSpPr/>
          <p:nvPr/>
        </p:nvSpPr>
        <p:spPr>
          <a:xfrm>
            <a:off x="1353080" y="870299"/>
            <a:ext cx="6066084" cy="461665"/>
          </a:xfrm>
          <a:prstGeom prst="rect">
            <a:avLst/>
          </a:prstGeom>
        </p:spPr>
        <p:txBody>
          <a:bodyPr wrap="none">
            <a:spAutoFit/>
          </a:bodyPr>
          <a:lstStyle/>
          <a:p>
            <a:r>
              <a:rPr lang="en-US" altLang="zh-CN" sz="2400" b="1" dirty="0">
                <a:solidFill>
                  <a:srgbClr val="0070C0"/>
                </a:solidFill>
                <a:latin typeface="黑体" panose="02010600030101010101" charset="-122"/>
                <a:ea typeface="黑体" panose="02010600030101010101" charset="-122"/>
              </a:rPr>
              <a:t>5.1 </a:t>
            </a:r>
            <a:r>
              <a:rPr lang="zh-CN" altLang="en-US" sz="2400" b="1" dirty="0">
                <a:solidFill>
                  <a:srgbClr val="0070C0"/>
                </a:solidFill>
                <a:latin typeface="黑体" panose="02010600030101010101" charset="-122"/>
                <a:ea typeface="黑体" panose="02010600030101010101" charset="-122"/>
              </a:rPr>
              <a:t>医药电商存在退款难、发货难五大问题</a:t>
            </a:r>
          </a:p>
        </p:txBody>
      </p:sp>
      <p:sp>
        <p:nvSpPr>
          <p:cNvPr id="19" name="矩形 18">
            <a:extLst>
              <a:ext uri="{FF2B5EF4-FFF2-40B4-BE49-F238E27FC236}">
                <a16:creationId xmlns:a16="http://schemas.microsoft.com/office/drawing/2014/main" id="{B8A1DDD7-CDD5-406B-A8E3-693448CDECFC}"/>
              </a:ext>
            </a:extLst>
          </p:cNvPr>
          <p:cNvSpPr/>
          <p:nvPr/>
        </p:nvSpPr>
        <p:spPr>
          <a:xfrm>
            <a:off x="1226820" y="248061"/>
            <a:ext cx="2348720" cy="540725"/>
          </a:xfrm>
          <a:prstGeom prst="rect">
            <a:avLst/>
          </a:prstGeom>
        </p:spPr>
        <p:txBody>
          <a:bodyPr wrap="none">
            <a:spAutoFit/>
          </a:bodyPr>
          <a:lstStyle/>
          <a:p>
            <a:pPr algn="ctr">
              <a:lnSpc>
                <a:spcPct val="120000"/>
              </a:lnSpc>
            </a:pPr>
            <a:r>
              <a:rPr lang="zh-CN" altLang="en-US" sz="2800" b="1" dirty="0">
                <a:solidFill>
                  <a:srgbClr val="0070C0"/>
                </a:solidFill>
                <a:latin typeface="黑体" panose="02010600030101010101" charset="-122"/>
                <a:ea typeface="黑体" panose="02010600030101010101" charset="-122"/>
              </a:rPr>
              <a:t>五、评级数据</a:t>
            </a:r>
            <a:endParaRPr lang="zh-CN" altLang="zh-CN" sz="2800" b="1" dirty="0">
              <a:solidFill>
                <a:srgbClr val="0070C0"/>
              </a:solidFill>
              <a:latin typeface="黑体" panose="02010600030101010101" charset="-122"/>
              <a:ea typeface="黑体" panose="02010600030101010101" charset="-122"/>
            </a:endParaRPr>
          </a:p>
        </p:txBody>
      </p:sp>
      <p:grpSp>
        <p:nvGrpSpPr>
          <p:cNvPr id="15" name="Group 20">
            <a:extLst>
              <a:ext uri="{FF2B5EF4-FFF2-40B4-BE49-F238E27FC236}">
                <a16:creationId xmlns:a16="http://schemas.microsoft.com/office/drawing/2014/main" id="{5B1C31D7-CF4F-4F2E-8524-15386B6B3C24}"/>
              </a:ext>
            </a:extLst>
          </p:cNvPr>
          <p:cNvGrpSpPr/>
          <p:nvPr/>
        </p:nvGrpSpPr>
        <p:grpSpPr bwMode="auto">
          <a:xfrm>
            <a:off x="172900" y="1371992"/>
            <a:ext cx="4801871" cy="5171870"/>
            <a:chOff x="0" y="0"/>
            <a:chExt cx="4590" cy="7727"/>
          </a:xfrm>
          <a:solidFill>
            <a:schemeClr val="accent1">
              <a:lumMod val="75000"/>
            </a:schemeClr>
          </a:solidFill>
        </p:grpSpPr>
        <p:grpSp>
          <p:nvGrpSpPr>
            <p:cNvPr id="16" name="组合 3">
              <a:extLst>
                <a:ext uri="{FF2B5EF4-FFF2-40B4-BE49-F238E27FC236}">
                  <a16:creationId xmlns:a16="http://schemas.microsoft.com/office/drawing/2014/main" id="{BC4F1FD4-0707-4DCF-9BB9-254BE27F1135}"/>
                </a:ext>
              </a:extLst>
            </p:cNvPr>
            <p:cNvGrpSpPr/>
            <p:nvPr/>
          </p:nvGrpSpPr>
          <p:grpSpPr bwMode="auto">
            <a:xfrm>
              <a:off x="0" y="0"/>
              <a:ext cx="4590" cy="1102"/>
              <a:chOff x="0" y="-158"/>
              <a:chExt cx="2019937" cy="699980"/>
            </a:xfrm>
            <a:grpFill/>
          </p:grpSpPr>
          <p:sp>
            <p:nvSpPr>
              <p:cNvPr id="22" name="Rectangle 7">
                <a:extLst>
                  <a:ext uri="{FF2B5EF4-FFF2-40B4-BE49-F238E27FC236}">
                    <a16:creationId xmlns:a16="http://schemas.microsoft.com/office/drawing/2014/main" id="{FFBDA1C5-E36E-4882-8669-C16B3BFA7C0B}"/>
                  </a:ext>
                </a:extLst>
              </p:cNvPr>
              <p:cNvSpPr>
                <a:spLocks noChangeArrowheads="1"/>
              </p:cNvSpPr>
              <p:nvPr/>
            </p:nvSpPr>
            <p:spPr bwMode="auto">
              <a:xfrm>
                <a:off x="2054" y="-158"/>
                <a:ext cx="2016442" cy="50422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en-US" altLang="zh-CN" sz="2000" dirty="0">
                  <a:solidFill>
                    <a:schemeClr val="bg1"/>
                  </a:solidFill>
                  <a:latin typeface="Times New Roman" panose="02020603050405020304" pitchFamily="18" charset="0"/>
                </a:endParaRPr>
              </a:p>
            </p:txBody>
          </p:sp>
          <p:sp>
            <p:nvSpPr>
              <p:cNvPr id="23" name="AutoShape 8">
                <a:extLst>
                  <a:ext uri="{FF2B5EF4-FFF2-40B4-BE49-F238E27FC236}">
                    <a16:creationId xmlns:a16="http://schemas.microsoft.com/office/drawing/2014/main" id="{CD0F40A0-5874-48CF-95B7-AB9263F7C8B1}"/>
                  </a:ext>
                </a:extLst>
              </p:cNvPr>
              <p:cNvSpPr>
                <a:spLocks noChangeArrowheads="1"/>
              </p:cNvSpPr>
              <p:nvPr/>
            </p:nvSpPr>
            <p:spPr bwMode="auto">
              <a:xfrm flipV="1">
                <a:off x="1717534" y="502322"/>
                <a:ext cx="302403" cy="197500"/>
              </a:xfrm>
              <a:prstGeom prst="rtTriangle">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24" name="AutoShape 9">
                <a:extLst>
                  <a:ext uri="{FF2B5EF4-FFF2-40B4-BE49-F238E27FC236}">
                    <a16:creationId xmlns:a16="http://schemas.microsoft.com/office/drawing/2014/main" id="{1F799A25-725F-43FF-972E-0F760D084748}"/>
                  </a:ext>
                </a:extLst>
              </p:cNvPr>
              <p:cNvSpPr>
                <a:spLocks noChangeArrowheads="1"/>
              </p:cNvSpPr>
              <p:nvPr/>
            </p:nvSpPr>
            <p:spPr bwMode="auto">
              <a:xfrm rot="5400000" flipV="1">
                <a:off x="52452" y="447646"/>
                <a:ext cx="197500" cy="302403"/>
              </a:xfrm>
              <a:prstGeom prst="rtTriangle">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grpSp>
        <p:sp>
          <p:nvSpPr>
            <p:cNvPr id="17" name="Rectangle 10">
              <a:extLst>
                <a:ext uri="{FF2B5EF4-FFF2-40B4-BE49-F238E27FC236}">
                  <a16:creationId xmlns:a16="http://schemas.microsoft.com/office/drawing/2014/main" id="{9BF71E2E-08A9-40CC-80B2-BF2F3460D914}"/>
                </a:ext>
              </a:extLst>
            </p:cNvPr>
            <p:cNvSpPr>
              <a:spLocks noChangeArrowheads="1"/>
            </p:cNvSpPr>
            <p:nvPr/>
          </p:nvSpPr>
          <p:spPr bwMode="auto">
            <a:xfrm>
              <a:off x="234" y="772"/>
              <a:ext cx="4189" cy="6955"/>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170" tIns="46990" rIns="90170" bIns="46990"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en-US" altLang="zh-CN" sz="1600" dirty="0">
                <a:solidFill>
                  <a:srgbClr val="FF9900"/>
                </a:solidFill>
                <a:latin typeface="Times New Roman" panose="02020603050405020304" pitchFamily="18" charset="0"/>
              </a:endParaRPr>
            </a:p>
          </p:txBody>
        </p:sp>
      </p:grpSp>
      <p:sp>
        <p:nvSpPr>
          <p:cNvPr id="25" name="矩形 24">
            <a:extLst>
              <a:ext uri="{FF2B5EF4-FFF2-40B4-BE49-F238E27FC236}">
                <a16:creationId xmlns:a16="http://schemas.microsoft.com/office/drawing/2014/main" id="{2425B67C-1CC7-49FE-8AAE-07D5FCE2717D}"/>
              </a:ext>
            </a:extLst>
          </p:cNvPr>
          <p:cNvSpPr/>
          <p:nvPr/>
        </p:nvSpPr>
        <p:spPr>
          <a:xfrm>
            <a:off x="434234" y="1413477"/>
            <a:ext cx="4382361" cy="5082160"/>
          </a:xfrm>
          <a:prstGeom prst="rect">
            <a:avLst/>
          </a:prstGeom>
        </p:spPr>
        <p:txBody>
          <a:bodyPr wrap="square">
            <a:spAutoFit/>
          </a:bodyPr>
          <a:lstStyle/>
          <a:p>
            <a:pPr>
              <a:lnSpc>
                <a:spcPct val="150000"/>
              </a:lnSpc>
            </a:pPr>
            <a:r>
              <a:rPr lang="zh-CN" altLang="en-US" sz="1600" b="1" dirty="0">
                <a:solidFill>
                  <a:schemeClr val="bg1"/>
                </a:solidFill>
                <a:latin typeface="黑体" panose="02010609060101010101" charset="-122"/>
                <a:ea typeface="黑体" panose="02010609060101010101" charset="-122"/>
              </a:rPr>
              <a:t>据国内电商专业消费纠纷调解平台“电诉宝”（</a:t>
            </a:r>
            <a:r>
              <a:rPr lang="en-US" altLang="zh-CN" sz="1600" b="1" dirty="0">
                <a:solidFill>
                  <a:schemeClr val="bg1"/>
                </a:solidFill>
                <a:latin typeface="黑体" panose="02010609060101010101" charset="-122"/>
                <a:ea typeface="黑体" panose="02010609060101010101" charset="-122"/>
              </a:rPr>
              <a:t>315.100EC.CN</a:t>
            </a:r>
            <a:r>
              <a:rPr lang="zh-CN" altLang="en-US" sz="1600" b="1" dirty="0">
                <a:solidFill>
                  <a:schemeClr val="bg1"/>
                </a:solidFill>
                <a:latin typeface="黑体" panose="02010609060101010101" charset="-122"/>
                <a:ea typeface="黑体" panose="02010609060101010101" charset="-122"/>
              </a:rPr>
              <a:t>）全年受理的投诉中涉及医药电商的有：平安好医生、健康</a:t>
            </a:r>
            <a:r>
              <a:rPr lang="en-US" altLang="zh-CN" sz="1600" b="1" dirty="0">
                <a:solidFill>
                  <a:schemeClr val="bg1"/>
                </a:solidFill>
                <a:latin typeface="黑体" panose="02010609060101010101" charset="-122"/>
                <a:ea typeface="黑体" panose="02010609060101010101" charset="-122"/>
              </a:rPr>
              <a:t>724</a:t>
            </a:r>
            <a:r>
              <a:rPr lang="zh-CN" altLang="en-US" sz="1600" b="1" dirty="0">
                <a:solidFill>
                  <a:schemeClr val="bg1"/>
                </a:solidFill>
                <a:latin typeface="黑体" panose="02010609060101010101" charset="-122"/>
                <a:ea typeface="黑体" panose="02010609060101010101" charset="-122"/>
              </a:rPr>
              <a:t>、健客网、荷兰</a:t>
            </a:r>
            <a:r>
              <a:rPr lang="en-US" altLang="zh-CN" sz="1600" b="1" dirty="0">
                <a:solidFill>
                  <a:schemeClr val="bg1"/>
                </a:solidFill>
                <a:latin typeface="黑体" panose="02010609060101010101" charset="-122"/>
                <a:ea typeface="黑体" panose="02010609060101010101" charset="-122"/>
              </a:rPr>
              <a:t>DOD</a:t>
            </a:r>
            <a:r>
              <a:rPr lang="zh-CN" altLang="en-US" sz="1600" b="1" dirty="0">
                <a:solidFill>
                  <a:schemeClr val="bg1"/>
                </a:solidFill>
                <a:latin typeface="黑体" panose="02010609060101010101" charset="-122"/>
                <a:ea typeface="黑体" panose="02010609060101010101" charset="-122"/>
              </a:rPr>
              <a:t>药房、</a:t>
            </a:r>
            <a:r>
              <a:rPr lang="en-US" altLang="zh-CN" sz="1600" b="1" dirty="0">
                <a:solidFill>
                  <a:schemeClr val="bg1"/>
                </a:solidFill>
                <a:latin typeface="黑体" panose="02010609060101010101" charset="-122"/>
                <a:ea typeface="黑体" panose="02010609060101010101" charset="-122"/>
              </a:rPr>
              <a:t>1</a:t>
            </a:r>
            <a:r>
              <a:rPr lang="zh-CN" altLang="en-US" sz="1600" b="1" dirty="0">
                <a:solidFill>
                  <a:schemeClr val="bg1"/>
                </a:solidFill>
                <a:latin typeface="黑体" panose="02010609060101010101" charset="-122"/>
                <a:ea typeface="黑体" panose="02010609060101010101" charset="-122"/>
              </a:rPr>
              <a:t>药网、国药网、药房网、德国</a:t>
            </a:r>
            <a:r>
              <a:rPr lang="en-US" altLang="zh-CN" sz="1600" b="1" dirty="0">
                <a:solidFill>
                  <a:schemeClr val="bg1"/>
                </a:solidFill>
                <a:latin typeface="黑体" panose="02010609060101010101" charset="-122"/>
                <a:ea typeface="黑体" panose="02010609060101010101" charset="-122"/>
              </a:rPr>
              <a:t>BA</a:t>
            </a:r>
            <a:r>
              <a:rPr lang="zh-CN" altLang="en-US" sz="1600" b="1" dirty="0">
                <a:solidFill>
                  <a:schemeClr val="bg1"/>
                </a:solidFill>
                <a:latin typeface="黑体" panose="02010609060101010101" charset="-122"/>
                <a:ea typeface="黑体" panose="02010609060101010101" charset="-122"/>
              </a:rPr>
              <a:t>保镖药房等</a:t>
            </a:r>
            <a:r>
              <a:rPr lang="en-US" altLang="zh-CN" sz="1600" b="1" dirty="0">
                <a:solidFill>
                  <a:schemeClr val="bg1"/>
                </a:solidFill>
                <a:latin typeface="黑体" panose="02010609060101010101" charset="-122"/>
                <a:ea typeface="黑体" panose="02010609060101010101" charset="-122"/>
              </a:rPr>
              <a:t>8</a:t>
            </a:r>
            <a:r>
              <a:rPr lang="zh-CN" altLang="en-US" sz="1600" b="1" dirty="0">
                <a:solidFill>
                  <a:schemeClr val="bg1"/>
                </a:solidFill>
                <a:latin typeface="黑体" panose="02010609060101010101" charset="-122"/>
                <a:ea typeface="黑体" panose="02010609060101010101" charset="-122"/>
              </a:rPr>
              <a:t>家，其中，平安好医生、健康</a:t>
            </a:r>
            <a:r>
              <a:rPr lang="en-US" altLang="zh-CN" sz="1600" b="1" dirty="0">
                <a:solidFill>
                  <a:schemeClr val="bg1"/>
                </a:solidFill>
                <a:latin typeface="黑体" panose="02010609060101010101" charset="-122"/>
                <a:ea typeface="黑体" panose="02010609060101010101" charset="-122"/>
              </a:rPr>
              <a:t>724</a:t>
            </a:r>
            <a:r>
              <a:rPr lang="zh-CN" altLang="en-US" sz="1600" b="1" dirty="0">
                <a:solidFill>
                  <a:schemeClr val="bg1"/>
                </a:solidFill>
                <a:latin typeface="黑体" panose="02010609060101010101" charset="-122"/>
                <a:ea typeface="黑体" panose="02010609060101010101" charset="-122"/>
              </a:rPr>
              <a:t>、健客网</a:t>
            </a:r>
            <a:r>
              <a:rPr lang="en-US" altLang="zh-CN" sz="1600" b="1" dirty="0">
                <a:solidFill>
                  <a:schemeClr val="bg1"/>
                </a:solidFill>
                <a:latin typeface="黑体" panose="02010609060101010101" charset="-122"/>
                <a:ea typeface="黑体" panose="02010609060101010101" charset="-122"/>
              </a:rPr>
              <a:t>3</a:t>
            </a:r>
            <a:r>
              <a:rPr lang="zh-CN" altLang="en-US" sz="1600" b="1" dirty="0">
                <a:solidFill>
                  <a:schemeClr val="bg1"/>
                </a:solidFill>
                <a:latin typeface="黑体" panose="02010609060101010101" charset="-122"/>
                <a:ea typeface="黑体" panose="02010609060101010101" charset="-122"/>
              </a:rPr>
              <a:t>家医药电商入选</a:t>
            </a:r>
            <a:r>
              <a:rPr lang="en-US" altLang="zh-CN" sz="1600" b="1" dirty="0">
                <a:solidFill>
                  <a:schemeClr val="bg1"/>
                </a:solidFill>
                <a:latin typeface="黑体" panose="02010609060101010101" charset="-122"/>
                <a:ea typeface="黑体" panose="02010609060101010101" charset="-122"/>
              </a:rPr>
              <a:t>《2019</a:t>
            </a:r>
            <a:r>
              <a:rPr lang="zh-CN" altLang="en-US" sz="1600" b="1" dirty="0">
                <a:solidFill>
                  <a:schemeClr val="bg1"/>
                </a:solidFill>
                <a:latin typeface="黑体" panose="02010609060101010101" charset="-122"/>
                <a:ea typeface="黑体" panose="02010609060101010101" charset="-122"/>
              </a:rPr>
              <a:t>年全国电子商务</a:t>
            </a:r>
            <a:r>
              <a:rPr lang="en-US" altLang="zh-CN" sz="1600" b="1" dirty="0">
                <a:solidFill>
                  <a:schemeClr val="bg1"/>
                </a:solidFill>
                <a:latin typeface="黑体" panose="02010609060101010101" charset="-122"/>
                <a:ea typeface="黑体" panose="02010609060101010101" charset="-122"/>
              </a:rPr>
              <a:t>TOP190</a:t>
            </a:r>
            <a:r>
              <a:rPr lang="zh-CN" altLang="en-US" sz="1600" b="1" dirty="0">
                <a:solidFill>
                  <a:schemeClr val="bg1"/>
                </a:solidFill>
                <a:latin typeface="黑体" panose="02010609060101010101" charset="-122"/>
                <a:ea typeface="黑体" panose="02010609060101010101" charset="-122"/>
              </a:rPr>
              <a:t>消费评级榜</a:t>
            </a:r>
            <a:r>
              <a:rPr lang="en-US" altLang="zh-CN" sz="1600" b="1" dirty="0">
                <a:solidFill>
                  <a:schemeClr val="bg1"/>
                </a:solidFill>
                <a:latin typeface="黑体" panose="02010609060101010101" charset="-122"/>
                <a:ea typeface="黑体" panose="02010609060101010101" charset="-122"/>
              </a:rPr>
              <a:t>》</a:t>
            </a:r>
            <a:r>
              <a:rPr lang="zh-CN" altLang="en-US" sz="1600" b="1" dirty="0">
                <a:solidFill>
                  <a:schemeClr val="bg1"/>
                </a:solidFill>
                <a:latin typeface="黑体" panose="02010609060101010101" charset="-122"/>
                <a:ea typeface="黑体" panose="02010609060101010101" charset="-122"/>
              </a:rPr>
              <a:t>。（荷兰</a:t>
            </a:r>
            <a:r>
              <a:rPr lang="en-US" altLang="zh-CN" sz="1600" b="1" dirty="0">
                <a:solidFill>
                  <a:schemeClr val="bg1"/>
                </a:solidFill>
                <a:latin typeface="黑体" panose="02010609060101010101" charset="-122"/>
                <a:ea typeface="黑体" panose="02010609060101010101" charset="-122"/>
              </a:rPr>
              <a:t>DOD</a:t>
            </a:r>
            <a:r>
              <a:rPr lang="zh-CN" altLang="en-US" sz="1600" b="1" dirty="0">
                <a:solidFill>
                  <a:schemeClr val="bg1"/>
                </a:solidFill>
                <a:latin typeface="黑体" panose="02010609060101010101" charset="-122"/>
                <a:ea typeface="黑体" panose="02010609060101010101" charset="-122"/>
              </a:rPr>
              <a:t>药房、</a:t>
            </a:r>
            <a:r>
              <a:rPr lang="en-US" altLang="zh-CN" sz="1600" b="1" dirty="0">
                <a:solidFill>
                  <a:schemeClr val="bg1"/>
                </a:solidFill>
                <a:latin typeface="黑体" panose="02010609060101010101" charset="-122"/>
                <a:ea typeface="黑体" panose="02010609060101010101" charset="-122"/>
              </a:rPr>
              <a:t>1</a:t>
            </a:r>
            <a:r>
              <a:rPr lang="zh-CN" altLang="en-US" sz="1600" b="1" dirty="0">
                <a:solidFill>
                  <a:schemeClr val="bg1"/>
                </a:solidFill>
                <a:latin typeface="黑体" panose="02010609060101010101" charset="-122"/>
                <a:ea typeface="黑体" panose="02010609060101010101" charset="-122"/>
              </a:rPr>
              <a:t>药网、国药网、药房网、德国</a:t>
            </a:r>
            <a:r>
              <a:rPr lang="en-US" altLang="zh-CN" sz="1600" b="1" dirty="0">
                <a:solidFill>
                  <a:schemeClr val="bg1"/>
                </a:solidFill>
                <a:latin typeface="黑体" panose="02010609060101010101" charset="-122"/>
                <a:ea typeface="黑体" panose="02010609060101010101" charset="-122"/>
              </a:rPr>
              <a:t>BA</a:t>
            </a:r>
            <a:r>
              <a:rPr lang="zh-CN" altLang="en-US" sz="1600" b="1" dirty="0">
                <a:solidFill>
                  <a:schemeClr val="bg1"/>
                </a:solidFill>
                <a:latin typeface="黑体" panose="02010609060101010101" charset="-122"/>
                <a:ea typeface="黑体" panose="02010609060101010101" charset="-122"/>
              </a:rPr>
              <a:t>保镖药房因用户投诉数量未达到规定标准数量，故不列入评级统计范畴。）</a:t>
            </a:r>
            <a:endParaRPr lang="en-US" altLang="zh-CN" sz="1600" b="1" dirty="0">
              <a:solidFill>
                <a:schemeClr val="bg1"/>
              </a:solidFill>
              <a:latin typeface="黑体" panose="02010609060101010101" charset="-122"/>
              <a:ea typeface="黑体" panose="02010609060101010101" charset="-122"/>
            </a:endParaRPr>
          </a:p>
          <a:p>
            <a:endParaRPr lang="en-US" altLang="zh-CN" sz="1600" b="1" dirty="0">
              <a:solidFill>
                <a:schemeClr val="bg1"/>
              </a:solidFill>
              <a:latin typeface="黑体" panose="02010609060101010101" charset="-122"/>
              <a:ea typeface="黑体" panose="02010609060101010101" charset="-122"/>
            </a:endParaRPr>
          </a:p>
          <a:p>
            <a:pPr>
              <a:lnSpc>
                <a:spcPct val="150000"/>
              </a:lnSpc>
            </a:pPr>
            <a:r>
              <a:rPr lang="zh-CN" altLang="en-US" sz="1600" b="1" dirty="0">
                <a:solidFill>
                  <a:schemeClr val="bg1"/>
                </a:solidFill>
                <a:latin typeface="黑体" panose="02010609060101010101" charset="-122"/>
                <a:ea typeface="黑体" panose="02010609060101010101" charset="-122"/>
              </a:rPr>
              <a:t>此外，用户投诉医药电商的消费投诉问题依次为退款问题、发货问题、商品质量、网络售假、网络欺诈。</a:t>
            </a:r>
          </a:p>
        </p:txBody>
      </p:sp>
      <p:pic>
        <p:nvPicPr>
          <p:cNvPr id="5" name="图片 4">
            <a:extLst>
              <a:ext uri="{FF2B5EF4-FFF2-40B4-BE49-F238E27FC236}">
                <a16:creationId xmlns:a16="http://schemas.microsoft.com/office/drawing/2014/main" id="{5DA75274-F9B3-46EF-9E1A-0DEB9D2856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9111" y="1687979"/>
            <a:ext cx="6700274" cy="4299722"/>
          </a:xfrm>
          <a:prstGeom prst="rect">
            <a:avLst/>
          </a:prstGeom>
        </p:spPr>
      </p:pic>
    </p:spTree>
    <p:custDataLst>
      <p:tags r:id="rId1"/>
    </p:custDataLst>
    <p:extLst>
      <p:ext uri="{BB962C8B-B14F-4D97-AF65-F5344CB8AC3E}">
        <p14:creationId xmlns:p14="http://schemas.microsoft.com/office/powerpoint/2010/main" val="20857516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椭圆 50"/>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AutoShape 2" descr="http://img0.imgtn.bdimg.com/it/u=2162780498,294483088&amp;fm=27&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AutoShape 7" descr="http://img4.imgtn.bdimg.com/it/u=2721805024,68536086&amp;fm=27&amp;gp=0.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AutoShape 9" descr="http://img4.imgtn.bdimg.com/it/u=2721805024,68536086&amp;fm=27&amp;gp=0.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8" name="矩形 17">
            <a:extLst>
              <a:ext uri="{FF2B5EF4-FFF2-40B4-BE49-F238E27FC236}">
                <a16:creationId xmlns:a16="http://schemas.microsoft.com/office/drawing/2014/main" id="{FCE763D5-0005-446F-BBCD-51BC0F3CCEF2}"/>
              </a:ext>
            </a:extLst>
          </p:cNvPr>
          <p:cNvSpPr/>
          <p:nvPr/>
        </p:nvSpPr>
        <p:spPr>
          <a:xfrm>
            <a:off x="1353080" y="870299"/>
            <a:ext cx="4520789" cy="461665"/>
          </a:xfrm>
          <a:prstGeom prst="rect">
            <a:avLst/>
          </a:prstGeom>
        </p:spPr>
        <p:txBody>
          <a:bodyPr wrap="none">
            <a:spAutoFit/>
          </a:bodyPr>
          <a:lstStyle/>
          <a:p>
            <a:r>
              <a:rPr lang="en-US" altLang="zh-CN" sz="2400" b="1" dirty="0">
                <a:solidFill>
                  <a:srgbClr val="0070C0"/>
                </a:solidFill>
                <a:latin typeface="黑体" panose="02010600030101010101" charset="-122"/>
                <a:ea typeface="黑体" panose="02010600030101010101" charset="-122"/>
              </a:rPr>
              <a:t>5.2 </a:t>
            </a:r>
            <a:r>
              <a:rPr lang="zh-CN" altLang="en-US" sz="2400" b="1" dirty="0">
                <a:solidFill>
                  <a:srgbClr val="0070C0"/>
                </a:solidFill>
                <a:latin typeface="黑体" panose="02010600030101010101" charset="-122"/>
                <a:ea typeface="黑体" panose="02010600030101010101" charset="-122"/>
              </a:rPr>
              <a:t>投诉典型案例</a:t>
            </a:r>
            <a:r>
              <a:rPr lang="en-US" altLang="zh-CN" sz="2400" b="1" dirty="0">
                <a:solidFill>
                  <a:srgbClr val="0070C0"/>
                </a:solidFill>
                <a:latin typeface="黑体" panose="02010600030101010101" charset="-122"/>
                <a:ea typeface="黑体" panose="02010600030101010101" charset="-122"/>
              </a:rPr>
              <a:t>-</a:t>
            </a:r>
            <a:r>
              <a:rPr lang="zh-CN" altLang="en-US" sz="2400" b="1" dirty="0">
                <a:solidFill>
                  <a:srgbClr val="0070C0"/>
                </a:solidFill>
                <a:latin typeface="黑体" panose="02010600030101010101" charset="-122"/>
                <a:ea typeface="黑体" panose="02010600030101010101" charset="-122"/>
              </a:rPr>
              <a:t>平那好医生 </a:t>
            </a:r>
          </a:p>
        </p:txBody>
      </p:sp>
      <p:sp>
        <p:nvSpPr>
          <p:cNvPr id="19" name="矩形 18">
            <a:extLst>
              <a:ext uri="{FF2B5EF4-FFF2-40B4-BE49-F238E27FC236}">
                <a16:creationId xmlns:a16="http://schemas.microsoft.com/office/drawing/2014/main" id="{B8A1DDD7-CDD5-406B-A8E3-693448CDECFC}"/>
              </a:ext>
            </a:extLst>
          </p:cNvPr>
          <p:cNvSpPr/>
          <p:nvPr/>
        </p:nvSpPr>
        <p:spPr>
          <a:xfrm>
            <a:off x="1226820" y="248061"/>
            <a:ext cx="2348720" cy="540725"/>
          </a:xfrm>
          <a:prstGeom prst="rect">
            <a:avLst/>
          </a:prstGeom>
        </p:spPr>
        <p:txBody>
          <a:bodyPr wrap="none">
            <a:spAutoFit/>
          </a:bodyPr>
          <a:lstStyle/>
          <a:p>
            <a:pPr algn="ctr">
              <a:lnSpc>
                <a:spcPct val="120000"/>
              </a:lnSpc>
            </a:pPr>
            <a:r>
              <a:rPr lang="zh-CN" altLang="en-US" sz="2800" b="1" dirty="0">
                <a:solidFill>
                  <a:srgbClr val="0070C0"/>
                </a:solidFill>
                <a:latin typeface="黑体" panose="02010600030101010101" charset="-122"/>
                <a:ea typeface="黑体" panose="02010600030101010101" charset="-122"/>
              </a:rPr>
              <a:t>五、评级数据</a:t>
            </a:r>
            <a:endParaRPr lang="zh-CN" altLang="zh-CN" sz="2800" b="1" dirty="0">
              <a:solidFill>
                <a:srgbClr val="0070C0"/>
              </a:solidFill>
              <a:latin typeface="黑体" panose="02010600030101010101" charset="-122"/>
              <a:ea typeface="黑体" panose="02010600030101010101" charset="-122"/>
            </a:endParaRPr>
          </a:p>
        </p:txBody>
      </p:sp>
      <p:grpSp>
        <p:nvGrpSpPr>
          <p:cNvPr id="15" name="Group 20">
            <a:extLst>
              <a:ext uri="{FF2B5EF4-FFF2-40B4-BE49-F238E27FC236}">
                <a16:creationId xmlns:a16="http://schemas.microsoft.com/office/drawing/2014/main" id="{5B1C31D7-CF4F-4F2E-8524-15386B6B3C24}"/>
              </a:ext>
            </a:extLst>
          </p:cNvPr>
          <p:cNvGrpSpPr/>
          <p:nvPr/>
        </p:nvGrpSpPr>
        <p:grpSpPr bwMode="auto">
          <a:xfrm>
            <a:off x="307975" y="2231571"/>
            <a:ext cx="4537075" cy="3918857"/>
            <a:chOff x="0" y="0"/>
            <a:chExt cx="4590" cy="7727"/>
          </a:xfrm>
          <a:solidFill>
            <a:schemeClr val="accent1">
              <a:lumMod val="75000"/>
            </a:schemeClr>
          </a:solidFill>
        </p:grpSpPr>
        <p:grpSp>
          <p:nvGrpSpPr>
            <p:cNvPr id="16" name="组合 3">
              <a:extLst>
                <a:ext uri="{FF2B5EF4-FFF2-40B4-BE49-F238E27FC236}">
                  <a16:creationId xmlns:a16="http://schemas.microsoft.com/office/drawing/2014/main" id="{BC4F1FD4-0707-4DCF-9BB9-254BE27F1135}"/>
                </a:ext>
              </a:extLst>
            </p:cNvPr>
            <p:cNvGrpSpPr/>
            <p:nvPr/>
          </p:nvGrpSpPr>
          <p:grpSpPr bwMode="auto">
            <a:xfrm>
              <a:off x="0" y="0"/>
              <a:ext cx="4590" cy="1102"/>
              <a:chOff x="0" y="-158"/>
              <a:chExt cx="2019937" cy="699980"/>
            </a:xfrm>
            <a:grpFill/>
          </p:grpSpPr>
          <p:sp>
            <p:nvSpPr>
              <p:cNvPr id="22" name="Rectangle 7">
                <a:extLst>
                  <a:ext uri="{FF2B5EF4-FFF2-40B4-BE49-F238E27FC236}">
                    <a16:creationId xmlns:a16="http://schemas.microsoft.com/office/drawing/2014/main" id="{FFBDA1C5-E36E-4882-8669-C16B3BFA7C0B}"/>
                  </a:ext>
                </a:extLst>
              </p:cNvPr>
              <p:cNvSpPr>
                <a:spLocks noChangeArrowheads="1"/>
              </p:cNvSpPr>
              <p:nvPr/>
            </p:nvSpPr>
            <p:spPr bwMode="auto">
              <a:xfrm>
                <a:off x="2054" y="-158"/>
                <a:ext cx="2016442" cy="50422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en-US" altLang="zh-CN" sz="2000" dirty="0">
                  <a:solidFill>
                    <a:schemeClr val="bg1"/>
                  </a:solidFill>
                  <a:latin typeface="Times New Roman" panose="02020603050405020304" pitchFamily="18" charset="0"/>
                </a:endParaRPr>
              </a:p>
            </p:txBody>
          </p:sp>
          <p:sp>
            <p:nvSpPr>
              <p:cNvPr id="23" name="AutoShape 8">
                <a:extLst>
                  <a:ext uri="{FF2B5EF4-FFF2-40B4-BE49-F238E27FC236}">
                    <a16:creationId xmlns:a16="http://schemas.microsoft.com/office/drawing/2014/main" id="{CD0F40A0-5874-48CF-95B7-AB9263F7C8B1}"/>
                  </a:ext>
                </a:extLst>
              </p:cNvPr>
              <p:cNvSpPr>
                <a:spLocks noChangeArrowheads="1"/>
              </p:cNvSpPr>
              <p:nvPr/>
            </p:nvSpPr>
            <p:spPr bwMode="auto">
              <a:xfrm flipV="1">
                <a:off x="1717534" y="502322"/>
                <a:ext cx="302403" cy="197500"/>
              </a:xfrm>
              <a:prstGeom prst="rtTriangle">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24" name="AutoShape 9">
                <a:extLst>
                  <a:ext uri="{FF2B5EF4-FFF2-40B4-BE49-F238E27FC236}">
                    <a16:creationId xmlns:a16="http://schemas.microsoft.com/office/drawing/2014/main" id="{1F799A25-725F-43FF-972E-0F760D084748}"/>
                  </a:ext>
                </a:extLst>
              </p:cNvPr>
              <p:cNvSpPr>
                <a:spLocks noChangeArrowheads="1"/>
              </p:cNvSpPr>
              <p:nvPr/>
            </p:nvSpPr>
            <p:spPr bwMode="auto">
              <a:xfrm rot="5400000" flipV="1">
                <a:off x="52452" y="447646"/>
                <a:ext cx="197500" cy="302403"/>
              </a:xfrm>
              <a:prstGeom prst="rtTriangle">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grpSp>
        <p:sp>
          <p:nvSpPr>
            <p:cNvPr id="17" name="Rectangle 10">
              <a:extLst>
                <a:ext uri="{FF2B5EF4-FFF2-40B4-BE49-F238E27FC236}">
                  <a16:creationId xmlns:a16="http://schemas.microsoft.com/office/drawing/2014/main" id="{9BF71E2E-08A9-40CC-80B2-BF2F3460D914}"/>
                </a:ext>
              </a:extLst>
            </p:cNvPr>
            <p:cNvSpPr>
              <a:spLocks noChangeArrowheads="1"/>
            </p:cNvSpPr>
            <p:nvPr/>
          </p:nvSpPr>
          <p:spPr bwMode="auto">
            <a:xfrm>
              <a:off x="234" y="772"/>
              <a:ext cx="4189" cy="6955"/>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170" tIns="46990" rIns="90170" bIns="46990"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en-US" altLang="zh-CN" sz="1600" dirty="0">
                <a:solidFill>
                  <a:srgbClr val="FF9900"/>
                </a:solidFill>
                <a:latin typeface="Times New Roman" panose="02020603050405020304" pitchFamily="18" charset="0"/>
              </a:endParaRPr>
            </a:p>
          </p:txBody>
        </p:sp>
      </p:grpSp>
      <p:sp>
        <p:nvSpPr>
          <p:cNvPr id="25" name="矩形 24">
            <a:extLst>
              <a:ext uri="{FF2B5EF4-FFF2-40B4-BE49-F238E27FC236}">
                <a16:creationId xmlns:a16="http://schemas.microsoft.com/office/drawing/2014/main" id="{2425B67C-1CC7-49FE-8AAE-07D5FCE2717D}"/>
              </a:ext>
            </a:extLst>
          </p:cNvPr>
          <p:cNvSpPr/>
          <p:nvPr/>
        </p:nvSpPr>
        <p:spPr>
          <a:xfrm>
            <a:off x="765175" y="2758840"/>
            <a:ext cx="3757872" cy="2989280"/>
          </a:xfrm>
          <a:prstGeom prst="rect">
            <a:avLst/>
          </a:prstGeom>
        </p:spPr>
        <p:txBody>
          <a:bodyPr wrap="square">
            <a:spAutoFit/>
          </a:bodyPr>
          <a:lstStyle/>
          <a:p>
            <a:pPr>
              <a:lnSpc>
                <a:spcPct val="150000"/>
              </a:lnSpc>
            </a:pPr>
            <a:r>
              <a:rPr lang="zh-CN" altLang="en-US" sz="1600" b="1" dirty="0">
                <a:solidFill>
                  <a:schemeClr val="bg1"/>
                </a:solidFill>
                <a:latin typeface="黑体" panose="02010609060101010101" charset="-122"/>
                <a:ea typeface="黑体" panose="02010609060101010101" charset="-122"/>
              </a:rPr>
              <a:t>据“电数据宝”显示，</a:t>
            </a:r>
            <a:r>
              <a:rPr lang="en-US" altLang="zh-CN" sz="1600" b="1" dirty="0">
                <a:solidFill>
                  <a:schemeClr val="bg1"/>
                </a:solidFill>
                <a:latin typeface="黑体" panose="02010609060101010101" charset="-122"/>
                <a:ea typeface="黑体" panose="02010609060101010101" charset="-122"/>
              </a:rPr>
              <a:t>2019</a:t>
            </a:r>
            <a:r>
              <a:rPr lang="zh-CN" altLang="en-US" sz="1600" b="1" dirty="0">
                <a:solidFill>
                  <a:schemeClr val="bg1"/>
                </a:solidFill>
                <a:latin typeface="黑体" panose="02010609060101010101" charset="-122"/>
                <a:ea typeface="黑体" panose="02010609060101010101" charset="-122"/>
              </a:rPr>
              <a:t>年度平安健康医疗科技有限公司旗下“平安好医生”共获得</a:t>
            </a:r>
            <a:r>
              <a:rPr lang="en-US" altLang="zh-CN" sz="1600" b="1" dirty="0">
                <a:solidFill>
                  <a:schemeClr val="bg1"/>
                </a:solidFill>
                <a:latin typeface="黑体" panose="02010609060101010101" charset="-122"/>
                <a:ea typeface="黑体" panose="02010609060101010101" charset="-122"/>
              </a:rPr>
              <a:t>9</a:t>
            </a:r>
            <a:r>
              <a:rPr lang="zh-CN" altLang="en-US" sz="1600" b="1" dirty="0">
                <a:solidFill>
                  <a:schemeClr val="bg1"/>
                </a:solidFill>
                <a:latin typeface="黑体" panose="02010609060101010101" charset="-122"/>
                <a:ea typeface="黑体" panose="02010609060101010101" charset="-122"/>
              </a:rPr>
              <a:t>次消费评级，均获“不建议下单”评级，需积极受理第三方移交督办的全国各地用户投诉线索并第一时间相应、及时反馈，奋起直追，努力提高售后服务水平和口碑。综合评定，</a:t>
            </a:r>
            <a:r>
              <a:rPr lang="en-US" altLang="zh-CN" sz="1600" b="1" dirty="0">
                <a:solidFill>
                  <a:schemeClr val="bg1"/>
                </a:solidFill>
                <a:latin typeface="黑体" panose="02010609060101010101" charset="-122"/>
                <a:ea typeface="黑体" panose="02010609060101010101" charset="-122"/>
              </a:rPr>
              <a:t>2019</a:t>
            </a:r>
            <a:r>
              <a:rPr lang="zh-CN" altLang="en-US" sz="1600" b="1" dirty="0">
                <a:solidFill>
                  <a:schemeClr val="bg1"/>
                </a:solidFill>
                <a:latin typeface="黑体" panose="02010609060101010101" charset="-122"/>
                <a:ea typeface="黑体" panose="02010609060101010101" charset="-122"/>
              </a:rPr>
              <a:t>年“平安好医生”获“不建议下单”评级。</a:t>
            </a:r>
          </a:p>
        </p:txBody>
      </p:sp>
      <p:pic>
        <p:nvPicPr>
          <p:cNvPr id="20" name="图片 19">
            <a:extLst>
              <a:ext uri="{FF2B5EF4-FFF2-40B4-BE49-F238E27FC236}">
                <a16:creationId xmlns:a16="http://schemas.microsoft.com/office/drawing/2014/main" id="{44679BD5-B497-498F-9822-F6E214F539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0187" y="2014415"/>
            <a:ext cx="7166105" cy="3973286"/>
          </a:xfrm>
          <a:prstGeom prst="rect">
            <a:avLst/>
          </a:prstGeom>
        </p:spPr>
      </p:pic>
    </p:spTree>
    <p:custDataLst>
      <p:tags r:id="rId1"/>
    </p:custDataLst>
    <p:extLst>
      <p:ext uri="{BB962C8B-B14F-4D97-AF65-F5344CB8AC3E}">
        <p14:creationId xmlns:p14="http://schemas.microsoft.com/office/powerpoint/2010/main" val="962258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椭圆 50"/>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AutoShape 2" descr="http://img0.imgtn.bdimg.com/it/u=2162780498,294483088&amp;fm=27&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AutoShape 7" descr="http://img4.imgtn.bdimg.com/it/u=2721805024,68536086&amp;fm=27&amp;gp=0.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AutoShape 9" descr="http://img4.imgtn.bdimg.com/it/u=2721805024,68536086&amp;fm=27&amp;gp=0.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8" name="矩形 17">
            <a:extLst>
              <a:ext uri="{FF2B5EF4-FFF2-40B4-BE49-F238E27FC236}">
                <a16:creationId xmlns:a16="http://schemas.microsoft.com/office/drawing/2014/main" id="{FCE763D5-0005-446F-BBCD-51BC0F3CCEF2}"/>
              </a:ext>
            </a:extLst>
          </p:cNvPr>
          <p:cNvSpPr/>
          <p:nvPr/>
        </p:nvSpPr>
        <p:spPr>
          <a:xfrm>
            <a:off x="1353080" y="870299"/>
            <a:ext cx="3903633" cy="461665"/>
          </a:xfrm>
          <a:prstGeom prst="rect">
            <a:avLst/>
          </a:prstGeom>
        </p:spPr>
        <p:txBody>
          <a:bodyPr wrap="none">
            <a:spAutoFit/>
          </a:bodyPr>
          <a:lstStyle/>
          <a:p>
            <a:r>
              <a:rPr lang="en-US" altLang="zh-CN" sz="2400" b="1" dirty="0">
                <a:solidFill>
                  <a:srgbClr val="0070C0"/>
                </a:solidFill>
                <a:latin typeface="黑体" panose="02010600030101010101" charset="-122"/>
                <a:ea typeface="黑体" panose="02010600030101010101" charset="-122"/>
              </a:rPr>
              <a:t>5.3 </a:t>
            </a:r>
            <a:r>
              <a:rPr lang="zh-CN" altLang="en-US" sz="2400" b="1" dirty="0">
                <a:solidFill>
                  <a:srgbClr val="0070C0"/>
                </a:solidFill>
                <a:latin typeface="黑体" panose="02010600030101010101" charset="-122"/>
                <a:ea typeface="黑体" panose="02010600030101010101" charset="-122"/>
              </a:rPr>
              <a:t>投诉典型案例</a:t>
            </a:r>
            <a:r>
              <a:rPr lang="en-US" altLang="zh-CN" sz="2400" b="1" dirty="0">
                <a:solidFill>
                  <a:srgbClr val="0070C0"/>
                </a:solidFill>
                <a:latin typeface="黑体" panose="02010600030101010101" charset="-122"/>
                <a:ea typeface="黑体" panose="02010600030101010101" charset="-122"/>
              </a:rPr>
              <a:t>-</a:t>
            </a:r>
            <a:r>
              <a:rPr lang="zh-CN" altLang="en-US" sz="2400" b="1" dirty="0">
                <a:solidFill>
                  <a:srgbClr val="0070C0"/>
                </a:solidFill>
                <a:latin typeface="黑体" panose="02010600030101010101" charset="-122"/>
                <a:ea typeface="黑体" panose="02010600030101010101" charset="-122"/>
              </a:rPr>
              <a:t>健康</a:t>
            </a:r>
            <a:r>
              <a:rPr lang="en-US" altLang="zh-CN" sz="2400" b="1" dirty="0">
                <a:solidFill>
                  <a:srgbClr val="0070C0"/>
                </a:solidFill>
                <a:latin typeface="黑体" panose="02010600030101010101" charset="-122"/>
                <a:ea typeface="黑体" panose="02010600030101010101" charset="-122"/>
              </a:rPr>
              <a:t>724</a:t>
            </a:r>
            <a:endParaRPr lang="zh-CN" altLang="en-US" sz="2400" b="1" dirty="0">
              <a:solidFill>
                <a:srgbClr val="0070C0"/>
              </a:solidFill>
              <a:latin typeface="黑体" panose="02010600030101010101" charset="-122"/>
              <a:ea typeface="黑体" panose="02010600030101010101" charset="-122"/>
            </a:endParaRPr>
          </a:p>
        </p:txBody>
      </p:sp>
      <p:sp>
        <p:nvSpPr>
          <p:cNvPr id="19" name="矩形 18">
            <a:extLst>
              <a:ext uri="{FF2B5EF4-FFF2-40B4-BE49-F238E27FC236}">
                <a16:creationId xmlns:a16="http://schemas.microsoft.com/office/drawing/2014/main" id="{B8A1DDD7-CDD5-406B-A8E3-693448CDECFC}"/>
              </a:ext>
            </a:extLst>
          </p:cNvPr>
          <p:cNvSpPr/>
          <p:nvPr/>
        </p:nvSpPr>
        <p:spPr>
          <a:xfrm>
            <a:off x="1226820" y="248061"/>
            <a:ext cx="2348720" cy="540725"/>
          </a:xfrm>
          <a:prstGeom prst="rect">
            <a:avLst/>
          </a:prstGeom>
        </p:spPr>
        <p:txBody>
          <a:bodyPr wrap="none">
            <a:spAutoFit/>
          </a:bodyPr>
          <a:lstStyle/>
          <a:p>
            <a:pPr algn="ctr">
              <a:lnSpc>
                <a:spcPct val="120000"/>
              </a:lnSpc>
            </a:pPr>
            <a:r>
              <a:rPr lang="zh-CN" altLang="en-US" sz="2800" b="1" dirty="0">
                <a:solidFill>
                  <a:srgbClr val="0070C0"/>
                </a:solidFill>
                <a:latin typeface="黑体" panose="02010600030101010101" charset="-122"/>
                <a:ea typeface="黑体" panose="02010600030101010101" charset="-122"/>
              </a:rPr>
              <a:t>五、评级数据</a:t>
            </a:r>
            <a:endParaRPr lang="zh-CN" altLang="zh-CN" sz="2800" b="1" dirty="0">
              <a:solidFill>
                <a:srgbClr val="0070C0"/>
              </a:solidFill>
              <a:latin typeface="黑体" panose="02010600030101010101" charset="-122"/>
              <a:ea typeface="黑体" panose="02010600030101010101" charset="-122"/>
            </a:endParaRPr>
          </a:p>
        </p:txBody>
      </p:sp>
      <p:grpSp>
        <p:nvGrpSpPr>
          <p:cNvPr id="15" name="Group 20">
            <a:extLst>
              <a:ext uri="{FF2B5EF4-FFF2-40B4-BE49-F238E27FC236}">
                <a16:creationId xmlns:a16="http://schemas.microsoft.com/office/drawing/2014/main" id="{5B1C31D7-CF4F-4F2E-8524-15386B6B3C24}"/>
              </a:ext>
            </a:extLst>
          </p:cNvPr>
          <p:cNvGrpSpPr/>
          <p:nvPr/>
        </p:nvGrpSpPr>
        <p:grpSpPr bwMode="auto">
          <a:xfrm>
            <a:off x="434235" y="2228295"/>
            <a:ext cx="4537075" cy="3918857"/>
            <a:chOff x="0" y="0"/>
            <a:chExt cx="4590" cy="7727"/>
          </a:xfrm>
          <a:solidFill>
            <a:schemeClr val="accent1">
              <a:lumMod val="75000"/>
            </a:schemeClr>
          </a:solidFill>
        </p:grpSpPr>
        <p:grpSp>
          <p:nvGrpSpPr>
            <p:cNvPr id="16" name="组合 3">
              <a:extLst>
                <a:ext uri="{FF2B5EF4-FFF2-40B4-BE49-F238E27FC236}">
                  <a16:creationId xmlns:a16="http://schemas.microsoft.com/office/drawing/2014/main" id="{BC4F1FD4-0707-4DCF-9BB9-254BE27F1135}"/>
                </a:ext>
              </a:extLst>
            </p:cNvPr>
            <p:cNvGrpSpPr/>
            <p:nvPr/>
          </p:nvGrpSpPr>
          <p:grpSpPr bwMode="auto">
            <a:xfrm>
              <a:off x="0" y="0"/>
              <a:ext cx="4590" cy="1102"/>
              <a:chOff x="0" y="-158"/>
              <a:chExt cx="2019937" cy="699980"/>
            </a:xfrm>
            <a:grpFill/>
          </p:grpSpPr>
          <p:sp>
            <p:nvSpPr>
              <p:cNvPr id="22" name="Rectangle 7">
                <a:extLst>
                  <a:ext uri="{FF2B5EF4-FFF2-40B4-BE49-F238E27FC236}">
                    <a16:creationId xmlns:a16="http://schemas.microsoft.com/office/drawing/2014/main" id="{FFBDA1C5-E36E-4882-8669-C16B3BFA7C0B}"/>
                  </a:ext>
                </a:extLst>
              </p:cNvPr>
              <p:cNvSpPr>
                <a:spLocks noChangeArrowheads="1"/>
              </p:cNvSpPr>
              <p:nvPr/>
            </p:nvSpPr>
            <p:spPr bwMode="auto">
              <a:xfrm>
                <a:off x="2054" y="-158"/>
                <a:ext cx="2016442" cy="50422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en-US" altLang="zh-CN" sz="2000" dirty="0">
                  <a:solidFill>
                    <a:schemeClr val="bg1"/>
                  </a:solidFill>
                  <a:latin typeface="Times New Roman" panose="02020603050405020304" pitchFamily="18" charset="0"/>
                </a:endParaRPr>
              </a:p>
            </p:txBody>
          </p:sp>
          <p:sp>
            <p:nvSpPr>
              <p:cNvPr id="23" name="AutoShape 8">
                <a:extLst>
                  <a:ext uri="{FF2B5EF4-FFF2-40B4-BE49-F238E27FC236}">
                    <a16:creationId xmlns:a16="http://schemas.microsoft.com/office/drawing/2014/main" id="{CD0F40A0-5874-48CF-95B7-AB9263F7C8B1}"/>
                  </a:ext>
                </a:extLst>
              </p:cNvPr>
              <p:cNvSpPr>
                <a:spLocks noChangeArrowheads="1"/>
              </p:cNvSpPr>
              <p:nvPr/>
            </p:nvSpPr>
            <p:spPr bwMode="auto">
              <a:xfrm flipV="1">
                <a:off x="1717534" y="502322"/>
                <a:ext cx="302403" cy="197500"/>
              </a:xfrm>
              <a:prstGeom prst="rtTriangle">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24" name="AutoShape 9">
                <a:extLst>
                  <a:ext uri="{FF2B5EF4-FFF2-40B4-BE49-F238E27FC236}">
                    <a16:creationId xmlns:a16="http://schemas.microsoft.com/office/drawing/2014/main" id="{1F799A25-725F-43FF-972E-0F760D084748}"/>
                  </a:ext>
                </a:extLst>
              </p:cNvPr>
              <p:cNvSpPr>
                <a:spLocks noChangeArrowheads="1"/>
              </p:cNvSpPr>
              <p:nvPr/>
            </p:nvSpPr>
            <p:spPr bwMode="auto">
              <a:xfrm rot="5400000" flipV="1">
                <a:off x="52452" y="447646"/>
                <a:ext cx="197500" cy="302403"/>
              </a:xfrm>
              <a:prstGeom prst="rtTriangle">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grpSp>
        <p:sp>
          <p:nvSpPr>
            <p:cNvPr id="17" name="Rectangle 10">
              <a:extLst>
                <a:ext uri="{FF2B5EF4-FFF2-40B4-BE49-F238E27FC236}">
                  <a16:creationId xmlns:a16="http://schemas.microsoft.com/office/drawing/2014/main" id="{9BF71E2E-08A9-40CC-80B2-BF2F3460D914}"/>
                </a:ext>
              </a:extLst>
            </p:cNvPr>
            <p:cNvSpPr>
              <a:spLocks noChangeArrowheads="1"/>
            </p:cNvSpPr>
            <p:nvPr/>
          </p:nvSpPr>
          <p:spPr bwMode="auto">
            <a:xfrm>
              <a:off x="234" y="772"/>
              <a:ext cx="4189" cy="6955"/>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170" tIns="46990" rIns="90170" bIns="46990"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en-US" altLang="zh-CN" sz="1600" dirty="0">
                <a:solidFill>
                  <a:srgbClr val="FF9900"/>
                </a:solidFill>
                <a:latin typeface="Times New Roman" panose="02020603050405020304" pitchFamily="18" charset="0"/>
              </a:endParaRPr>
            </a:p>
          </p:txBody>
        </p:sp>
      </p:grpSp>
      <p:sp>
        <p:nvSpPr>
          <p:cNvPr id="25" name="矩形 24">
            <a:extLst>
              <a:ext uri="{FF2B5EF4-FFF2-40B4-BE49-F238E27FC236}">
                <a16:creationId xmlns:a16="http://schemas.microsoft.com/office/drawing/2014/main" id="{2425B67C-1CC7-49FE-8AAE-07D5FCE2717D}"/>
              </a:ext>
            </a:extLst>
          </p:cNvPr>
          <p:cNvSpPr/>
          <p:nvPr/>
        </p:nvSpPr>
        <p:spPr>
          <a:xfrm>
            <a:off x="873817" y="2661964"/>
            <a:ext cx="3757872" cy="2989280"/>
          </a:xfrm>
          <a:prstGeom prst="rect">
            <a:avLst/>
          </a:prstGeom>
        </p:spPr>
        <p:txBody>
          <a:bodyPr wrap="square">
            <a:spAutoFit/>
          </a:bodyPr>
          <a:lstStyle/>
          <a:p>
            <a:pPr>
              <a:lnSpc>
                <a:spcPct val="150000"/>
              </a:lnSpc>
            </a:pPr>
            <a:r>
              <a:rPr lang="zh-CN" altLang="en-US" sz="1600" b="1" dirty="0">
                <a:solidFill>
                  <a:schemeClr val="bg1"/>
                </a:solidFill>
                <a:latin typeface="黑体" panose="02010609060101010101" charset="-122"/>
                <a:ea typeface="黑体" panose="02010609060101010101" charset="-122"/>
              </a:rPr>
              <a:t>据“电数宝”显示，</a:t>
            </a:r>
            <a:r>
              <a:rPr lang="en-US" altLang="zh-CN" sz="1600" b="1" dirty="0">
                <a:solidFill>
                  <a:schemeClr val="bg1"/>
                </a:solidFill>
                <a:latin typeface="黑体" panose="02010609060101010101" charset="-122"/>
                <a:ea typeface="黑体" panose="02010609060101010101" charset="-122"/>
              </a:rPr>
              <a:t>2019</a:t>
            </a:r>
            <a:r>
              <a:rPr lang="zh-CN" altLang="en-US" sz="1600" b="1" dirty="0">
                <a:solidFill>
                  <a:schemeClr val="bg1"/>
                </a:solidFill>
                <a:latin typeface="黑体" panose="02010609060101010101" charset="-122"/>
                <a:ea typeface="黑体" panose="02010609060101010101" charset="-122"/>
              </a:rPr>
              <a:t>年度七二四</a:t>
            </a:r>
            <a:r>
              <a:rPr lang="en-US" altLang="zh-CN" sz="1600" b="1" dirty="0">
                <a:solidFill>
                  <a:schemeClr val="bg1"/>
                </a:solidFill>
                <a:latin typeface="黑体" panose="02010609060101010101" charset="-122"/>
                <a:ea typeface="黑体" panose="02010609060101010101" charset="-122"/>
              </a:rPr>
              <a:t>(</a:t>
            </a:r>
            <a:r>
              <a:rPr lang="zh-CN" altLang="en-US" sz="1600" b="1" dirty="0">
                <a:solidFill>
                  <a:schemeClr val="bg1"/>
                </a:solidFill>
                <a:latin typeface="黑体" panose="02010609060101010101" charset="-122"/>
                <a:ea typeface="黑体" panose="02010609060101010101" charset="-122"/>
              </a:rPr>
              <a:t>北京</a:t>
            </a:r>
            <a:r>
              <a:rPr lang="en-US" altLang="zh-CN" sz="1600" b="1" dirty="0">
                <a:solidFill>
                  <a:schemeClr val="bg1"/>
                </a:solidFill>
                <a:latin typeface="黑体" panose="02010609060101010101" charset="-122"/>
                <a:ea typeface="黑体" panose="02010609060101010101" charset="-122"/>
              </a:rPr>
              <a:t>)</a:t>
            </a:r>
            <a:r>
              <a:rPr lang="zh-CN" altLang="en-US" sz="1600" b="1" dirty="0">
                <a:solidFill>
                  <a:schemeClr val="bg1"/>
                </a:solidFill>
                <a:latin typeface="黑体" panose="02010609060101010101" charset="-122"/>
                <a:ea typeface="黑体" panose="02010609060101010101" charset="-122"/>
              </a:rPr>
              <a:t>科技有限公司旗下“健康</a:t>
            </a:r>
            <a:r>
              <a:rPr lang="en-US" altLang="zh-CN" sz="1600" b="1" dirty="0">
                <a:solidFill>
                  <a:schemeClr val="bg1"/>
                </a:solidFill>
                <a:latin typeface="黑体" panose="02010609060101010101" charset="-122"/>
                <a:ea typeface="黑体" panose="02010609060101010101" charset="-122"/>
              </a:rPr>
              <a:t>724”</a:t>
            </a:r>
            <a:r>
              <a:rPr lang="zh-CN" altLang="en-US" sz="1600" b="1" dirty="0">
                <a:solidFill>
                  <a:schemeClr val="bg1"/>
                </a:solidFill>
                <a:latin typeface="黑体" panose="02010609060101010101" charset="-122"/>
                <a:ea typeface="黑体" panose="02010609060101010101" charset="-122"/>
              </a:rPr>
              <a:t>共获得</a:t>
            </a:r>
            <a:r>
              <a:rPr lang="en-US" altLang="zh-CN" sz="1600" b="1" dirty="0">
                <a:solidFill>
                  <a:schemeClr val="bg1"/>
                </a:solidFill>
                <a:latin typeface="黑体" panose="02010609060101010101" charset="-122"/>
                <a:ea typeface="黑体" panose="02010609060101010101" charset="-122"/>
              </a:rPr>
              <a:t>11</a:t>
            </a:r>
            <a:r>
              <a:rPr lang="zh-CN" altLang="en-US" sz="1600" b="1" dirty="0">
                <a:solidFill>
                  <a:schemeClr val="bg1"/>
                </a:solidFill>
                <a:latin typeface="黑体" panose="02010609060101010101" charset="-122"/>
                <a:ea typeface="黑体" panose="02010609060101010101" charset="-122"/>
              </a:rPr>
              <a:t>次消费评级，均获“不建议下单”评级，需积极受理第三方移交督办的全国各地用户投诉线索并第一时间相应、及时反馈，奋起直追，努力提高售后服务水平和口碑。综合评定，</a:t>
            </a:r>
            <a:r>
              <a:rPr lang="en-US" altLang="zh-CN" sz="1600" b="1" dirty="0">
                <a:solidFill>
                  <a:schemeClr val="bg1"/>
                </a:solidFill>
                <a:latin typeface="黑体" panose="02010609060101010101" charset="-122"/>
                <a:ea typeface="黑体" panose="02010609060101010101" charset="-122"/>
              </a:rPr>
              <a:t>2019</a:t>
            </a:r>
            <a:r>
              <a:rPr lang="zh-CN" altLang="en-US" sz="1600" b="1" dirty="0">
                <a:solidFill>
                  <a:schemeClr val="bg1"/>
                </a:solidFill>
                <a:latin typeface="黑体" panose="02010609060101010101" charset="-122"/>
                <a:ea typeface="黑体" panose="02010609060101010101" charset="-122"/>
              </a:rPr>
              <a:t>年“健康</a:t>
            </a:r>
            <a:r>
              <a:rPr lang="en-US" altLang="zh-CN" sz="1600" b="1" dirty="0">
                <a:solidFill>
                  <a:schemeClr val="bg1"/>
                </a:solidFill>
                <a:latin typeface="黑体" panose="02010609060101010101" charset="-122"/>
                <a:ea typeface="黑体" panose="02010609060101010101" charset="-122"/>
              </a:rPr>
              <a:t>724”</a:t>
            </a:r>
            <a:r>
              <a:rPr lang="zh-CN" altLang="en-US" sz="1600" b="1" dirty="0">
                <a:solidFill>
                  <a:schemeClr val="bg1"/>
                </a:solidFill>
                <a:latin typeface="黑体" panose="02010609060101010101" charset="-122"/>
                <a:ea typeface="黑体" panose="02010609060101010101" charset="-122"/>
              </a:rPr>
              <a:t>获“不建议下单”评级。</a:t>
            </a:r>
          </a:p>
        </p:txBody>
      </p:sp>
      <p:pic>
        <p:nvPicPr>
          <p:cNvPr id="5" name="图片 4">
            <a:extLst>
              <a:ext uri="{FF2B5EF4-FFF2-40B4-BE49-F238E27FC236}">
                <a16:creationId xmlns:a16="http://schemas.microsoft.com/office/drawing/2014/main" id="{1EF607E3-4D3B-4EC5-A1F7-F055758D31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1252" y="1331964"/>
            <a:ext cx="7010400" cy="4943475"/>
          </a:xfrm>
          <a:prstGeom prst="rect">
            <a:avLst/>
          </a:prstGeom>
        </p:spPr>
      </p:pic>
    </p:spTree>
    <p:custDataLst>
      <p:tags r:id="rId1"/>
    </p:custDataLst>
    <p:extLst>
      <p:ext uri="{BB962C8B-B14F-4D97-AF65-F5344CB8AC3E}">
        <p14:creationId xmlns:p14="http://schemas.microsoft.com/office/powerpoint/2010/main" val="38348744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椭圆 50"/>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AutoShape 2" descr="http://img0.imgtn.bdimg.com/it/u=2162780498,294483088&amp;fm=27&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AutoShape 7" descr="http://img4.imgtn.bdimg.com/it/u=2721805024,68536086&amp;fm=27&amp;gp=0.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AutoShape 9" descr="http://img4.imgtn.bdimg.com/it/u=2721805024,68536086&amp;fm=27&amp;gp=0.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8" name="矩形 17">
            <a:extLst>
              <a:ext uri="{FF2B5EF4-FFF2-40B4-BE49-F238E27FC236}">
                <a16:creationId xmlns:a16="http://schemas.microsoft.com/office/drawing/2014/main" id="{FCE763D5-0005-446F-BBCD-51BC0F3CCEF2}"/>
              </a:ext>
            </a:extLst>
          </p:cNvPr>
          <p:cNvSpPr/>
          <p:nvPr/>
        </p:nvSpPr>
        <p:spPr>
          <a:xfrm>
            <a:off x="1353080" y="870299"/>
            <a:ext cx="3746538" cy="461665"/>
          </a:xfrm>
          <a:prstGeom prst="rect">
            <a:avLst/>
          </a:prstGeom>
        </p:spPr>
        <p:txBody>
          <a:bodyPr wrap="none">
            <a:spAutoFit/>
          </a:bodyPr>
          <a:lstStyle/>
          <a:p>
            <a:r>
              <a:rPr lang="en-US" altLang="zh-CN" sz="2400" b="1" dirty="0">
                <a:solidFill>
                  <a:srgbClr val="0070C0"/>
                </a:solidFill>
                <a:latin typeface="黑体" panose="02010600030101010101" charset="-122"/>
                <a:ea typeface="黑体" panose="02010600030101010101" charset="-122"/>
              </a:rPr>
              <a:t>5.4 </a:t>
            </a:r>
            <a:r>
              <a:rPr lang="zh-CN" altLang="en-US" sz="2400" b="1" dirty="0">
                <a:solidFill>
                  <a:srgbClr val="0070C0"/>
                </a:solidFill>
                <a:latin typeface="黑体" panose="02010600030101010101" charset="-122"/>
                <a:ea typeface="黑体" panose="02010600030101010101" charset="-122"/>
              </a:rPr>
              <a:t>投诉典型案例</a:t>
            </a:r>
            <a:r>
              <a:rPr lang="en-US" altLang="zh-CN" sz="2400" b="1" dirty="0">
                <a:solidFill>
                  <a:srgbClr val="0070C0"/>
                </a:solidFill>
                <a:latin typeface="黑体" panose="02010600030101010101" charset="-122"/>
                <a:ea typeface="黑体" panose="02010600030101010101" charset="-122"/>
              </a:rPr>
              <a:t>-</a:t>
            </a:r>
            <a:r>
              <a:rPr lang="zh-CN" altLang="en-US" sz="2400" b="1" dirty="0">
                <a:solidFill>
                  <a:srgbClr val="0070C0"/>
                </a:solidFill>
                <a:latin typeface="黑体" panose="02010600030101010101" charset="-122"/>
                <a:ea typeface="黑体" panose="02010600030101010101" charset="-122"/>
              </a:rPr>
              <a:t>健客网</a:t>
            </a:r>
          </a:p>
        </p:txBody>
      </p:sp>
      <p:sp>
        <p:nvSpPr>
          <p:cNvPr id="19" name="矩形 18">
            <a:extLst>
              <a:ext uri="{FF2B5EF4-FFF2-40B4-BE49-F238E27FC236}">
                <a16:creationId xmlns:a16="http://schemas.microsoft.com/office/drawing/2014/main" id="{B8A1DDD7-CDD5-406B-A8E3-693448CDECFC}"/>
              </a:ext>
            </a:extLst>
          </p:cNvPr>
          <p:cNvSpPr/>
          <p:nvPr/>
        </p:nvSpPr>
        <p:spPr>
          <a:xfrm>
            <a:off x="1226820" y="248061"/>
            <a:ext cx="2348720" cy="540725"/>
          </a:xfrm>
          <a:prstGeom prst="rect">
            <a:avLst/>
          </a:prstGeom>
        </p:spPr>
        <p:txBody>
          <a:bodyPr wrap="none">
            <a:spAutoFit/>
          </a:bodyPr>
          <a:lstStyle/>
          <a:p>
            <a:pPr algn="ctr">
              <a:lnSpc>
                <a:spcPct val="120000"/>
              </a:lnSpc>
            </a:pPr>
            <a:r>
              <a:rPr lang="zh-CN" altLang="en-US" sz="2800" b="1" dirty="0">
                <a:solidFill>
                  <a:srgbClr val="0070C0"/>
                </a:solidFill>
                <a:latin typeface="黑体" panose="02010600030101010101" charset="-122"/>
                <a:ea typeface="黑体" panose="02010600030101010101" charset="-122"/>
              </a:rPr>
              <a:t>五、评级数据</a:t>
            </a:r>
            <a:endParaRPr lang="zh-CN" altLang="zh-CN" sz="2800" b="1" dirty="0">
              <a:solidFill>
                <a:srgbClr val="0070C0"/>
              </a:solidFill>
              <a:latin typeface="黑体" panose="02010600030101010101" charset="-122"/>
              <a:ea typeface="黑体" panose="02010600030101010101" charset="-122"/>
            </a:endParaRPr>
          </a:p>
        </p:txBody>
      </p:sp>
      <p:grpSp>
        <p:nvGrpSpPr>
          <p:cNvPr id="15" name="Group 20">
            <a:extLst>
              <a:ext uri="{FF2B5EF4-FFF2-40B4-BE49-F238E27FC236}">
                <a16:creationId xmlns:a16="http://schemas.microsoft.com/office/drawing/2014/main" id="{5B1C31D7-CF4F-4F2E-8524-15386B6B3C24}"/>
              </a:ext>
            </a:extLst>
          </p:cNvPr>
          <p:cNvGrpSpPr/>
          <p:nvPr/>
        </p:nvGrpSpPr>
        <p:grpSpPr bwMode="auto">
          <a:xfrm>
            <a:off x="307975" y="1972392"/>
            <a:ext cx="4537075" cy="3918857"/>
            <a:chOff x="0" y="0"/>
            <a:chExt cx="4590" cy="7727"/>
          </a:xfrm>
          <a:solidFill>
            <a:schemeClr val="accent1">
              <a:lumMod val="75000"/>
            </a:schemeClr>
          </a:solidFill>
        </p:grpSpPr>
        <p:grpSp>
          <p:nvGrpSpPr>
            <p:cNvPr id="16" name="组合 3">
              <a:extLst>
                <a:ext uri="{FF2B5EF4-FFF2-40B4-BE49-F238E27FC236}">
                  <a16:creationId xmlns:a16="http://schemas.microsoft.com/office/drawing/2014/main" id="{BC4F1FD4-0707-4DCF-9BB9-254BE27F1135}"/>
                </a:ext>
              </a:extLst>
            </p:cNvPr>
            <p:cNvGrpSpPr/>
            <p:nvPr/>
          </p:nvGrpSpPr>
          <p:grpSpPr bwMode="auto">
            <a:xfrm>
              <a:off x="0" y="0"/>
              <a:ext cx="4590" cy="1102"/>
              <a:chOff x="0" y="-158"/>
              <a:chExt cx="2019937" cy="699980"/>
            </a:xfrm>
            <a:grpFill/>
          </p:grpSpPr>
          <p:sp>
            <p:nvSpPr>
              <p:cNvPr id="22" name="Rectangle 7">
                <a:extLst>
                  <a:ext uri="{FF2B5EF4-FFF2-40B4-BE49-F238E27FC236}">
                    <a16:creationId xmlns:a16="http://schemas.microsoft.com/office/drawing/2014/main" id="{FFBDA1C5-E36E-4882-8669-C16B3BFA7C0B}"/>
                  </a:ext>
                </a:extLst>
              </p:cNvPr>
              <p:cNvSpPr>
                <a:spLocks noChangeArrowheads="1"/>
              </p:cNvSpPr>
              <p:nvPr/>
            </p:nvSpPr>
            <p:spPr bwMode="auto">
              <a:xfrm>
                <a:off x="2054" y="-158"/>
                <a:ext cx="2016442" cy="50422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en-US" altLang="zh-CN" sz="2000" dirty="0">
                  <a:solidFill>
                    <a:schemeClr val="bg1"/>
                  </a:solidFill>
                  <a:latin typeface="Times New Roman" panose="02020603050405020304" pitchFamily="18" charset="0"/>
                </a:endParaRPr>
              </a:p>
            </p:txBody>
          </p:sp>
          <p:sp>
            <p:nvSpPr>
              <p:cNvPr id="23" name="AutoShape 8">
                <a:extLst>
                  <a:ext uri="{FF2B5EF4-FFF2-40B4-BE49-F238E27FC236}">
                    <a16:creationId xmlns:a16="http://schemas.microsoft.com/office/drawing/2014/main" id="{CD0F40A0-5874-48CF-95B7-AB9263F7C8B1}"/>
                  </a:ext>
                </a:extLst>
              </p:cNvPr>
              <p:cNvSpPr>
                <a:spLocks noChangeArrowheads="1"/>
              </p:cNvSpPr>
              <p:nvPr/>
            </p:nvSpPr>
            <p:spPr bwMode="auto">
              <a:xfrm flipV="1">
                <a:off x="1717534" y="502322"/>
                <a:ext cx="302403" cy="197500"/>
              </a:xfrm>
              <a:prstGeom prst="rtTriangle">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24" name="AutoShape 9">
                <a:extLst>
                  <a:ext uri="{FF2B5EF4-FFF2-40B4-BE49-F238E27FC236}">
                    <a16:creationId xmlns:a16="http://schemas.microsoft.com/office/drawing/2014/main" id="{1F799A25-725F-43FF-972E-0F760D084748}"/>
                  </a:ext>
                </a:extLst>
              </p:cNvPr>
              <p:cNvSpPr>
                <a:spLocks noChangeArrowheads="1"/>
              </p:cNvSpPr>
              <p:nvPr/>
            </p:nvSpPr>
            <p:spPr bwMode="auto">
              <a:xfrm rot="5400000" flipV="1">
                <a:off x="52452" y="447646"/>
                <a:ext cx="197500" cy="302403"/>
              </a:xfrm>
              <a:prstGeom prst="rtTriangle">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grpSp>
        <p:sp>
          <p:nvSpPr>
            <p:cNvPr id="17" name="Rectangle 10">
              <a:extLst>
                <a:ext uri="{FF2B5EF4-FFF2-40B4-BE49-F238E27FC236}">
                  <a16:creationId xmlns:a16="http://schemas.microsoft.com/office/drawing/2014/main" id="{9BF71E2E-08A9-40CC-80B2-BF2F3460D914}"/>
                </a:ext>
              </a:extLst>
            </p:cNvPr>
            <p:cNvSpPr>
              <a:spLocks noChangeArrowheads="1"/>
            </p:cNvSpPr>
            <p:nvPr/>
          </p:nvSpPr>
          <p:spPr bwMode="auto">
            <a:xfrm>
              <a:off x="234" y="772"/>
              <a:ext cx="4189" cy="6955"/>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170" tIns="46990" rIns="90170" bIns="46990"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en-US" altLang="zh-CN" sz="1600" dirty="0">
                <a:solidFill>
                  <a:srgbClr val="FF9900"/>
                </a:solidFill>
                <a:latin typeface="Times New Roman" panose="02020603050405020304" pitchFamily="18" charset="0"/>
              </a:endParaRPr>
            </a:p>
          </p:txBody>
        </p:sp>
      </p:grpSp>
      <p:sp>
        <p:nvSpPr>
          <p:cNvPr id="25" name="矩形 24">
            <a:extLst>
              <a:ext uri="{FF2B5EF4-FFF2-40B4-BE49-F238E27FC236}">
                <a16:creationId xmlns:a16="http://schemas.microsoft.com/office/drawing/2014/main" id="{2425B67C-1CC7-49FE-8AAE-07D5FCE2717D}"/>
              </a:ext>
            </a:extLst>
          </p:cNvPr>
          <p:cNvSpPr/>
          <p:nvPr/>
        </p:nvSpPr>
        <p:spPr>
          <a:xfrm>
            <a:off x="746008" y="2542762"/>
            <a:ext cx="3757872" cy="2989280"/>
          </a:xfrm>
          <a:prstGeom prst="rect">
            <a:avLst/>
          </a:prstGeom>
        </p:spPr>
        <p:txBody>
          <a:bodyPr wrap="square">
            <a:spAutoFit/>
          </a:bodyPr>
          <a:lstStyle/>
          <a:p>
            <a:pPr>
              <a:lnSpc>
                <a:spcPct val="150000"/>
              </a:lnSpc>
            </a:pPr>
            <a:r>
              <a:rPr lang="zh-CN" altLang="en-US" sz="1600" b="1" dirty="0">
                <a:solidFill>
                  <a:schemeClr val="bg1"/>
                </a:solidFill>
                <a:latin typeface="黑体" panose="02010609060101010101" charset="-122"/>
                <a:ea typeface="黑体" panose="02010609060101010101" charset="-122"/>
              </a:rPr>
              <a:t>据“电数宝”显示，</a:t>
            </a:r>
            <a:r>
              <a:rPr lang="en-US" altLang="zh-CN" sz="1600" b="1" dirty="0">
                <a:solidFill>
                  <a:schemeClr val="bg1"/>
                </a:solidFill>
                <a:latin typeface="黑体" panose="02010609060101010101" charset="-122"/>
                <a:ea typeface="黑体" panose="02010609060101010101" charset="-122"/>
              </a:rPr>
              <a:t>2019</a:t>
            </a:r>
            <a:r>
              <a:rPr lang="zh-CN" altLang="en-US" sz="1600" b="1" dirty="0">
                <a:solidFill>
                  <a:schemeClr val="bg1"/>
                </a:solidFill>
                <a:latin typeface="黑体" panose="02010609060101010101" charset="-122"/>
                <a:ea typeface="黑体" panose="02010609060101010101" charset="-122"/>
              </a:rPr>
              <a:t>年度广东健客医药有限公司旗下“健客网”共获得</a:t>
            </a:r>
            <a:r>
              <a:rPr lang="en-US" altLang="zh-CN" sz="1600" b="1" dirty="0">
                <a:solidFill>
                  <a:schemeClr val="bg1"/>
                </a:solidFill>
                <a:latin typeface="黑体" panose="02010609060101010101" charset="-122"/>
                <a:ea typeface="黑体" panose="02010609060101010101" charset="-122"/>
              </a:rPr>
              <a:t>9</a:t>
            </a:r>
            <a:r>
              <a:rPr lang="zh-CN" altLang="en-US" sz="1600" b="1" dirty="0">
                <a:solidFill>
                  <a:schemeClr val="bg1"/>
                </a:solidFill>
                <a:latin typeface="黑体" panose="02010609060101010101" charset="-122"/>
                <a:ea typeface="黑体" panose="02010609060101010101" charset="-122"/>
              </a:rPr>
              <a:t>次消费评级，均获“不建议下单”评级，需积极受理第三方移交督办的全国各地用户投诉线索并第一时间相应、及时反馈，奋起直追，努力提高售后服务水平和口碑。综合评定，</a:t>
            </a:r>
            <a:r>
              <a:rPr lang="en-US" altLang="zh-CN" sz="1600" b="1" dirty="0">
                <a:solidFill>
                  <a:schemeClr val="bg1"/>
                </a:solidFill>
                <a:latin typeface="黑体" panose="02010609060101010101" charset="-122"/>
                <a:ea typeface="黑体" panose="02010609060101010101" charset="-122"/>
              </a:rPr>
              <a:t>2019</a:t>
            </a:r>
            <a:r>
              <a:rPr lang="zh-CN" altLang="en-US" sz="1600" b="1" dirty="0">
                <a:solidFill>
                  <a:schemeClr val="bg1"/>
                </a:solidFill>
                <a:latin typeface="黑体" panose="02010609060101010101" charset="-122"/>
                <a:ea typeface="黑体" panose="02010609060101010101" charset="-122"/>
              </a:rPr>
              <a:t>年“健客网”获“不建议下单”评级。</a:t>
            </a:r>
          </a:p>
        </p:txBody>
      </p:sp>
      <p:pic>
        <p:nvPicPr>
          <p:cNvPr id="7" name="图片 6">
            <a:extLst>
              <a:ext uri="{FF2B5EF4-FFF2-40B4-BE49-F238E27FC236}">
                <a16:creationId xmlns:a16="http://schemas.microsoft.com/office/drawing/2014/main" id="{AC88DD2F-0E4E-4B19-9C41-F2D2F6DB77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3662" y="1745796"/>
            <a:ext cx="7038975" cy="4295775"/>
          </a:xfrm>
          <a:prstGeom prst="rect">
            <a:avLst/>
          </a:prstGeom>
        </p:spPr>
      </p:pic>
    </p:spTree>
    <p:custDataLst>
      <p:tags r:id="rId1"/>
    </p:custDataLst>
    <p:extLst>
      <p:ext uri="{BB962C8B-B14F-4D97-AF65-F5344CB8AC3E}">
        <p14:creationId xmlns:p14="http://schemas.microsoft.com/office/powerpoint/2010/main" val="2534238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椭圆 16"/>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344022" y="448348"/>
            <a:ext cx="2964274" cy="668837"/>
          </a:xfrm>
          <a:prstGeom prst="rect">
            <a:avLst/>
          </a:prstGeom>
        </p:spPr>
        <p:txBody>
          <a:bodyPr wrap="none">
            <a:spAutoFit/>
          </a:bodyPr>
          <a:lstStyle/>
          <a:p>
            <a:pPr algn="ctr">
              <a:lnSpc>
                <a:spcPct val="120000"/>
              </a:lnSpc>
            </a:pPr>
            <a:r>
              <a:rPr lang="zh-CN" altLang="en-US" sz="3600" b="1" dirty="0">
                <a:solidFill>
                  <a:schemeClr val="tx1">
                    <a:lumMod val="75000"/>
                    <a:lumOff val="25000"/>
                  </a:schemeClr>
                </a:solidFill>
                <a:latin typeface="黑体" panose="02010609060101010101" charset="-122"/>
                <a:ea typeface="黑体" panose="02010609060101010101" charset="-122"/>
              </a:rPr>
              <a:t>六、报告附录</a:t>
            </a:r>
          </a:p>
        </p:txBody>
      </p:sp>
      <p:sp>
        <p:nvSpPr>
          <p:cNvPr id="4" name="文本框 3"/>
          <p:cNvSpPr txBox="1"/>
          <p:nvPr/>
        </p:nvSpPr>
        <p:spPr>
          <a:xfrm>
            <a:off x="1344023" y="1169976"/>
            <a:ext cx="2542171" cy="460375"/>
          </a:xfrm>
          <a:prstGeom prst="rect">
            <a:avLst/>
          </a:prstGeom>
          <a:noFill/>
        </p:spPr>
        <p:txBody>
          <a:bodyPr wrap="square" rtlCol="0">
            <a:spAutoFit/>
          </a:bodyPr>
          <a:lstStyle/>
          <a:p>
            <a:r>
              <a:rPr lang="en-US" altLang="zh-CN" sz="2400" b="1" dirty="0">
                <a:solidFill>
                  <a:srgbClr val="0070C0"/>
                </a:solidFill>
                <a:latin typeface="黑体" panose="02010609060101010101" charset="-122"/>
                <a:ea typeface="黑体" panose="02010609060101010101" charset="-122"/>
              </a:rPr>
              <a:t>6.1 </a:t>
            </a:r>
            <a:r>
              <a:rPr lang="en-US" altLang="zh-CN" sz="2400" b="1" dirty="0" err="1">
                <a:solidFill>
                  <a:srgbClr val="0070C0"/>
                </a:solidFill>
                <a:latin typeface="黑体" panose="02010609060101010101" charset="-122"/>
                <a:ea typeface="黑体" panose="02010609060101010101" charset="-122"/>
              </a:rPr>
              <a:t>关于我们</a:t>
            </a:r>
            <a:endParaRPr lang="zh-CN" altLang="en-US" sz="2400" b="1" dirty="0">
              <a:solidFill>
                <a:srgbClr val="0070C0"/>
              </a:solidFill>
              <a:latin typeface="黑体" panose="02010609060101010101" charset="-122"/>
              <a:ea typeface="黑体" panose="02010609060101010101" charset="-122"/>
            </a:endParaRPr>
          </a:p>
        </p:txBody>
      </p:sp>
      <p:pic>
        <p:nvPicPr>
          <p:cNvPr id="21" name="图片 20" descr="C:\Users\Administrator\Desktop\ppt内容\关于我们.jpg关于我们"/>
          <p:cNvPicPr>
            <a:picLocks noChangeAspect="1"/>
          </p:cNvPicPr>
          <p:nvPr/>
        </p:nvPicPr>
        <p:blipFill>
          <a:blip r:embed="rId2"/>
          <a:srcRect/>
          <a:stretch>
            <a:fillRect/>
          </a:stretch>
        </p:blipFill>
        <p:spPr>
          <a:xfrm>
            <a:off x="8456757" y="1106723"/>
            <a:ext cx="3465195" cy="5329555"/>
          </a:xfrm>
          <a:prstGeom prst="rect">
            <a:avLst/>
          </a:prstGeom>
        </p:spPr>
      </p:pic>
      <p:sp>
        <p:nvSpPr>
          <p:cNvPr id="8" name="TextBox 30"/>
          <p:cNvSpPr txBox="1"/>
          <p:nvPr/>
        </p:nvSpPr>
        <p:spPr>
          <a:xfrm>
            <a:off x="543559" y="1957070"/>
            <a:ext cx="7605017" cy="4355808"/>
          </a:xfrm>
          <a:prstGeom prst="rect">
            <a:avLst/>
          </a:prstGeom>
          <a:noFill/>
        </p:spPr>
        <p:txBody>
          <a:bodyPr wrap="square" lIns="0" tIns="0" rIns="0" bIns="0" rtlCol="0">
            <a:spAutoFit/>
            <a:scene3d>
              <a:camera prst="orthographicFront"/>
              <a:lightRig rig="threePt" dir="t"/>
            </a:scene3d>
            <a:sp3d contourW="12700"/>
          </a:bodyPr>
          <a:lstStyle/>
          <a:p>
            <a:pPr marL="144145" indent="385445" fontAlgn="auto">
              <a:lnSpc>
                <a:spcPct val="120000"/>
              </a:lnSpc>
            </a:pPr>
            <a:r>
              <a:rPr lang="zh-CN" altLang="en-US" sz="1600" b="1" kern="200" dirty="0">
                <a:latin typeface="黑体" panose="02010609060101010101" charset="-122"/>
                <a:ea typeface="黑体" panose="02010609060101010101" charset="-122"/>
                <a:cs typeface="方正兰亭粗黑简体" panose="02000000000000000000" charset="-122"/>
              </a:rPr>
              <a:t>网经社公司是中国电商行业的“</a:t>
            </a:r>
            <a:r>
              <a:rPr lang="en-US" altLang="zh-CN" b="1" i="1" kern="200" dirty="0">
                <a:solidFill>
                  <a:srgbClr val="0070C0"/>
                </a:solidFill>
                <a:latin typeface="黑体" panose="02010609060101010101" charset="-122"/>
                <a:ea typeface="黑体" panose="02010609060101010101" charset="-122"/>
              </a:rPr>
              <a:t>Bloomberg</a:t>
            </a:r>
            <a:r>
              <a:rPr lang="en-US" altLang="zh-CN" sz="1600" b="1" kern="200" dirty="0">
                <a:latin typeface="黑体" panose="02010609060101010101" charset="-122"/>
                <a:ea typeface="黑体" panose="02010609060101010101" charset="-122"/>
                <a:cs typeface="方正兰亭粗黑简体" panose="02000000000000000000" charset="-122"/>
              </a:rPr>
              <a:t>”</a:t>
            </a:r>
            <a:r>
              <a:rPr lang="zh-CN" altLang="en-US" sz="1600" b="1" kern="200" dirty="0">
                <a:latin typeface="黑体" panose="02010609060101010101" charset="-122"/>
                <a:ea typeface="黑体" panose="02010609060101010101" charset="-122"/>
                <a:cs typeface="方正兰亭粗黑简体" panose="02000000000000000000" charset="-122"/>
              </a:rPr>
              <a:t>。运营</a:t>
            </a:r>
            <a:r>
              <a:rPr lang="zh-CN" altLang="en-US" b="1" i="1" kern="200" dirty="0">
                <a:solidFill>
                  <a:srgbClr val="0070C0"/>
                </a:solidFill>
                <a:latin typeface="黑体" panose="02010609060101010101" charset="-122"/>
                <a:ea typeface="黑体" panose="02010609060101010101" charset="-122"/>
              </a:rPr>
              <a:t>网经社</a:t>
            </a:r>
            <a:r>
              <a:rPr lang="en-US" altLang="zh-CN" b="1" i="1" kern="200" dirty="0">
                <a:solidFill>
                  <a:srgbClr val="0070C0"/>
                </a:solidFill>
                <a:latin typeface="黑体" panose="02010609060101010101" charset="-122"/>
                <a:ea typeface="黑体" panose="02010609060101010101" charset="-122"/>
              </a:rPr>
              <a:t>www100EC.cn(</a:t>
            </a:r>
            <a:r>
              <a:rPr lang="zh-CN" altLang="en-US" b="1" i="1" kern="200" dirty="0">
                <a:solidFill>
                  <a:srgbClr val="0070C0"/>
                </a:solidFill>
                <a:latin typeface="黑体" panose="02010609060101010101" charset="-122"/>
                <a:ea typeface="黑体" panose="02010609060101010101" charset="-122"/>
              </a:rPr>
              <a:t>电商门户</a:t>
            </a:r>
            <a:r>
              <a:rPr lang="en-US" altLang="zh-CN" b="1" i="1" kern="200" dirty="0">
                <a:solidFill>
                  <a:srgbClr val="0070C0"/>
                </a:solidFill>
                <a:latin typeface="黑体" panose="02010609060101010101" charset="-122"/>
                <a:ea typeface="黑体" panose="02010609060101010101" charset="-122"/>
              </a:rPr>
              <a:t>)</a:t>
            </a:r>
            <a:r>
              <a:rPr lang="zh-CN" altLang="en-US" b="1" i="1" kern="200" dirty="0">
                <a:solidFill>
                  <a:srgbClr val="0070C0"/>
                </a:solidFill>
                <a:latin typeface="黑体" panose="02010609060101010101" charset="-122"/>
                <a:ea typeface="黑体" panose="02010609060101010101" charset="-122"/>
              </a:rPr>
              <a:t>、电子商务研究中心</a:t>
            </a:r>
            <a:r>
              <a:rPr lang="en-US" altLang="zh-CN" b="1" i="1" kern="200" dirty="0">
                <a:solidFill>
                  <a:srgbClr val="0070C0"/>
                </a:solidFill>
                <a:latin typeface="黑体" panose="02010609060101010101" charset="-122"/>
                <a:ea typeface="黑体" panose="02010609060101010101" charset="-122"/>
              </a:rPr>
              <a:t>(</a:t>
            </a:r>
            <a:r>
              <a:rPr lang="zh-CN" altLang="en-US" b="1" i="1" kern="200" dirty="0">
                <a:solidFill>
                  <a:srgbClr val="0070C0"/>
                </a:solidFill>
                <a:latin typeface="黑体" panose="02010609060101010101" charset="-122"/>
                <a:ea typeface="黑体" panose="02010609060101010101" charset="-122"/>
              </a:rPr>
              <a:t>智库</a:t>
            </a:r>
            <a:r>
              <a:rPr lang="en-US" altLang="zh-CN" b="1" i="1" kern="200" dirty="0">
                <a:solidFill>
                  <a:srgbClr val="0070C0"/>
                </a:solidFill>
                <a:latin typeface="黑体" panose="02010609060101010101" charset="-122"/>
                <a:ea typeface="黑体" panose="02010609060101010101" charset="-122"/>
              </a:rPr>
              <a:t>)</a:t>
            </a:r>
            <a:r>
              <a:rPr lang="zh-CN" altLang="en-US" b="1" i="1" kern="200" dirty="0">
                <a:solidFill>
                  <a:srgbClr val="0070C0"/>
                </a:solidFill>
                <a:latin typeface="黑体" panose="02010609060101010101" charset="-122"/>
                <a:ea typeface="黑体" panose="02010609060101010101" charset="-122"/>
              </a:rPr>
              <a:t>、电数宝</a:t>
            </a:r>
            <a:r>
              <a:rPr lang="en-US" altLang="zh-CN" b="1" i="1" kern="200" dirty="0">
                <a:solidFill>
                  <a:srgbClr val="0070C0"/>
                </a:solidFill>
                <a:latin typeface="黑体" panose="02010609060101010101" charset="-122"/>
                <a:ea typeface="黑体" panose="02010609060101010101" charset="-122"/>
              </a:rPr>
              <a:t>(DT)</a:t>
            </a:r>
            <a:r>
              <a:rPr lang="zh-CN" altLang="en-US" b="1" i="1" kern="200" dirty="0">
                <a:solidFill>
                  <a:srgbClr val="0070C0"/>
                </a:solidFill>
                <a:latin typeface="黑体" panose="02010609060101010101" charset="-122"/>
                <a:ea typeface="黑体" panose="02010609060101010101" charset="-122"/>
              </a:rPr>
              <a:t>、电融宝</a:t>
            </a:r>
            <a:r>
              <a:rPr lang="en-US" altLang="zh-CN" b="1" i="1" kern="200" dirty="0">
                <a:solidFill>
                  <a:srgbClr val="0070C0"/>
                </a:solidFill>
                <a:latin typeface="黑体" panose="02010609060101010101" charset="-122"/>
                <a:ea typeface="黑体" panose="02010609060101010101" charset="-122"/>
              </a:rPr>
              <a:t>(FA)</a:t>
            </a:r>
            <a:r>
              <a:rPr lang="zh-CN" altLang="en-US" b="1" i="1" kern="200" dirty="0">
                <a:solidFill>
                  <a:srgbClr val="0070C0"/>
                </a:solidFill>
                <a:latin typeface="黑体" panose="02010609060101010101" charset="-122"/>
                <a:ea typeface="黑体" panose="02010609060101010101" charset="-122"/>
              </a:rPr>
              <a:t>、电诉宝</a:t>
            </a:r>
            <a:r>
              <a:rPr lang="en-US" altLang="zh-CN" b="1" i="1" kern="200" dirty="0">
                <a:solidFill>
                  <a:srgbClr val="0070C0"/>
                </a:solidFill>
                <a:latin typeface="黑体" panose="02010609060101010101" charset="-122"/>
                <a:ea typeface="黑体" panose="02010609060101010101" charset="-122"/>
              </a:rPr>
              <a:t>(315)</a:t>
            </a:r>
            <a:r>
              <a:rPr lang="zh-CN" altLang="en-US" sz="1600" b="1" kern="200" dirty="0">
                <a:latin typeface="黑体" panose="02010609060101010101" charset="-122"/>
                <a:ea typeface="黑体" panose="02010609060101010101" charset="-122"/>
                <a:cs typeface="方正兰亭粗黑简体" panose="02000000000000000000" charset="-122"/>
              </a:rPr>
              <a:t>等子平台，面向电商提供媒体</a:t>
            </a:r>
            <a:r>
              <a:rPr lang="en-US" altLang="zh-CN" sz="1600" b="1" kern="200" dirty="0">
                <a:latin typeface="黑体" panose="02010609060101010101" charset="-122"/>
                <a:ea typeface="黑体" panose="02010609060101010101" charset="-122"/>
                <a:cs typeface="方正兰亭粗黑简体" panose="02000000000000000000" charset="-122"/>
              </a:rPr>
              <a:t>/</a:t>
            </a:r>
            <a:r>
              <a:rPr lang="zh-CN" altLang="en-US" sz="1600" b="1" kern="200" dirty="0">
                <a:latin typeface="黑体" panose="02010609060101010101" charset="-122"/>
                <a:ea typeface="黑体" panose="02010609060101010101" charset="-122"/>
                <a:cs typeface="方正兰亭粗黑简体" panose="02000000000000000000" charset="-122"/>
              </a:rPr>
              <a:t>智库</a:t>
            </a:r>
            <a:r>
              <a:rPr lang="en-US" altLang="zh-CN" sz="1600" b="1" kern="200" dirty="0">
                <a:latin typeface="黑体" panose="02010609060101010101" charset="-122"/>
                <a:ea typeface="黑体" panose="02010609060101010101" charset="-122"/>
                <a:cs typeface="方正兰亭粗黑简体" panose="02000000000000000000" charset="-122"/>
              </a:rPr>
              <a:t>/</a:t>
            </a:r>
            <a:r>
              <a:rPr lang="zh-CN" altLang="en-US" sz="1600" b="1" kern="200" dirty="0">
                <a:latin typeface="黑体" panose="02010609060101010101" charset="-122"/>
                <a:ea typeface="黑体" panose="02010609060101010101" charset="-122"/>
                <a:cs typeface="方正兰亭粗黑简体" panose="02000000000000000000" charset="-122"/>
              </a:rPr>
              <a:t>平台三大系列、</a:t>
            </a:r>
            <a:r>
              <a:rPr lang="en-US" altLang="zh-CN" sz="1600" b="1" kern="200" dirty="0">
                <a:latin typeface="黑体" panose="02010609060101010101" charset="-122"/>
                <a:ea typeface="黑体" panose="02010609060101010101" charset="-122"/>
                <a:cs typeface="方正兰亭粗黑简体" panose="02000000000000000000" charset="-122"/>
              </a:rPr>
              <a:t>20</a:t>
            </a:r>
            <a:r>
              <a:rPr lang="zh-CN" altLang="en-US" sz="1600" b="1" kern="200" dirty="0">
                <a:latin typeface="黑体" panose="02010609060101010101" charset="-122"/>
                <a:ea typeface="黑体" panose="02010609060101010101" charset="-122"/>
                <a:cs typeface="方正兰亭粗黑简体" panose="02000000000000000000" charset="-122"/>
              </a:rPr>
              <a:t>余项专业产品服务。</a:t>
            </a:r>
          </a:p>
          <a:p>
            <a:pPr marL="144145" indent="385445" fontAlgn="auto">
              <a:lnSpc>
                <a:spcPct val="120000"/>
              </a:lnSpc>
            </a:pPr>
            <a:endParaRPr lang="zh-CN" altLang="en-US" sz="1600" b="1" kern="200" dirty="0">
              <a:latin typeface="黑体" panose="02010609060101010101" charset="-122"/>
              <a:ea typeface="黑体" panose="02010609060101010101" charset="-122"/>
              <a:cs typeface="方正兰亭粗黑简体" panose="02000000000000000000" charset="-122"/>
            </a:endParaRPr>
          </a:p>
          <a:p>
            <a:pPr marL="144145" indent="385445">
              <a:lnSpc>
                <a:spcPct val="120000"/>
              </a:lnSpc>
            </a:pPr>
            <a:r>
              <a:rPr lang="zh-CN" altLang="en-US" sz="1600" b="1" kern="200" dirty="0">
                <a:latin typeface="黑体" panose="02010609060101010101" charset="-122"/>
                <a:ea typeface="黑体" panose="02010609060101010101" charset="-122"/>
                <a:cs typeface="方正兰亭粗黑简体" panose="02000000000000000000" charset="-122"/>
              </a:rPr>
              <a:t>网经社网站（100EC.CN）旗下拥有</a:t>
            </a:r>
            <a:r>
              <a:rPr lang="zh-CN" altLang="en-US" b="1" i="1" kern="200" dirty="0">
                <a:solidFill>
                  <a:srgbClr val="0070C0"/>
                </a:solidFill>
                <a:latin typeface="黑体" panose="02010609060101010101" charset="-122"/>
                <a:ea typeface="黑体" panose="02010609060101010101" charset="-122"/>
              </a:rPr>
              <a:t>100多个</a:t>
            </a:r>
            <a:r>
              <a:rPr lang="zh-CN" altLang="en-US" sz="1600" b="1" kern="200" dirty="0">
                <a:latin typeface="黑体" panose="02010609060101010101" charset="-122"/>
                <a:ea typeface="黑体" panose="02010609060101010101" charset="-122"/>
                <a:cs typeface="方正兰亭粗黑简体" panose="02000000000000000000" charset="-122"/>
              </a:rPr>
              <a:t>电商细分频道、平台、分站</a:t>
            </a:r>
            <a:r>
              <a:rPr lang="zh-CN" altLang="en-US" sz="1600" b="1" kern="200" dirty="0">
                <a:latin typeface="黑体" panose="02010609060101010101" charset="-122"/>
                <a:ea typeface="黑体" panose="02010609060101010101" charset="-122"/>
              </a:rPr>
              <a:t>，365天/12小时滚动</a:t>
            </a:r>
            <a:r>
              <a:rPr lang="zh-CN" altLang="en-US" sz="1600" b="1" kern="200" dirty="0">
                <a:latin typeface="黑体" panose="02010609060101010101" charset="-122"/>
                <a:ea typeface="黑体" panose="02010609060101010101" charset="-122"/>
                <a:cs typeface="方正兰亭粗黑简体" panose="02000000000000000000" charset="-122"/>
              </a:rPr>
              <a:t>发布国内外电商资讯，为全国电商用户提供全面、及时、专业的资讯，是国内首屈一指的电商门户入口。</a:t>
            </a:r>
          </a:p>
          <a:p>
            <a:pPr marL="144145" indent="385445" fontAlgn="auto">
              <a:lnSpc>
                <a:spcPct val="120000"/>
              </a:lnSpc>
            </a:pPr>
            <a:endParaRPr lang="zh-CN" altLang="en-US" sz="1600" b="1" kern="500" dirty="0">
              <a:solidFill>
                <a:schemeClr val="bg1"/>
              </a:solidFill>
              <a:uFillTx/>
              <a:latin typeface="黑体" panose="02010609060101010101" charset="-122"/>
              <a:ea typeface="黑体" panose="02010609060101010101" charset="-122"/>
              <a:cs typeface="方正兰亭粗黑简体" panose="02000000000000000000" charset="-122"/>
            </a:endParaRPr>
          </a:p>
          <a:p>
            <a:pPr marL="144145" indent="385445">
              <a:lnSpc>
                <a:spcPct val="120000"/>
              </a:lnSpc>
            </a:pPr>
            <a:r>
              <a:rPr lang="zh-CN" altLang="en-US" sz="1600" b="1" kern="200" dirty="0">
                <a:latin typeface="黑体" panose="02010609060101010101" charset="-122"/>
                <a:ea typeface="黑体" panose="02010609060101010101" charset="-122"/>
                <a:cs typeface="方正兰亭粗黑简体" panose="02000000000000000000" charset="-122"/>
              </a:rPr>
              <a:t>公司总部位于杭州，</a:t>
            </a:r>
            <a:r>
              <a:rPr lang="zh-CN" altLang="en-US" sz="1600" b="1" kern="200" dirty="0">
                <a:latin typeface="黑体" panose="02010609060101010101" charset="-122"/>
                <a:ea typeface="黑体" panose="02010609060101010101" charset="-122"/>
              </a:rPr>
              <a:t>系国内</a:t>
            </a:r>
            <a:r>
              <a:rPr lang="zh-CN" altLang="en-US" b="1" i="1" kern="200" dirty="0">
                <a:solidFill>
                  <a:srgbClr val="0070C0"/>
                </a:solidFill>
                <a:latin typeface="黑体" panose="02010609060101010101" charset="-122"/>
                <a:ea typeface="黑体" panose="02010609060101010101" charset="-122"/>
              </a:rPr>
              <a:t>唯一拥有A股上市</a:t>
            </a:r>
            <a:r>
              <a:rPr lang="zh-CN" altLang="en-US" sz="1600" b="1" kern="200" dirty="0">
                <a:latin typeface="黑体" panose="02010609060101010101" charset="-122"/>
                <a:ea typeface="黑体" panose="02010609060101010101" charset="-122"/>
                <a:cs typeface="方正兰亭粗黑简体" panose="02000000000000000000" charset="-122"/>
              </a:rPr>
              <a:t>公司背景的服务电商产业链的第三方媒体、智库和平台，母公司在全国</a:t>
            </a:r>
            <a:r>
              <a:rPr lang="zh-CN" altLang="en-US" b="1" i="1" kern="200" dirty="0">
                <a:solidFill>
                  <a:srgbClr val="0070C0"/>
                </a:solidFill>
                <a:latin typeface="黑体" panose="02010609060101010101" charset="-122"/>
                <a:ea typeface="黑体" panose="02010609060101010101" charset="-122"/>
              </a:rPr>
              <a:t>拥有30个分支机构，员工1000余人，市值近百亿</a:t>
            </a:r>
            <a:r>
              <a:rPr lang="zh-CN" altLang="en-US" sz="1600" b="1" kern="200" dirty="0">
                <a:latin typeface="黑体" panose="02010609060101010101" charset="-122"/>
                <a:ea typeface="黑体" panose="02010609060101010101" charset="-122"/>
                <a:cs typeface="方正兰亭粗黑简体" panose="02000000000000000000" charset="-122"/>
              </a:rPr>
              <a:t>，实力雄厚，是我国电商行业的见证者与推动者。</a:t>
            </a:r>
          </a:p>
          <a:p>
            <a:pPr marL="144145" indent="385445">
              <a:lnSpc>
                <a:spcPct val="120000"/>
              </a:lnSpc>
            </a:pPr>
            <a:endParaRPr lang="zh-CN" altLang="en-US" sz="1600" b="1" kern="200" dirty="0">
              <a:solidFill>
                <a:srgbClr val="FF0000"/>
              </a:solidFill>
              <a:latin typeface="黑体" panose="02010609060101010101" charset="-122"/>
              <a:ea typeface="黑体" panose="02010609060101010101" charset="-122"/>
              <a:cs typeface="方正兰亭粗黑简体" panose="02000000000000000000" charset="-122"/>
            </a:endParaRPr>
          </a:p>
          <a:p>
            <a:pPr marL="144145" indent="385445">
              <a:lnSpc>
                <a:spcPct val="120000"/>
              </a:lnSpc>
            </a:pPr>
            <a:r>
              <a:rPr lang="zh-CN" altLang="en-US" sz="1600" b="1" kern="200" dirty="0">
                <a:latin typeface="黑体" panose="02010609060101010101" charset="-122"/>
                <a:ea typeface="黑体" panose="02010609060101010101" charset="-122"/>
                <a:cs typeface="方正兰亭粗黑简体" panose="02000000000000000000" charset="-122"/>
              </a:rPr>
              <a:t>网经社在工信部、公安机关网站合法备案运行，服务客户除覆盖各大电商上市公司、独角兽等“头部平台”和创业者外，还包括国家和各地政府部门，有口皆碑。</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椭圆 31"/>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Group 16"/>
          <p:cNvGrpSpPr/>
          <p:nvPr/>
        </p:nvGrpSpPr>
        <p:grpSpPr bwMode="auto">
          <a:xfrm>
            <a:off x="8583638" y="747966"/>
            <a:ext cx="2874010" cy="407033"/>
            <a:chOff x="0" y="0"/>
            <a:chExt cx="4527" cy="643"/>
          </a:xfrm>
        </p:grpSpPr>
        <p:sp>
          <p:nvSpPr>
            <p:cNvPr id="54" name="Text Box 22"/>
            <p:cNvSpPr>
              <a:spLocks noChangeArrowheads="1"/>
            </p:cNvSpPr>
            <p:nvPr/>
          </p:nvSpPr>
          <p:spPr bwMode="auto">
            <a:xfrm>
              <a:off x="0" y="0"/>
              <a:ext cx="4527" cy="6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r>
                <a:rPr lang="zh-CN" altLang="en-US" sz="2000" b="1" dirty="0">
                  <a:solidFill>
                    <a:srgbClr val="2DA7DA"/>
                  </a:solidFill>
                  <a:latin typeface="微软雅黑" panose="020B0503020204020204" charset="-122"/>
                  <a:ea typeface="微软雅黑" panose="020B0503020204020204" charset="-122"/>
                  <a:sym typeface="微软雅黑" panose="020B0503020204020204" charset="-122"/>
                </a:rPr>
                <a:t>媒体库</a:t>
              </a:r>
              <a:endParaRPr lang="en-US" altLang="zh-CN" sz="2000" b="1" dirty="0">
                <a:solidFill>
                  <a:srgbClr val="2DA7DA"/>
                </a:solidFill>
                <a:latin typeface="微软雅黑" panose="020B0503020204020204" charset="-122"/>
                <a:ea typeface="微软雅黑" panose="020B0503020204020204" charset="-122"/>
                <a:sym typeface="微软雅黑" panose="020B0503020204020204" charset="-122"/>
              </a:endParaRPr>
            </a:p>
          </p:txBody>
        </p:sp>
        <p:sp>
          <p:nvSpPr>
            <p:cNvPr id="55" name="Straight Connector 46"/>
            <p:cNvSpPr>
              <a:spLocks noChangeShapeType="1"/>
            </p:cNvSpPr>
            <p:nvPr/>
          </p:nvSpPr>
          <p:spPr bwMode="auto">
            <a:xfrm>
              <a:off x="0" y="642"/>
              <a:ext cx="4465" cy="1"/>
            </a:xfrm>
            <a:prstGeom prst="line">
              <a:avLst/>
            </a:prstGeom>
            <a:noFill/>
            <a:ln w="76200">
              <a:solidFill>
                <a:srgbClr val="2DA7DA"/>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grpSp>
        <p:nvGrpSpPr>
          <p:cNvPr id="56" name="Group 16"/>
          <p:cNvGrpSpPr/>
          <p:nvPr/>
        </p:nvGrpSpPr>
        <p:grpSpPr bwMode="auto">
          <a:xfrm>
            <a:off x="8583638" y="2512090"/>
            <a:ext cx="2874010" cy="407033"/>
            <a:chOff x="0" y="0"/>
            <a:chExt cx="4527" cy="643"/>
          </a:xfrm>
        </p:grpSpPr>
        <p:sp>
          <p:nvSpPr>
            <p:cNvPr id="57" name="Text Box 22"/>
            <p:cNvSpPr>
              <a:spLocks noChangeArrowheads="1"/>
            </p:cNvSpPr>
            <p:nvPr/>
          </p:nvSpPr>
          <p:spPr bwMode="auto">
            <a:xfrm>
              <a:off x="0" y="0"/>
              <a:ext cx="4527" cy="6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r>
                <a:rPr lang="zh-CN" altLang="en-US" sz="2000" b="1" dirty="0">
                  <a:solidFill>
                    <a:srgbClr val="2DA7DA"/>
                  </a:solidFill>
                  <a:latin typeface="黑体" panose="02010609060101010101" charset="-122"/>
                  <a:ea typeface="黑体" panose="02010609060101010101" charset="-122"/>
                  <a:sym typeface="微软雅黑" panose="020B0503020204020204" charset="-122"/>
                </a:rPr>
                <a:t>专家库</a:t>
              </a:r>
              <a:endParaRPr lang="en-US" altLang="zh-CN" sz="2000" b="1" dirty="0">
                <a:solidFill>
                  <a:srgbClr val="2DA7DA"/>
                </a:solidFill>
                <a:latin typeface="黑体" panose="02010609060101010101" charset="-122"/>
                <a:ea typeface="黑体" panose="02010609060101010101" charset="-122"/>
                <a:sym typeface="微软雅黑" panose="020B0503020204020204" charset="-122"/>
              </a:endParaRPr>
            </a:p>
          </p:txBody>
        </p:sp>
        <p:sp>
          <p:nvSpPr>
            <p:cNvPr id="58" name="Straight Connector 46"/>
            <p:cNvSpPr>
              <a:spLocks noChangeShapeType="1"/>
            </p:cNvSpPr>
            <p:nvPr/>
          </p:nvSpPr>
          <p:spPr bwMode="auto">
            <a:xfrm>
              <a:off x="0" y="642"/>
              <a:ext cx="4465" cy="1"/>
            </a:xfrm>
            <a:prstGeom prst="line">
              <a:avLst/>
            </a:prstGeom>
            <a:noFill/>
            <a:ln w="76200">
              <a:solidFill>
                <a:srgbClr val="2DA7DA"/>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latin typeface="黑体" panose="02010609060101010101" charset="-122"/>
                <a:ea typeface="黑体" panose="02010609060101010101" charset="-122"/>
              </a:endParaRPr>
            </a:p>
          </p:txBody>
        </p:sp>
      </p:grpSp>
      <p:sp>
        <p:nvSpPr>
          <p:cNvPr id="59" name="矩形 58"/>
          <p:cNvSpPr/>
          <p:nvPr/>
        </p:nvSpPr>
        <p:spPr>
          <a:xfrm>
            <a:off x="8548582" y="1316886"/>
            <a:ext cx="2834649" cy="1168400"/>
          </a:xfrm>
          <a:prstGeom prst="rect">
            <a:avLst/>
          </a:prstGeom>
        </p:spPr>
        <p:txBody>
          <a:bodyPr wrap="square">
            <a:spAutoFit/>
          </a:bodyPr>
          <a:lstStyle/>
          <a:p>
            <a:pPr lvl="0" indent="0" algn="just">
              <a:spcBef>
                <a:spcPct val="20000"/>
              </a:spcBef>
            </a:pPr>
            <a:r>
              <a:rPr lang="zh-CN" altLang="en-US" sz="1400" dirty="0">
                <a:latin typeface="黑体" panose="02010609060101010101" charset="-122"/>
                <a:ea typeface="黑体" panose="02010609060101010101" charset="-122"/>
                <a:sym typeface="Arial" panose="020B0604020202020204" pitchFamily="34" charset="0"/>
              </a:rPr>
              <a:t>拥有</a:t>
            </a:r>
            <a:r>
              <a:rPr lang="zh-CN" altLang="en-US" sz="1400" b="1" dirty="0">
                <a:latin typeface="黑体" panose="02010609060101010101" charset="-122"/>
                <a:ea typeface="黑体" panose="02010609060101010101" charset="-122"/>
                <a:cs typeface="+mn-ea"/>
                <a:sym typeface="Arial" panose="020B0604020202020204" pitchFamily="34" charset="0"/>
              </a:rPr>
              <a:t>逾3000位</a:t>
            </a:r>
            <a:r>
              <a:rPr lang="zh-CN" altLang="en-US" sz="1400" dirty="0">
                <a:latin typeface="黑体" panose="02010609060101010101" charset="-122"/>
                <a:ea typeface="黑体" panose="02010609060101010101" charset="-122"/>
                <a:sym typeface="Arial" panose="020B0604020202020204" pitchFamily="34" charset="0"/>
              </a:rPr>
              <a:t>经实名注册认证的记者数据库，全面覆盖境内外以</a:t>
            </a:r>
            <a:r>
              <a:rPr lang="en-US" altLang="x-none" sz="1400" dirty="0">
                <a:latin typeface="黑体" panose="02010609060101010101" charset="-122"/>
                <a:ea typeface="黑体" panose="02010609060101010101" charset="-122"/>
                <a:sym typeface="Arial" panose="020B0604020202020204" pitchFamily="34" charset="0"/>
              </a:rPr>
              <a:t>IT/</a:t>
            </a:r>
            <a:r>
              <a:rPr lang="zh-CN" altLang="en-US" sz="1400" dirty="0">
                <a:latin typeface="黑体" panose="02010609060101010101" charset="-122"/>
                <a:ea typeface="黑体" panose="02010609060101010101" charset="-122"/>
                <a:sym typeface="Arial" panose="020B0604020202020204" pitchFamily="34" charset="0"/>
              </a:rPr>
              <a:t>科技、消费</a:t>
            </a:r>
            <a:r>
              <a:rPr lang="en-US" altLang="x-none" sz="1400" dirty="0">
                <a:latin typeface="黑体" panose="02010609060101010101" charset="-122"/>
                <a:ea typeface="黑体" panose="02010609060101010101" charset="-122"/>
                <a:sym typeface="Arial" panose="020B0604020202020204" pitchFamily="34" charset="0"/>
              </a:rPr>
              <a:t>/</a:t>
            </a:r>
            <a:r>
              <a:rPr lang="zh-CN" altLang="en-US" sz="1400" dirty="0">
                <a:latin typeface="黑体" panose="02010609060101010101" charset="-122"/>
                <a:ea typeface="黑体" panose="02010609060101010101" charset="-122"/>
                <a:sym typeface="Arial" panose="020B0604020202020204" pitchFamily="34" charset="0"/>
              </a:rPr>
              <a:t>零售、财经</a:t>
            </a:r>
            <a:r>
              <a:rPr lang="en-US" altLang="x-none" sz="1400" dirty="0">
                <a:latin typeface="黑体" panose="02010609060101010101" charset="-122"/>
                <a:ea typeface="黑体" panose="02010609060101010101" charset="-122"/>
                <a:sym typeface="Arial" panose="020B0604020202020204" pitchFamily="34" charset="0"/>
              </a:rPr>
              <a:t>/</a:t>
            </a:r>
            <a:r>
              <a:rPr lang="zh-CN" altLang="en-US" sz="1400" dirty="0">
                <a:latin typeface="黑体" panose="02010609060101010101" charset="-122"/>
                <a:ea typeface="黑体" panose="02010609060101010101" charset="-122"/>
                <a:sym typeface="Arial" panose="020B0604020202020204" pitchFamily="34" charset="0"/>
              </a:rPr>
              <a:t>产经、金融</a:t>
            </a:r>
            <a:r>
              <a:rPr lang="en-US" altLang="x-none" sz="1400" dirty="0">
                <a:latin typeface="黑体" panose="02010609060101010101" charset="-122"/>
                <a:ea typeface="黑体" panose="02010609060101010101" charset="-122"/>
                <a:sym typeface="Arial" panose="020B0604020202020204" pitchFamily="34" charset="0"/>
              </a:rPr>
              <a:t>/</a:t>
            </a:r>
            <a:r>
              <a:rPr lang="zh-CN" altLang="en-US" sz="1400" dirty="0">
                <a:latin typeface="黑体" panose="02010609060101010101" charset="-122"/>
                <a:ea typeface="黑体" panose="02010609060101010101" charset="-122"/>
                <a:sym typeface="Arial" panose="020B0604020202020204" pitchFamily="34" charset="0"/>
              </a:rPr>
              <a:t>证券为主要条线的核心电商媒体库。</a:t>
            </a:r>
          </a:p>
        </p:txBody>
      </p:sp>
      <p:sp>
        <p:nvSpPr>
          <p:cNvPr id="60" name="矩形 59"/>
          <p:cNvSpPr/>
          <p:nvPr/>
        </p:nvSpPr>
        <p:spPr>
          <a:xfrm>
            <a:off x="8536776" y="3149085"/>
            <a:ext cx="2834649" cy="954107"/>
          </a:xfrm>
          <a:prstGeom prst="rect">
            <a:avLst/>
          </a:prstGeom>
        </p:spPr>
        <p:txBody>
          <a:bodyPr wrap="square">
            <a:spAutoFit/>
          </a:bodyPr>
          <a:lstStyle/>
          <a:p>
            <a:pPr lvl="0" indent="0" algn="just">
              <a:spcBef>
                <a:spcPct val="20000"/>
              </a:spcBef>
            </a:pPr>
            <a:r>
              <a:rPr lang="zh-CN" altLang="en-US" sz="1400" dirty="0">
                <a:latin typeface="黑体" panose="02010609060101010101" charset="-122"/>
                <a:ea typeface="黑体" panose="02010609060101010101" charset="-122"/>
                <a:sym typeface="Arial" panose="020B0604020202020204" pitchFamily="34" charset="0"/>
              </a:rPr>
              <a:t>拥有</a:t>
            </a:r>
            <a:r>
              <a:rPr lang="zh-CN" altLang="en-US" sz="1400" b="1" dirty="0">
                <a:latin typeface="黑体" panose="02010609060101010101" charset="-122"/>
                <a:ea typeface="黑体" panose="02010609060101010101" charset="-122"/>
                <a:cs typeface="+mn-ea"/>
                <a:sym typeface="Arial" panose="020B0604020202020204" pitchFamily="34" charset="0"/>
              </a:rPr>
              <a:t>逾</a:t>
            </a:r>
            <a:r>
              <a:rPr lang="en-US" altLang="zh-CN" sz="1400" b="1" dirty="0">
                <a:latin typeface="黑体" panose="02010609060101010101" charset="-122"/>
                <a:ea typeface="黑体" panose="02010609060101010101" charset="-122"/>
                <a:cs typeface="+mn-ea"/>
                <a:sym typeface="Arial" panose="020B0604020202020204" pitchFamily="34" charset="0"/>
              </a:rPr>
              <a:t>10</a:t>
            </a:r>
            <a:r>
              <a:rPr lang="zh-CN" altLang="en-US" sz="1400" b="1" dirty="0">
                <a:latin typeface="黑体" panose="02010609060101010101" charset="-122"/>
                <a:ea typeface="黑体" panose="02010609060101010101" charset="-122"/>
                <a:cs typeface="+mn-ea"/>
                <a:sym typeface="Arial" panose="020B0604020202020204" pitchFamily="34" charset="0"/>
              </a:rPr>
              <a:t>00位</a:t>
            </a:r>
            <a:r>
              <a:rPr lang="zh-CN" altLang="en-US" sz="1400" dirty="0">
                <a:latin typeface="黑体" panose="02010609060101010101" charset="-122"/>
                <a:ea typeface="黑体" panose="02010609060101010101" charset="-122"/>
                <a:sym typeface="Arial" panose="020B0604020202020204" pitchFamily="34" charset="0"/>
              </a:rPr>
              <a:t>囊括企业实战专家、行业资深专家、第三方研究专家、电商培训机构讲师、高校商学院教授等在内的电商智囊团。</a:t>
            </a:r>
          </a:p>
        </p:txBody>
      </p:sp>
      <p:grpSp>
        <p:nvGrpSpPr>
          <p:cNvPr id="61" name="Group 16"/>
          <p:cNvGrpSpPr/>
          <p:nvPr/>
        </p:nvGrpSpPr>
        <p:grpSpPr bwMode="auto">
          <a:xfrm>
            <a:off x="8587804" y="4129586"/>
            <a:ext cx="2874010" cy="400070"/>
            <a:chOff x="0" y="60"/>
            <a:chExt cx="4527" cy="632"/>
          </a:xfrm>
        </p:grpSpPr>
        <p:sp>
          <p:nvSpPr>
            <p:cNvPr id="62" name="Text Box 22"/>
            <p:cNvSpPr>
              <a:spLocks noChangeArrowheads="1"/>
            </p:cNvSpPr>
            <p:nvPr/>
          </p:nvSpPr>
          <p:spPr bwMode="auto">
            <a:xfrm>
              <a:off x="0" y="60"/>
              <a:ext cx="4527" cy="6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r>
                <a:rPr lang="zh-CN" altLang="en-US" sz="2000" b="1" dirty="0">
                  <a:solidFill>
                    <a:srgbClr val="2DA7DA"/>
                  </a:solidFill>
                  <a:latin typeface="黑体" panose="02010609060101010101" charset="-122"/>
                  <a:ea typeface="黑体" panose="02010609060101010101" charset="-122"/>
                  <a:sym typeface="微软雅黑" panose="020B0503020204020204" charset="-122"/>
                </a:rPr>
                <a:t>资料库</a:t>
              </a:r>
              <a:endParaRPr lang="en-US" altLang="zh-CN" sz="2000" b="1" dirty="0">
                <a:solidFill>
                  <a:srgbClr val="2DA7DA"/>
                </a:solidFill>
                <a:latin typeface="黑体" panose="02010609060101010101" charset="-122"/>
                <a:ea typeface="黑体" panose="02010609060101010101" charset="-122"/>
                <a:sym typeface="微软雅黑" panose="020B0503020204020204" charset="-122"/>
              </a:endParaRPr>
            </a:p>
          </p:txBody>
        </p:sp>
        <p:sp>
          <p:nvSpPr>
            <p:cNvPr id="63" name="Straight Connector 46"/>
            <p:cNvSpPr>
              <a:spLocks noChangeShapeType="1"/>
            </p:cNvSpPr>
            <p:nvPr/>
          </p:nvSpPr>
          <p:spPr bwMode="auto">
            <a:xfrm>
              <a:off x="0" y="642"/>
              <a:ext cx="4465" cy="1"/>
            </a:xfrm>
            <a:prstGeom prst="line">
              <a:avLst/>
            </a:prstGeom>
            <a:noFill/>
            <a:ln w="76200">
              <a:solidFill>
                <a:srgbClr val="2DA7DA"/>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latin typeface="黑体" panose="02010609060101010101" charset="-122"/>
                <a:ea typeface="黑体" panose="02010609060101010101" charset="-122"/>
              </a:endParaRPr>
            </a:p>
          </p:txBody>
        </p:sp>
      </p:grpSp>
      <p:sp>
        <p:nvSpPr>
          <p:cNvPr id="64" name="矩形 63"/>
          <p:cNvSpPr/>
          <p:nvPr/>
        </p:nvSpPr>
        <p:spPr>
          <a:xfrm>
            <a:off x="8548581" y="4652270"/>
            <a:ext cx="2834649" cy="1169551"/>
          </a:xfrm>
          <a:prstGeom prst="rect">
            <a:avLst/>
          </a:prstGeom>
        </p:spPr>
        <p:txBody>
          <a:bodyPr wrap="square">
            <a:spAutoFit/>
          </a:bodyPr>
          <a:lstStyle/>
          <a:p>
            <a:r>
              <a:rPr lang="zh-CN" altLang="en-US" sz="1400" dirty="0">
                <a:latin typeface="黑体" panose="02010609060101010101" charset="-122"/>
                <a:ea typeface="黑体" panose="02010609060101010101" charset="-122"/>
                <a:sym typeface="Arial" panose="020B0604020202020204" pitchFamily="34" charset="0"/>
              </a:rPr>
              <a:t>建有电商行业最全开放性数据库、案例库、报告库、会议库、图书库、信息图库、法规库、运营实战库等常备信息资料库，累计</a:t>
            </a:r>
            <a:r>
              <a:rPr lang="zh-CN" altLang="en-US" sz="1400" b="1" dirty="0">
                <a:latin typeface="黑体" panose="02010609060101010101" charset="-122"/>
                <a:ea typeface="黑体" panose="02010609060101010101" charset="-122"/>
                <a:cs typeface="+mn-ea"/>
                <a:sym typeface="Arial" panose="020B0604020202020204" pitchFamily="34" charset="0"/>
              </a:rPr>
              <a:t>超100万条</a:t>
            </a:r>
            <a:endParaRPr lang="zh-CN" altLang="en-US" sz="1400" dirty="0">
              <a:latin typeface="黑体" panose="02010609060101010101" charset="-122"/>
              <a:ea typeface="黑体" panose="02010609060101010101" charset="-122"/>
            </a:endParaRPr>
          </a:p>
        </p:txBody>
      </p:sp>
      <p:grpSp>
        <p:nvGrpSpPr>
          <p:cNvPr id="65" name="Group 16"/>
          <p:cNvGrpSpPr/>
          <p:nvPr/>
        </p:nvGrpSpPr>
        <p:grpSpPr bwMode="auto">
          <a:xfrm>
            <a:off x="668735" y="1234452"/>
            <a:ext cx="2874010" cy="407033"/>
            <a:chOff x="0" y="0"/>
            <a:chExt cx="4527" cy="643"/>
          </a:xfrm>
        </p:grpSpPr>
        <p:sp>
          <p:nvSpPr>
            <p:cNvPr id="66" name="Text Box 22"/>
            <p:cNvSpPr>
              <a:spLocks noChangeArrowheads="1"/>
            </p:cNvSpPr>
            <p:nvPr/>
          </p:nvSpPr>
          <p:spPr bwMode="auto">
            <a:xfrm>
              <a:off x="0" y="0"/>
              <a:ext cx="4527" cy="6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r>
                <a:rPr lang="zh-CN" altLang="en-US" sz="2000" b="1" dirty="0">
                  <a:solidFill>
                    <a:srgbClr val="2DA7DA"/>
                  </a:solidFill>
                  <a:latin typeface="黑体" panose="02010609060101010101" charset="-122"/>
                  <a:ea typeface="黑体" panose="02010609060101010101" charset="-122"/>
                  <a:sym typeface="微软雅黑" panose="020B0503020204020204" charset="-122"/>
                </a:rPr>
                <a:t>政府库</a:t>
              </a:r>
              <a:endParaRPr lang="en-US" altLang="zh-CN" sz="2000" b="1" dirty="0">
                <a:solidFill>
                  <a:srgbClr val="2DA7DA"/>
                </a:solidFill>
                <a:latin typeface="黑体" panose="02010609060101010101" charset="-122"/>
                <a:ea typeface="黑体" panose="02010609060101010101" charset="-122"/>
                <a:sym typeface="微软雅黑" panose="020B0503020204020204" charset="-122"/>
              </a:endParaRPr>
            </a:p>
          </p:txBody>
        </p:sp>
        <p:sp>
          <p:nvSpPr>
            <p:cNvPr id="67" name="Straight Connector 46"/>
            <p:cNvSpPr>
              <a:spLocks noChangeShapeType="1"/>
            </p:cNvSpPr>
            <p:nvPr/>
          </p:nvSpPr>
          <p:spPr bwMode="auto">
            <a:xfrm>
              <a:off x="0" y="642"/>
              <a:ext cx="4465" cy="1"/>
            </a:xfrm>
            <a:prstGeom prst="line">
              <a:avLst/>
            </a:prstGeom>
            <a:noFill/>
            <a:ln w="76200">
              <a:solidFill>
                <a:srgbClr val="2DA7DA"/>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latin typeface="黑体" panose="02010609060101010101" charset="-122"/>
                <a:ea typeface="黑体" panose="02010609060101010101" charset="-122"/>
              </a:endParaRPr>
            </a:p>
          </p:txBody>
        </p:sp>
      </p:grpSp>
      <p:grpSp>
        <p:nvGrpSpPr>
          <p:cNvPr id="69" name="Group 16"/>
          <p:cNvGrpSpPr/>
          <p:nvPr/>
        </p:nvGrpSpPr>
        <p:grpSpPr bwMode="auto">
          <a:xfrm>
            <a:off x="649054" y="3802569"/>
            <a:ext cx="2874010" cy="407033"/>
            <a:chOff x="0" y="0"/>
            <a:chExt cx="4527" cy="643"/>
          </a:xfrm>
        </p:grpSpPr>
        <p:sp>
          <p:nvSpPr>
            <p:cNvPr id="70" name="Text Box 22"/>
            <p:cNvSpPr>
              <a:spLocks noChangeArrowheads="1"/>
            </p:cNvSpPr>
            <p:nvPr/>
          </p:nvSpPr>
          <p:spPr bwMode="auto">
            <a:xfrm>
              <a:off x="0" y="0"/>
              <a:ext cx="4527" cy="6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r>
                <a:rPr lang="zh-CN" altLang="en-US" sz="2000" b="1" dirty="0">
                  <a:solidFill>
                    <a:srgbClr val="2DA7DA"/>
                  </a:solidFill>
                  <a:latin typeface="黑体" panose="02010609060101010101" charset="-122"/>
                  <a:ea typeface="黑体" panose="02010609060101010101" charset="-122"/>
                  <a:sym typeface="微软雅黑" panose="020B0503020204020204" charset="-122"/>
                </a:rPr>
                <a:t>机构库</a:t>
              </a:r>
              <a:endParaRPr lang="en-US" altLang="zh-CN" sz="2000" b="1" dirty="0">
                <a:solidFill>
                  <a:srgbClr val="2DA7DA"/>
                </a:solidFill>
                <a:latin typeface="黑体" panose="02010609060101010101" charset="-122"/>
                <a:ea typeface="黑体" panose="02010609060101010101" charset="-122"/>
                <a:sym typeface="微软雅黑" panose="020B0503020204020204" charset="-122"/>
              </a:endParaRPr>
            </a:p>
          </p:txBody>
        </p:sp>
        <p:sp>
          <p:nvSpPr>
            <p:cNvPr id="71" name="Straight Connector 46"/>
            <p:cNvSpPr>
              <a:spLocks noChangeShapeType="1"/>
            </p:cNvSpPr>
            <p:nvPr/>
          </p:nvSpPr>
          <p:spPr bwMode="auto">
            <a:xfrm>
              <a:off x="0" y="642"/>
              <a:ext cx="4465" cy="1"/>
            </a:xfrm>
            <a:prstGeom prst="line">
              <a:avLst/>
            </a:prstGeom>
            <a:noFill/>
            <a:ln w="76200">
              <a:solidFill>
                <a:srgbClr val="2DA7DA"/>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latin typeface="黑体" panose="02010609060101010101" charset="-122"/>
                <a:ea typeface="黑体" panose="02010609060101010101" charset="-122"/>
              </a:endParaRPr>
            </a:p>
          </p:txBody>
        </p:sp>
      </p:grpSp>
      <p:sp>
        <p:nvSpPr>
          <p:cNvPr id="72" name="矩形 71"/>
          <p:cNvSpPr/>
          <p:nvPr/>
        </p:nvSpPr>
        <p:spPr>
          <a:xfrm>
            <a:off x="573252" y="1771861"/>
            <a:ext cx="2950070" cy="1815882"/>
          </a:xfrm>
          <a:prstGeom prst="rect">
            <a:avLst/>
          </a:prstGeom>
        </p:spPr>
        <p:txBody>
          <a:bodyPr wrap="square">
            <a:spAutoFit/>
          </a:bodyPr>
          <a:lstStyle/>
          <a:p>
            <a:pPr lvl="0" indent="0">
              <a:spcBef>
                <a:spcPct val="20000"/>
              </a:spcBef>
            </a:pPr>
            <a:r>
              <a:rPr lang="zh-CN" altLang="en-US" sz="1400" dirty="0">
                <a:latin typeface="黑体" panose="02010609060101010101" charset="-122"/>
                <a:ea typeface="黑体" panose="02010609060101010101" charset="-122"/>
                <a:sym typeface="Arial" panose="020B0604020202020204" pitchFamily="34" charset="0"/>
              </a:rPr>
              <a:t>建有</a:t>
            </a:r>
            <a:r>
              <a:rPr lang="zh-CN" altLang="en-US" sz="1400" b="1" dirty="0">
                <a:latin typeface="黑体" panose="02010609060101010101" charset="-122"/>
                <a:ea typeface="黑体" panose="02010609060101010101" charset="-122"/>
                <a:cs typeface="+mn-ea"/>
                <a:sym typeface="Arial" panose="020B0604020202020204" pitchFamily="34" charset="0"/>
              </a:rPr>
              <a:t>逾数千人</a:t>
            </a:r>
            <a:r>
              <a:rPr lang="zh-CN" altLang="en-US" sz="1400" dirty="0">
                <a:latin typeface="黑体" panose="02010609060101010101" charset="-122"/>
                <a:ea typeface="黑体" panose="02010609060101010101" charset="-122"/>
                <a:sym typeface="Arial" panose="020B0604020202020204" pitchFamily="34" charset="0"/>
              </a:rPr>
              <a:t>的电商行业关联政府部门数据库，全面覆盖国务院、发改委、工信部、商务部、科技部、网信办、邮政总局、市监总局、海关、央行、</a:t>
            </a:r>
            <a:r>
              <a:rPr lang="zh-CN" altLang="en-US" sz="1400" dirty="0">
                <a:latin typeface="黑体" panose="02010609060101010101" charset="-122"/>
                <a:ea typeface="黑体" panose="02010609060101010101" charset="-122"/>
                <a:cs typeface="+mn-ea"/>
                <a:sym typeface="Arial" panose="020B0604020202020204" pitchFamily="34" charset="0"/>
              </a:rPr>
              <a:t>证监会等</a:t>
            </a:r>
            <a:r>
              <a:rPr lang="zh-CN" altLang="en-US" sz="1400" b="1" dirty="0">
                <a:latin typeface="黑体" panose="02010609060101010101" charset="-122"/>
                <a:ea typeface="黑体" panose="02010609060101010101" charset="-122"/>
                <a:cs typeface="+mn-ea"/>
                <a:sym typeface="Arial" panose="020B0604020202020204" pitchFamily="34" charset="0"/>
              </a:rPr>
              <a:t>20余个</a:t>
            </a:r>
            <a:r>
              <a:rPr lang="zh-CN" altLang="en-US" sz="1400" dirty="0">
                <a:latin typeface="黑体" panose="02010609060101010101" charset="-122"/>
                <a:ea typeface="黑体" panose="02010609060101010101" charset="-122"/>
                <a:cs typeface="+mn-ea"/>
                <a:sym typeface="Arial" panose="020B0604020202020204" pitchFamily="34" charset="0"/>
              </a:rPr>
              <a:t>部委及其各地方系</a:t>
            </a:r>
            <a:r>
              <a:rPr lang="zh-CN" altLang="en-US" sz="1400" dirty="0">
                <a:latin typeface="黑体" panose="02010609060101010101" charset="-122"/>
                <a:ea typeface="黑体" panose="02010609060101010101" charset="-122"/>
                <a:sym typeface="Arial" panose="020B0604020202020204" pitchFamily="34" charset="0"/>
              </a:rPr>
              <a:t>统、关联行业协会的高层数据库，并实现报告不定期直达发送，成为其决策参考“智库”。</a:t>
            </a:r>
          </a:p>
        </p:txBody>
      </p:sp>
      <p:sp>
        <p:nvSpPr>
          <p:cNvPr id="73" name="矩形 72"/>
          <p:cNvSpPr/>
          <p:nvPr/>
        </p:nvSpPr>
        <p:spPr>
          <a:xfrm>
            <a:off x="572693" y="4322464"/>
            <a:ext cx="2874011" cy="1600438"/>
          </a:xfrm>
          <a:prstGeom prst="rect">
            <a:avLst/>
          </a:prstGeom>
        </p:spPr>
        <p:txBody>
          <a:bodyPr wrap="square">
            <a:spAutoFit/>
          </a:bodyPr>
          <a:lstStyle/>
          <a:p>
            <a:pPr algn="just"/>
            <a:r>
              <a:rPr lang="zh-CN" altLang="en-US" sz="1400" dirty="0">
                <a:latin typeface="黑体" panose="02010609060101010101" charset="-122"/>
                <a:ea typeface="黑体" panose="02010609060101010101" charset="-122"/>
                <a:sym typeface="Arial" panose="020B0604020202020204" pitchFamily="34" charset="0"/>
              </a:rPr>
              <a:t>建有</a:t>
            </a:r>
            <a:r>
              <a:rPr lang="zh-CN" altLang="en-US" sz="1400" b="1" dirty="0">
                <a:latin typeface="黑体" panose="02010609060101010101" charset="-122"/>
                <a:ea typeface="黑体" panose="02010609060101010101" charset="-122"/>
                <a:cs typeface="+mn-ea"/>
                <a:sym typeface="Arial" panose="020B0604020202020204" pitchFamily="34" charset="0"/>
              </a:rPr>
              <a:t>逾2000</a:t>
            </a:r>
            <a:r>
              <a:rPr lang="en-US" altLang="zh-CN" sz="1400" b="1" dirty="0">
                <a:latin typeface="黑体" panose="02010609060101010101" charset="-122"/>
                <a:ea typeface="黑体" panose="02010609060101010101" charset="-122"/>
                <a:cs typeface="+mn-ea"/>
                <a:sym typeface="Arial" panose="020B0604020202020204" pitchFamily="34" charset="0"/>
              </a:rPr>
              <a:t>0</a:t>
            </a:r>
            <a:r>
              <a:rPr lang="zh-CN" altLang="en-US" sz="1400" b="1" dirty="0">
                <a:latin typeface="黑体" panose="02010609060101010101" charset="-122"/>
                <a:ea typeface="黑体" panose="02010609060101010101" charset="-122"/>
                <a:cs typeface="+mn-ea"/>
                <a:sym typeface="Arial" panose="020B0604020202020204" pitchFamily="34" charset="0"/>
              </a:rPr>
              <a:t>家</a:t>
            </a:r>
            <a:r>
              <a:rPr lang="zh-CN" altLang="en-US" sz="1400" dirty="0">
                <a:latin typeface="黑体" panose="02010609060101010101" charset="-122"/>
                <a:ea typeface="黑体" panose="02010609060101010101" charset="-122"/>
                <a:sym typeface="Arial" panose="020B0604020202020204" pitchFamily="34" charset="0"/>
              </a:rPr>
              <a:t>覆盖天使投资人、</a:t>
            </a:r>
            <a:r>
              <a:rPr lang="en-US" altLang="x-none" sz="1400" dirty="0">
                <a:latin typeface="黑体" panose="02010609060101010101" charset="-122"/>
                <a:ea typeface="黑体" panose="02010609060101010101" charset="-122"/>
                <a:sym typeface="Arial" panose="020B0604020202020204" pitchFamily="34" charset="0"/>
              </a:rPr>
              <a:t>VC/PE</a:t>
            </a:r>
            <a:r>
              <a:rPr lang="zh-CN" altLang="en-US" sz="1400" dirty="0">
                <a:latin typeface="黑体" panose="02010609060101010101" charset="-122"/>
                <a:ea typeface="黑体" panose="02010609060101010101" charset="-122"/>
                <a:sym typeface="Arial" panose="020B0604020202020204" pitchFamily="34" charset="0"/>
              </a:rPr>
              <a:t>、产业资本、券商、基金等在内的投资者信息库，是电商企业投融资、上市公司投资价值研判的重要“智库”，成功帮助众多电商企业融资，帮助机构研判公司估值与股票走向。 </a:t>
            </a:r>
            <a:endParaRPr lang="zh-CN" altLang="en-US" sz="1400" dirty="0">
              <a:latin typeface="黑体" panose="02010609060101010101" charset="-122"/>
              <a:ea typeface="黑体" panose="02010609060101010101" charset="-122"/>
            </a:endParaRPr>
          </a:p>
        </p:txBody>
      </p:sp>
      <p:grpSp>
        <p:nvGrpSpPr>
          <p:cNvPr id="74" name="Group 16"/>
          <p:cNvGrpSpPr/>
          <p:nvPr/>
        </p:nvGrpSpPr>
        <p:grpSpPr bwMode="auto">
          <a:xfrm>
            <a:off x="4588978" y="1272983"/>
            <a:ext cx="2874010" cy="407033"/>
            <a:chOff x="0" y="0"/>
            <a:chExt cx="4527" cy="643"/>
          </a:xfrm>
        </p:grpSpPr>
        <p:sp>
          <p:nvSpPr>
            <p:cNvPr id="75" name="Text Box 22"/>
            <p:cNvSpPr>
              <a:spLocks noChangeArrowheads="1"/>
            </p:cNvSpPr>
            <p:nvPr/>
          </p:nvSpPr>
          <p:spPr bwMode="auto">
            <a:xfrm>
              <a:off x="0" y="0"/>
              <a:ext cx="4527" cy="6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r>
                <a:rPr lang="zh-CN" altLang="en-US" sz="2000" b="1" dirty="0">
                  <a:solidFill>
                    <a:srgbClr val="2DA7DA"/>
                  </a:solidFill>
                  <a:latin typeface="微软雅黑" panose="020B0503020204020204" charset="-122"/>
                  <a:ea typeface="微软雅黑" panose="020B0503020204020204" charset="-122"/>
                  <a:sym typeface="微软雅黑" panose="020B0503020204020204" charset="-122"/>
                </a:rPr>
                <a:t>维权平台</a:t>
              </a:r>
              <a:endParaRPr lang="en-US" altLang="zh-CN" sz="2000" b="1" dirty="0">
                <a:solidFill>
                  <a:srgbClr val="2DA7DA"/>
                </a:solidFill>
                <a:latin typeface="微软雅黑" panose="020B0503020204020204" charset="-122"/>
                <a:ea typeface="微软雅黑" panose="020B0503020204020204" charset="-122"/>
                <a:sym typeface="微软雅黑" panose="020B0503020204020204" charset="-122"/>
              </a:endParaRPr>
            </a:p>
          </p:txBody>
        </p:sp>
        <p:sp>
          <p:nvSpPr>
            <p:cNvPr id="84" name="Straight Connector 46"/>
            <p:cNvSpPr>
              <a:spLocks noChangeShapeType="1"/>
            </p:cNvSpPr>
            <p:nvPr/>
          </p:nvSpPr>
          <p:spPr bwMode="auto">
            <a:xfrm>
              <a:off x="0" y="642"/>
              <a:ext cx="4465" cy="1"/>
            </a:xfrm>
            <a:prstGeom prst="line">
              <a:avLst/>
            </a:prstGeom>
            <a:noFill/>
            <a:ln w="76200">
              <a:solidFill>
                <a:srgbClr val="2DA7DA"/>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85" name="矩形 84"/>
          <p:cNvSpPr/>
          <p:nvPr/>
        </p:nvSpPr>
        <p:spPr>
          <a:xfrm>
            <a:off x="4609620" y="1800696"/>
            <a:ext cx="2974018" cy="2461260"/>
          </a:xfrm>
          <a:prstGeom prst="rect">
            <a:avLst/>
          </a:prstGeom>
        </p:spPr>
        <p:txBody>
          <a:bodyPr wrap="square">
            <a:spAutoFit/>
          </a:bodyPr>
          <a:lstStyle/>
          <a:p>
            <a:pPr lvl="0" indent="0" algn="just">
              <a:spcBef>
                <a:spcPct val="20000"/>
              </a:spcBef>
            </a:pPr>
            <a:r>
              <a:rPr lang="zh-CN" altLang="en-US" sz="1400" dirty="0">
                <a:latin typeface="黑体" panose="02010609060101010101" charset="-122"/>
                <a:ea typeface="黑体" panose="02010609060101010101" charset="-122"/>
                <a:cs typeface="+mn-ea"/>
                <a:sym typeface="Arial" panose="020B0604020202020204" pitchFamily="34" charset="0"/>
              </a:rPr>
              <a:t>近十年来，“电子商务消费纠纷调解平台”（电诉宝），以自身独有的客观公正性、中立性，稳居全国影响力与公信力前列的“第三方电商投诉维权服务平台”，每年累计受理海量用户网络消费投诉</a:t>
            </a:r>
            <a:r>
              <a:rPr lang="zh-CN" altLang="en-US" sz="1400" dirty="0">
                <a:latin typeface="黑体" panose="02010609060101010101" charset="-122"/>
                <a:ea typeface="黑体" panose="02010609060101010101" charset="-122"/>
                <a:sym typeface="Arial" panose="020B0604020202020204" pitchFamily="34" charset="0"/>
              </a:rPr>
              <a:t>；并有</a:t>
            </a:r>
            <a:r>
              <a:rPr lang="zh-CN" altLang="en-US" sz="1400" b="1" dirty="0">
                <a:latin typeface="黑体" panose="02010609060101010101" charset="-122"/>
                <a:ea typeface="黑体" panose="02010609060101010101" charset="-122"/>
                <a:cs typeface="+mn-ea"/>
                <a:sym typeface="Arial" panose="020B0604020202020204" pitchFamily="34" charset="0"/>
              </a:rPr>
              <a:t>近20名</a:t>
            </a:r>
            <a:r>
              <a:rPr lang="zh-CN" altLang="en-US" sz="1400" dirty="0">
                <a:latin typeface="黑体" panose="02010609060101010101" charset="-122"/>
                <a:ea typeface="黑体" panose="02010609060101010101" charset="-122"/>
                <a:sym typeface="Arial" panose="020B0604020202020204" pitchFamily="34" charset="0"/>
              </a:rPr>
              <a:t>电商行业资深律师常年开展坐镇咨询与维权服务，平台投诉纠纷解决率在</a:t>
            </a:r>
            <a:r>
              <a:rPr lang="zh-CN" altLang="en-US" sz="1400" b="1" dirty="0">
                <a:latin typeface="黑体" panose="02010609060101010101" charset="-122"/>
                <a:ea typeface="黑体" panose="02010609060101010101" charset="-122"/>
                <a:cs typeface="+mn-ea"/>
                <a:sym typeface="Arial" panose="020B0604020202020204" pitchFamily="34" charset="0"/>
              </a:rPr>
              <a:t>80%以上</a:t>
            </a:r>
            <a:r>
              <a:rPr lang="zh-CN" altLang="en-US" sz="1400" dirty="0">
                <a:latin typeface="黑体" panose="02010609060101010101" charset="-122"/>
                <a:ea typeface="黑体" panose="02010609060101010101" charset="-122"/>
                <a:sym typeface="Arial" panose="020B0604020202020204" pitchFamily="34" charset="0"/>
              </a:rPr>
              <a:t>，深受全国各地网购用户信赖。目前已有</a:t>
            </a:r>
            <a:r>
              <a:rPr lang="zh-CN" altLang="en-US" sz="1400" b="1" dirty="0">
                <a:latin typeface="黑体" panose="02010609060101010101" charset="-122"/>
                <a:ea typeface="黑体" panose="02010609060101010101" charset="-122"/>
                <a:sym typeface="Arial" panose="020B0604020202020204" pitchFamily="34" charset="0"/>
              </a:rPr>
              <a:t>数十家</a:t>
            </a:r>
            <a:r>
              <a:rPr lang="zh-CN" altLang="en-US" sz="1400" dirty="0">
                <a:latin typeface="黑体" panose="02010609060101010101" charset="-122"/>
                <a:ea typeface="黑体" panose="02010609060101010101" charset="-122"/>
                <a:sym typeface="Arial" panose="020B0604020202020204" pitchFamily="34" charset="0"/>
              </a:rPr>
              <a:t>国内主流电商平台均已入驻。</a:t>
            </a:r>
            <a:endParaRPr lang="zh-CN" altLang="en-US" sz="1400" b="1" dirty="0">
              <a:latin typeface="黑体" panose="02010609060101010101" charset="-122"/>
              <a:ea typeface="黑体" panose="02010609060101010101" charset="-122"/>
              <a:sym typeface="Arial" panose="020B0604020202020204" pitchFamily="34" charset="0"/>
            </a:endParaRPr>
          </a:p>
        </p:txBody>
      </p:sp>
      <p:grpSp>
        <p:nvGrpSpPr>
          <p:cNvPr id="86" name="Group 16"/>
          <p:cNvGrpSpPr/>
          <p:nvPr/>
        </p:nvGrpSpPr>
        <p:grpSpPr bwMode="auto">
          <a:xfrm>
            <a:off x="4588978" y="4224630"/>
            <a:ext cx="2874010" cy="407033"/>
            <a:chOff x="0" y="0"/>
            <a:chExt cx="4527" cy="643"/>
          </a:xfrm>
        </p:grpSpPr>
        <p:sp>
          <p:nvSpPr>
            <p:cNvPr id="87" name="Text Box 22"/>
            <p:cNvSpPr>
              <a:spLocks noChangeArrowheads="1"/>
            </p:cNvSpPr>
            <p:nvPr/>
          </p:nvSpPr>
          <p:spPr bwMode="auto">
            <a:xfrm>
              <a:off x="0" y="0"/>
              <a:ext cx="4527" cy="6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r>
                <a:rPr lang="zh-CN" altLang="en-US" sz="2000" b="1" dirty="0">
                  <a:solidFill>
                    <a:srgbClr val="2DA7DA"/>
                  </a:solidFill>
                  <a:latin typeface="黑体" panose="02010609060101010101" charset="-122"/>
                  <a:ea typeface="黑体" panose="02010609060101010101" charset="-122"/>
                  <a:sym typeface="微软雅黑" panose="020B0503020204020204" charset="-122"/>
                </a:rPr>
                <a:t>移动端</a:t>
              </a:r>
              <a:endParaRPr lang="en-US" altLang="zh-CN" sz="2000" b="1" dirty="0">
                <a:solidFill>
                  <a:srgbClr val="2DA7DA"/>
                </a:solidFill>
                <a:latin typeface="黑体" panose="02010609060101010101" charset="-122"/>
                <a:ea typeface="黑体" panose="02010609060101010101" charset="-122"/>
                <a:sym typeface="微软雅黑" panose="020B0503020204020204" charset="-122"/>
              </a:endParaRPr>
            </a:p>
          </p:txBody>
        </p:sp>
        <p:sp>
          <p:nvSpPr>
            <p:cNvPr id="88" name="Straight Connector 46"/>
            <p:cNvSpPr>
              <a:spLocks noChangeShapeType="1"/>
            </p:cNvSpPr>
            <p:nvPr/>
          </p:nvSpPr>
          <p:spPr bwMode="auto">
            <a:xfrm>
              <a:off x="0" y="642"/>
              <a:ext cx="4465" cy="1"/>
            </a:xfrm>
            <a:prstGeom prst="line">
              <a:avLst/>
            </a:prstGeom>
            <a:noFill/>
            <a:ln w="76200">
              <a:solidFill>
                <a:srgbClr val="2DA7DA"/>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latin typeface="黑体" panose="02010609060101010101" charset="-122"/>
                <a:ea typeface="黑体" panose="02010609060101010101" charset="-122"/>
              </a:endParaRPr>
            </a:p>
          </p:txBody>
        </p:sp>
      </p:grpSp>
      <p:sp>
        <p:nvSpPr>
          <p:cNvPr id="89" name="矩形 88"/>
          <p:cNvSpPr/>
          <p:nvPr/>
        </p:nvSpPr>
        <p:spPr>
          <a:xfrm>
            <a:off x="4491033" y="4721004"/>
            <a:ext cx="2932593" cy="1383665"/>
          </a:xfrm>
          <a:prstGeom prst="rect">
            <a:avLst/>
          </a:prstGeom>
        </p:spPr>
        <p:txBody>
          <a:bodyPr wrap="square">
            <a:spAutoFit/>
          </a:bodyPr>
          <a:lstStyle/>
          <a:p>
            <a:pPr lvl="0" indent="0" algn="just">
              <a:spcBef>
                <a:spcPct val="20000"/>
              </a:spcBef>
            </a:pPr>
            <a:r>
              <a:rPr lang="zh-CN" altLang="en-US" sz="1400" dirty="0">
                <a:latin typeface="黑体" panose="02010609060101010101" charset="-122"/>
                <a:ea typeface="黑体" panose="02010609060101010101" charset="-122"/>
                <a:sym typeface="Arial" panose="020B0604020202020204" pitchFamily="34" charset="0"/>
              </a:rPr>
              <a:t>入驻微信公众号、界面JMedia联盟、今日头条、新浪微博、新浪看点、UC头条、一点资讯、网易号、凤凰号、雪球财经等各大自媒体平台，累计</a:t>
            </a:r>
            <a:r>
              <a:rPr lang="zh-CN" altLang="en-US" sz="1400" b="1" dirty="0">
                <a:latin typeface="黑体" panose="02010609060101010101" charset="-122"/>
                <a:ea typeface="黑体" panose="02010609060101010101" charset="-122"/>
                <a:sym typeface="Arial" panose="020B0604020202020204" pitchFamily="34" charset="0"/>
              </a:rPr>
              <a:t>订阅量</a:t>
            </a:r>
            <a:r>
              <a:rPr lang="en-US" altLang="zh-CN" sz="1400" b="1" dirty="0">
                <a:latin typeface="黑体" panose="02010609060101010101" charset="-122"/>
                <a:ea typeface="黑体" panose="02010609060101010101" charset="-122"/>
                <a:sym typeface="Arial" panose="020B0604020202020204" pitchFamily="34" charset="0"/>
              </a:rPr>
              <a:t>40</a:t>
            </a:r>
            <a:r>
              <a:rPr lang="zh-CN" altLang="en-US" sz="1400" b="1" dirty="0">
                <a:latin typeface="黑体" panose="02010609060101010101" charset="-122"/>
                <a:ea typeface="黑体" panose="02010609060101010101" charset="-122"/>
                <a:sym typeface="Arial" panose="020B0604020202020204" pitchFamily="34" charset="0"/>
              </a:rPr>
              <a:t>万人</a:t>
            </a:r>
            <a:r>
              <a:rPr lang="en-US" altLang="zh-CN" sz="1400" b="1" dirty="0">
                <a:latin typeface="黑体" panose="02010609060101010101" charset="-122"/>
                <a:ea typeface="黑体" panose="02010609060101010101" charset="-122"/>
                <a:sym typeface="Arial" panose="020B0604020202020204" pitchFamily="34" charset="0"/>
              </a:rPr>
              <a:t>+</a:t>
            </a:r>
            <a:r>
              <a:rPr lang="zh-CN" altLang="en-US" sz="1400" dirty="0">
                <a:latin typeface="黑体" panose="02010609060101010101" charset="-122"/>
                <a:ea typeface="黑体" panose="02010609060101010101" charset="-122"/>
                <a:sym typeface="Arial" panose="020B0604020202020204" pitchFamily="34" charset="0"/>
              </a:rPr>
              <a:t>，覆盖</a:t>
            </a:r>
            <a:r>
              <a:rPr lang="zh-CN" altLang="en-US" sz="1400" b="1" dirty="0">
                <a:latin typeface="黑体" panose="02010609060101010101" charset="-122"/>
                <a:ea typeface="黑体" panose="02010609060101010101" charset="-122"/>
                <a:cs typeface="+mn-ea"/>
                <a:sym typeface="Arial" panose="020B0604020202020204" pitchFamily="34" charset="0"/>
              </a:rPr>
              <a:t>数百万业内</a:t>
            </a:r>
            <a:r>
              <a:rPr lang="zh-CN" altLang="en-US" sz="1400" dirty="0">
                <a:latin typeface="黑体" panose="02010609060101010101" charset="-122"/>
                <a:ea typeface="黑体" panose="02010609060101010101" charset="-122"/>
                <a:sym typeface="Arial" panose="020B0604020202020204" pitchFamily="34" charset="0"/>
              </a:rPr>
              <a:t>精准用户，年累计阅读量</a:t>
            </a:r>
            <a:r>
              <a:rPr lang="en-US" altLang="zh-CN" sz="1400" b="1" dirty="0">
                <a:latin typeface="黑体" panose="02010609060101010101" charset="-122"/>
                <a:ea typeface="黑体" panose="02010609060101010101" charset="-122"/>
                <a:sym typeface="Arial" panose="020B0604020202020204" pitchFamily="34" charset="0"/>
              </a:rPr>
              <a:t>1</a:t>
            </a:r>
            <a:r>
              <a:rPr lang="zh-CN" altLang="en-US" sz="1400" b="1" dirty="0">
                <a:latin typeface="黑体" panose="02010609060101010101" charset="-122"/>
                <a:ea typeface="黑体" panose="02010609060101010101" charset="-122"/>
                <a:sym typeface="Arial" panose="020B0604020202020204" pitchFamily="34" charset="0"/>
              </a:rPr>
              <a:t>亿</a:t>
            </a:r>
            <a:r>
              <a:rPr lang="en-US" altLang="zh-CN" sz="1400" b="1" dirty="0">
                <a:latin typeface="黑体" panose="02010609060101010101" charset="-122"/>
                <a:ea typeface="黑体" panose="02010609060101010101" charset="-122"/>
                <a:sym typeface="Arial" panose="020B0604020202020204" pitchFamily="34" charset="0"/>
              </a:rPr>
              <a:t>+</a:t>
            </a:r>
            <a:r>
              <a:rPr lang="zh-CN" altLang="en-US" sz="1400" dirty="0">
                <a:latin typeface="黑体" panose="02010609060101010101" charset="-122"/>
                <a:ea typeface="黑体" panose="02010609060101010101" charset="-122"/>
                <a:sym typeface="Arial" panose="020B0604020202020204" pitchFamily="34" charset="0"/>
              </a:rPr>
              <a:t>。</a:t>
            </a:r>
            <a:endParaRPr lang="en-US" altLang="en-US" sz="1400" b="1" dirty="0">
              <a:latin typeface="黑体" panose="02010609060101010101" charset="-122"/>
              <a:ea typeface="黑体" panose="02010609060101010101"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500"/>
                                        <p:tgtEl>
                                          <p:spTgt spid="53"/>
                                        </p:tgtEl>
                                      </p:cBhvr>
                                    </p:animEffect>
                                  </p:childTnLst>
                                </p:cTn>
                              </p:par>
                              <p:par>
                                <p:cTn id="8" presetID="22" presetClass="entr" presetSubtype="8" fill="hold" nodeType="withEffect">
                                  <p:stCondLst>
                                    <p:cond delay="0"/>
                                  </p:stCondLst>
                                  <p:childTnLst>
                                    <p:set>
                                      <p:cBhvr>
                                        <p:cTn id="9" dur="1" fill="hold">
                                          <p:stCondLst>
                                            <p:cond delay="0"/>
                                          </p:stCondLst>
                                        </p:cTn>
                                        <p:tgtEl>
                                          <p:spTgt spid="56"/>
                                        </p:tgtEl>
                                        <p:attrNameLst>
                                          <p:attrName>style.visibility</p:attrName>
                                        </p:attrNameLst>
                                      </p:cBhvr>
                                      <p:to>
                                        <p:strVal val="visible"/>
                                      </p:to>
                                    </p:set>
                                    <p:animEffect transition="in" filter="wipe(left)">
                                      <p:cBhvr>
                                        <p:cTn id="10" dur="500"/>
                                        <p:tgtEl>
                                          <p:spTgt spid="56"/>
                                        </p:tgtEl>
                                      </p:cBhvr>
                                    </p:animEffect>
                                  </p:childTnLst>
                                </p:cTn>
                              </p:par>
                              <p:par>
                                <p:cTn id="11" presetID="22" presetClass="entr" presetSubtype="8" fill="hold" nodeType="with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wipe(left)">
                                      <p:cBhvr>
                                        <p:cTn id="13" dur="500"/>
                                        <p:tgtEl>
                                          <p:spTgt spid="61"/>
                                        </p:tgtEl>
                                      </p:cBhvr>
                                    </p:animEffect>
                                  </p:childTnLst>
                                </p:cTn>
                              </p:par>
                              <p:par>
                                <p:cTn id="14" presetID="22" presetClass="entr" presetSubtype="8" fill="hold" nodeType="withEffect">
                                  <p:stCondLst>
                                    <p:cond delay="0"/>
                                  </p:stCondLst>
                                  <p:childTnLst>
                                    <p:set>
                                      <p:cBhvr>
                                        <p:cTn id="15" dur="1" fill="hold">
                                          <p:stCondLst>
                                            <p:cond delay="0"/>
                                          </p:stCondLst>
                                        </p:cTn>
                                        <p:tgtEl>
                                          <p:spTgt spid="65"/>
                                        </p:tgtEl>
                                        <p:attrNameLst>
                                          <p:attrName>style.visibility</p:attrName>
                                        </p:attrNameLst>
                                      </p:cBhvr>
                                      <p:to>
                                        <p:strVal val="visible"/>
                                      </p:to>
                                    </p:set>
                                    <p:animEffect transition="in" filter="wipe(left)">
                                      <p:cBhvr>
                                        <p:cTn id="16" dur="500"/>
                                        <p:tgtEl>
                                          <p:spTgt spid="65"/>
                                        </p:tgtEl>
                                      </p:cBhvr>
                                    </p:animEffect>
                                  </p:childTnLst>
                                </p:cTn>
                              </p:par>
                              <p:par>
                                <p:cTn id="17" presetID="22" presetClass="entr" presetSubtype="8" fill="hold" nodeType="withEffect">
                                  <p:stCondLst>
                                    <p:cond delay="0"/>
                                  </p:stCondLst>
                                  <p:childTnLst>
                                    <p:set>
                                      <p:cBhvr>
                                        <p:cTn id="18" dur="1" fill="hold">
                                          <p:stCondLst>
                                            <p:cond delay="0"/>
                                          </p:stCondLst>
                                        </p:cTn>
                                        <p:tgtEl>
                                          <p:spTgt spid="69"/>
                                        </p:tgtEl>
                                        <p:attrNameLst>
                                          <p:attrName>style.visibility</p:attrName>
                                        </p:attrNameLst>
                                      </p:cBhvr>
                                      <p:to>
                                        <p:strVal val="visible"/>
                                      </p:to>
                                    </p:set>
                                    <p:animEffect transition="in" filter="wipe(left)">
                                      <p:cBhvr>
                                        <p:cTn id="19" dur="500"/>
                                        <p:tgtEl>
                                          <p:spTgt spid="69"/>
                                        </p:tgtEl>
                                      </p:cBhvr>
                                    </p:animEffect>
                                  </p:childTnLst>
                                </p:cTn>
                              </p:par>
                              <p:par>
                                <p:cTn id="20" presetID="22" presetClass="entr" presetSubtype="8" fill="hold" nodeType="with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wipe(left)">
                                      <p:cBhvr>
                                        <p:cTn id="22" dur="500"/>
                                        <p:tgtEl>
                                          <p:spTgt spid="74"/>
                                        </p:tgtEl>
                                      </p:cBhvr>
                                    </p:animEffect>
                                  </p:childTnLst>
                                </p:cTn>
                              </p:par>
                              <p:par>
                                <p:cTn id="23" presetID="22" presetClass="entr" presetSubtype="8" fill="hold" nodeType="withEffect">
                                  <p:stCondLst>
                                    <p:cond delay="0"/>
                                  </p:stCondLst>
                                  <p:childTnLst>
                                    <p:set>
                                      <p:cBhvr>
                                        <p:cTn id="24" dur="1" fill="hold">
                                          <p:stCondLst>
                                            <p:cond delay="0"/>
                                          </p:stCondLst>
                                        </p:cTn>
                                        <p:tgtEl>
                                          <p:spTgt spid="86"/>
                                        </p:tgtEl>
                                        <p:attrNameLst>
                                          <p:attrName>style.visibility</p:attrName>
                                        </p:attrNameLst>
                                      </p:cBhvr>
                                      <p:to>
                                        <p:strVal val="visible"/>
                                      </p:to>
                                    </p:set>
                                    <p:animEffect transition="in" filter="wipe(left)">
                                      <p:cBhvr>
                                        <p:cTn id="25"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椭圆 16"/>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8" name="图片 47" descr="服务领域2"/>
          <p:cNvPicPr>
            <a:picLocks noChangeAspect="1"/>
          </p:cNvPicPr>
          <p:nvPr/>
        </p:nvPicPr>
        <p:blipFill>
          <a:blip r:embed="rId2"/>
          <a:stretch>
            <a:fillRect/>
          </a:stretch>
        </p:blipFill>
        <p:spPr>
          <a:xfrm>
            <a:off x="1342495" y="889091"/>
            <a:ext cx="10415270" cy="585978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椭圆 12"/>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descr="产品服务体系"/>
          <p:cNvPicPr>
            <a:picLocks noChangeAspect="1"/>
          </p:cNvPicPr>
          <p:nvPr/>
        </p:nvPicPr>
        <p:blipFill>
          <a:blip r:embed="rId2"/>
          <a:srcRect l="5560" t="2951" r="4802" b="-2867"/>
          <a:stretch>
            <a:fillRect/>
          </a:stretch>
        </p:blipFill>
        <p:spPr>
          <a:xfrm>
            <a:off x="2645228" y="1043195"/>
            <a:ext cx="9386137" cy="5814805"/>
          </a:xfrm>
          <a:prstGeom prst="rect">
            <a:avLst/>
          </a:prstGeom>
        </p:spPr>
      </p:pic>
      <p:pic>
        <p:nvPicPr>
          <p:cNvPr id="19"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725" y="2834461"/>
            <a:ext cx="1874189" cy="1882866"/>
          </a:xfrm>
          <a:prstGeom prst="rect">
            <a:avLst/>
          </a:prstGeom>
        </p:spPr>
      </p:pic>
      <p:sp>
        <p:nvSpPr>
          <p:cNvPr id="20" name="文本框 19"/>
          <p:cNvSpPr txBox="1"/>
          <p:nvPr/>
        </p:nvSpPr>
        <p:spPr>
          <a:xfrm>
            <a:off x="68057" y="4863548"/>
            <a:ext cx="2317523" cy="523220"/>
          </a:xfrm>
          <a:prstGeom prst="rect">
            <a:avLst/>
          </a:prstGeom>
          <a:noFill/>
        </p:spPr>
        <p:txBody>
          <a:bodyPr wrap="square" rtlCol="0">
            <a:spAutoFit/>
          </a:bodyPr>
          <a:lstStyle/>
          <a:p>
            <a:pPr algn="ctr"/>
            <a:r>
              <a:rPr lang="zh-CN" altLang="en-US" sz="1400" b="1" dirty="0"/>
              <a:t>扫描二维码</a:t>
            </a:r>
            <a:endParaRPr lang="en-US" altLang="zh-CN" sz="1400" b="1" dirty="0"/>
          </a:p>
          <a:p>
            <a:pPr algn="ctr"/>
            <a:r>
              <a:rPr lang="zh-CN" altLang="en-US" sz="1400" b="1" dirty="0"/>
              <a:t>下载网经社产品服务资源书</a:t>
            </a:r>
          </a:p>
        </p:txBody>
      </p:sp>
      <p:sp>
        <p:nvSpPr>
          <p:cNvPr id="8" name="文本框 7">
            <a:extLst>
              <a:ext uri="{FF2B5EF4-FFF2-40B4-BE49-F238E27FC236}">
                <a16:creationId xmlns:a16="http://schemas.microsoft.com/office/drawing/2014/main" id="{C2F1CAAB-D7A6-48E3-827D-77E93A3CED0A}"/>
              </a:ext>
            </a:extLst>
          </p:cNvPr>
          <p:cNvSpPr txBox="1"/>
          <p:nvPr/>
        </p:nvSpPr>
        <p:spPr>
          <a:xfrm>
            <a:off x="1226818" y="436599"/>
            <a:ext cx="2542171" cy="460375"/>
          </a:xfrm>
          <a:prstGeom prst="rect">
            <a:avLst/>
          </a:prstGeom>
          <a:noFill/>
        </p:spPr>
        <p:txBody>
          <a:bodyPr wrap="square" rtlCol="0">
            <a:spAutoFit/>
          </a:bodyPr>
          <a:lstStyle/>
          <a:p>
            <a:r>
              <a:rPr lang="en-US" altLang="zh-CN" sz="2400" b="1" dirty="0">
                <a:solidFill>
                  <a:srgbClr val="0070C0"/>
                </a:solidFill>
                <a:latin typeface="黑体" panose="02010609060101010101" charset="-122"/>
                <a:ea typeface="黑体" panose="02010609060101010101" charset="-122"/>
              </a:rPr>
              <a:t>6.2 </a:t>
            </a:r>
            <a:r>
              <a:rPr lang="en-US" altLang="zh-CN" sz="2400" b="1" dirty="0" err="1">
                <a:solidFill>
                  <a:srgbClr val="0070C0"/>
                </a:solidFill>
                <a:latin typeface="黑体" panose="02010609060101010101" charset="-122"/>
                <a:ea typeface="黑体" panose="02010609060101010101" charset="-122"/>
              </a:rPr>
              <a:t>关于我们</a:t>
            </a:r>
            <a:endParaRPr lang="zh-CN" altLang="en-US" sz="2400" b="1" dirty="0">
              <a:solidFill>
                <a:srgbClr val="0070C0"/>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椭圆 11"/>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descr="电数宝3"/>
          <p:cNvPicPr>
            <a:picLocks noChangeAspect="1"/>
          </p:cNvPicPr>
          <p:nvPr/>
        </p:nvPicPr>
        <p:blipFill>
          <a:blip r:embed="rId2"/>
          <a:stretch>
            <a:fillRect/>
          </a:stretch>
        </p:blipFill>
        <p:spPr>
          <a:xfrm>
            <a:off x="2111829" y="1106723"/>
            <a:ext cx="9982200" cy="5614988"/>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6726" y="3002370"/>
            <a:ext cx="1559628" cy="1529442"/>
          </a:xfrm>
          <a:prstGeom prst="rect">
            <a:avLst/>
          </a:prstGeom>
        </p:spPr>
      </p:pic>
      <p:sp>
        <p:nvSpPr>
          <p:cNvPr id="4" name="文本框 3"/>
          <p:cNvSpPr txBox="1"/>
          <p:nvPr/>
        </p:nvSpPr>
        <p:spPr>
          <a:xfrm>
            <a:off x="326726" y="4800600"/>
            <a:ext cx="1559627" cy="523220"/>
          </a:xfrm>
          <a:prstGeom prst="rect">
            <a:avLst/>
          </a:prstGeom>
          <a:noFill/>
        </p:spPr>
        <p:txBody>
          <a:bodyPr wrap="square" rtlCol="0">
            <a:spAutoFit/>
          </a:bodyPr>
          <a:lstStyle/>
          <a:p>
            <a:pPr algn="ctr"/>
            <a:r>
              <a:rPr lang="zh-CN" altLang="en-US" sz="1400" b="1" dirty="0"/>
              <a:t>扫描二维码</a:t>
            </a:r>
            <a:endParaRPr lang="en-US" altLang="zh-CN" sz="1400" b="1" dirty="0"/>
          </a:p>
          <a:p>
            <a:pPr algn="ctr"/>
            <a:r>
              <a:rPr lang="zh-CN" altLang="en-US" sz="1400" b="1" dirty="0"/>
              <a:t>查看</a:t>
            </a:r>
            <a:r>
              <a:rPr lang="en-US" altLang="zh-CN" sz="1400" b="1" dirty="0"/>
              <a:t>10</a:t>
            </a:r>
            <a:r>
              <a:rPr lang="zh-CN" altLang="en-US" sz="1400" b="1" dirty="0"/>
              <a:t>万</a:t>
            </a:r>
            <a:r>
              <a:rPr lang="en-US" altLang="zh-CN" sz="1400" b="1" dirty="0"/>
              <a:t>+</a:t>
            </a:r>
            <a:r>
              <a:rPr lang="zh-CN" altLang="en-US" sz="1400" b="1" dirty="0"/>
              <a:t>数据</a:t>
            </a:r>
          </a:p>
        </p:txBody>
      </p:sp>
      <p:sp>
        <p:nvSpPr>
          <p:cNvPr id="9" name="文本框 8">
            <a:extLst>
              <a:ext uri="{FF2B5EF4-FFF2-40B4-BE49-F238E27FC236}">
                <a16:creationId xmlns:a16="http://schemas.microsoft.com/office/drawing/2014/main" id="{D277676E-8C55-4B6F-BE58-C4A339AD73A7}"/>
              </a:ext>
            </a:extLst>
          </p:cNvPr>
          <p:cNvSpPr txBox="1"/>
          <p:nvPr/>
        </p:nvSpPr>
        <p:spPr>
          <a:xfrm>
            <a:off x="1226818" y="436599"/>
            <a:ext cx="2542171" cy="460375"/>
          </a:xfrm>
          <a:prstGeom prst="rect">
            <a:avLst/>
          </a:prstGeom>
          <a:noFill/>
        </p:spPr>
        <p:txBody>
          <a:bodyPr wrap="square" rtlCol="0">
            <a:spAutoFit/>
          </a:bodyPr>
          <a:lstStyle/>
          <a:p>
            <a:r>
              <a:rPr lang="en-US" altLang="zh-CN" sz="2400" b="1" dirty="0">
                <a:solidFill>
                  <a:srgbClr val="0070C0"/>
                </a:solidFill>
                <a:latin typeface="黑体" panose="02010609060101010101" charset="-122"/>
                <a:ea typeface="黑体" panose="02010609060101010101" charset="-122"/>
              </a:rPr>
              <a:t>6.3 </a:t>
            </a:r>
            <a:r>
              <a:rPr lang="zh-CN" altLang="en-US" sz="2400" b="1" dirty="0">
                <a:solidFill>
                  <a:srgbClr val="0070C0"/>
                </a:solidFill>
                <a:latin typeface="黑体" panose="02010609060101010101" charset="-122"/>
                <a:ea typeface="黑体" panose="02010609060101010101" charset="-122"/>
              </a:rPr>
              <a:t>数据服务</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椭圆 11"/>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descr="电融宝"/>
          <p:cNvPicPr>
            <a:picLocks noChangeAspect="1"/>
          </p:cNvPicPr>
          <p:nvPr/>
        </p:nvPicPr>
        <p:blipFill>
          <a:blip r:embed="rId2"/>
          <a:stretch>
            <a:fillRect/>
          </a:stretch>
        </p:blipFill>
        <p:spPr>
          <a:xfrm>
            <a:off x="2185504" y="1040463"/>
            <a:ext cx="9944100" cy="5594350"/>
          </a:xfrm>
          <a:prstGeom prst="rect">
            <a:avLst/>
          </a:prstGeom>
        </p:spPr>
      </p:pic>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898" y="3094484"/>
            <a:ext cx="1757451" cy="1709737"/>
          </a:xfrm>
          <a:prstGeom prst="rect">
            <a:avLst/>
          </a:prstGeom>
        </p:spPr>
      </p:pic>
      <p:sp>
        <p:nvSpPr>
          <p:cNvPr id="20" name="文本框 19"/>
          <p:cNvSpPr txBox="1"/>
          <p:nvPr/>
        </p:nvSpPr>
        <p:spPr>
          <a:xfrm>
            <a:off x="0" y="4827947"/>
            <a:ext cx="2317523" cy="738664"/>
          </a:xfrm>
          <a:prstGeom prst="rect">
            <a:avLst/>
          </a:prstGeom>
          <a:noFill/>
        </p:spPr>
        <p:txBody>
          <a:bodyPr wrap="square" rtlCol="0">
            <a:spAutoFit/>
          </a:bodyPr>
          <a:lstStyle/>
          <a:p>
            <a:pPr algn="ctr"/>
            <a:r>
              <a:rPr lang="zh-CN" altLang="en-US" sz="1400" b="1" dirty="0"/>
              <a:t>扫描二维码</a:t>
            </a:r>
            <a:endParaRPr lang="en-US" altLang="zh-CN" sz="1400" b="1" dirty="0"/>
          </a:p>
          <a:p>
            <a:pPr algn="ctr"/>
            <a:r>
              <a:rPr lang="zh-CN" altLang="en-US" sz="1400" b="1" dirty="0"/>
              <a:t>进入网经社“电融宝”</a:t>
            </a:r>
            <a:endParaRPr lang="en-US" altLang="zh-CN" sz="1400" b="1" dirty="0"/>
          </a:p>
          <a:p>
            <a:pPr algn="ctr"/>
            <a:r>
              <a:rPr lang="zh-CN" altLang="en-US" sz="1400" b="1" dirty="0"/>
              <a:t>瓜分</a:t>
            </a:r>
            <a:r>
              <a:rPr lang="en-US" altLang="zh-CN" sz="1400" b="1" dirty="0"/>
              <a:t>6</a:t>
            </a:r>
            <a:r>
              <a:rPr lang="zh-CN" altLang="en-US" sz="1400" b="1" dirty="0"/>
              <a:t>万亿资金</a:t>
            </a:r>
          </a:p>
        </p:txBody>
      </p:sp>
      <p:sp>
        <p:nvSpPr>
          <p:cNvPr id="8" name="文本框 7">
            <a:extLst>
              <a:ext uri="{FF2B5EF4-FFF2-40B4-BE49-F238E27FC236}">
                <a16:creationId xmlns:a16="http://schemas.microsoft.com/office/drawing/2014/main" id="{4531E976-4FB0-48C0-BC4F-6DAEA6F84068}"/>
              </a:ext>
            </a:extLst>
          </p:cNvPr>
          <p:cNvSpPr txBox="1"/>
          <p:nvPr/>
        </p:nvSpPr>
        <p:spPr>
          <a:xfrm>
            <a:off x="1226818" y="436599"/>
            <a:ext cx="2542171" cy="460375"/>
          </a:xfrm>
          <a:prstGeom prst="rect">
            <a:avLst/>
          </a:prstGeom>
          <a:noFill/>
        </p:spPr>
        <p:txBody>
          <a:bodyPr wrap="square" rtlCol="0">
            <a:spAutoFit/>
          </a:bodyPr>
          <a:lstStyle/>
          <a:p>
            <a:r>
              <a:rPr lang="en-US" altLang="zh-CN" sz="2400" b="1" dirty="0">
                <a:solidFill>
                  <a:srgbClr val="0070C0"/>
                </a:solidFill>
                <a:latin typeface="黑体" panose="02010609060101010101" charset="-122"/>
                <a:ea typeface="黑体" panose="02010609060101010101" charset="-122"/>
              </a:rPr>
              <a:t>6.4 </a:t>
            </a:r>
            <a:r>
              <a:rPr lang="zh-CN" altLang="en-US" sz="2400" b="1" dirty="0">
                <a:solidFill>
                  <a:srgbClr val="0070C0"/>
                </a:solidFill>
                <a:latin typeface="黑体" panose="02010609060101010101" charset="-122"/>
                <a:ea typeface="黑体" panose="02010609060101010101" charset="-122"/>
              </a:rPr>
              <a:t>投融资服务</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3093" y="3296414"/>
            <a:ext cx="12218268" cy="3561586"/>
            <a:chOff x="-23093" y="3293937"/>
            <a:chExt cx="12218268" cy="2789977"/>
          </a:xfrm>
          <a:gradFill>
            <a:gsLst>
              <a:gs pos="0">
                <a:srgbClr val="0E1A40"/>
              </a:gs>
              <a:gs pos="100000">
                <a:srgbClr val="2F5EB0"/>
              </a:gs>
            </a:gsLst>
            <a:lin ang="13800000" scaled="0"/>
          </a:gradFill>
        </p:grpSpPr>
        <p:sp>
          <p:nvSpPr>
            <p:cNvPr id="9" name="矩形 8"/>
            <p:cNvSpPr/>
            <p:nvPr/>
          </p:nvSpPr>
          <p:spPr>
            <a:xfrm>
              <a:off x="-23093" y="3613954"/>
              <a:ext cx="12195173" cy="23353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23093" y="3293937"/>
              <a:ext cx="12218268" cy="2789977"/>
              <a:chOff x="0" y="3293937"/>
              <a:chExt cx="12218268" cy="2789977"/>
            </a:xfrm>
            <a:grpFill/>
          </p:grpSpPr>
          <p:sp>
            <p:nvSpPr>
              <p:cNvPr id="11" name="矩形 10"/>
              <p:cNvSpPr/>
              <p:nvPr/>
            </p:nvSpPr>
            <p:spPr>
              <a:xfrm>
                <a:off x="0" y="3501008"/>
                <a:ext cx="12218268" cy="25829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1600" b="1" dirty="0">
                    <a:latin typeface="仿宋" panose="02010609060101010101" pitchFamily="49" charset="-122"/>
                    <a:ea typeface="仿宋" panose="02010609060101010101" pitchFamily="49" charset="-122"/>
                  </a:rPr>
                  <a:t>网经社总编辑、电子商务研究中心主任 </a:t>
                </a:r>
              </a:p>
              <a:p>
                <a:pPr>
                  <a:lnSpc>
                    <a:spcPct val="150000"/>
                  </a:lnSpc>
                </a:pPr>
                <a:r>
                  <a:rPr lang="zh-CN" altLang="en-US" sz="1600" b="1" dirty="0">
                    <a:latin typeface="仿宋" panose="02010609060101010101" pitchFamily="49" charset="-122"/>
                    <a:ea typeface="仿宋" panose="02010609060101010101" pitchFamily="49" charset="-122"/>
                  </a:rPr>
                  <a:t>长期从事电子商务（零售电商、跨境电商、农村电商、大宗电商、服务电商、社交电商、电商金融、电商物流和电商园区孵化器、政府电商规划促进等）、新零售、O2O、互联网+、共享经济等领域研究、咨询与服务工作，是我国产业互联网首倡者和推动者。</a:t>
                </a:r>
              </a:p>
              <a:p>
                <a:pPr>
                  <a:lnSpc>
                    <a:spcPct val="150000"/>
                  </a:lnSpc>
                </a:pPr>
                <a:r>
                  <a:rPr lang="zh-CN" altLang="en-US" sz="1600" b="1" dirty="0">
                    <a:latin typeface="仿宋" panose="02010609060101010101" pitchFamily="49" charset="-122"/>
                    <a:ea typeface="仿宋" panose="02010609060101010101" pitchFamily="49" charset="-122"/>
                  </a:rPr>
                  <a:t>十余年来，与近百余家电商平台和品牌保持密切合作，调研联系近千家各类电商产业链公司，并担任多家国内一二线大型平台电商、上市公司战略顾问和海内外多家机构投融资顾问，曾出席参加江南会电子商务投融资沙龙、中金投资论坛、中国风险投资论坛、浙大科技园创业电商投融资沙龙等会议，是我国电商领域屈指可数的融理论、实践一体的务实专家，具有较大业内影响力。</a:t>
                </a:r>
              </a:p>
              <a:p>
                <a:pPr>
                  <a:lnSpc>
                    <a:spcPct val="150000"/>
                  </a:lnSpc>
                </a:pPr>
                <a:r>
                  <a:rPr lang="zh-CN" altLang="en-US" sz="1600" b="1" dirty="0">
                    <a:latin typeface="仿宋" panose="02010609060101010101" pitchFamily="49" charset="-122"/>
                    <a:ea typeface="仿宋" panose="02010609060101010101" pitchFamily="49" charset="-122"/>
                  </a:rPr>
                  <a:t>【专栏】： </a:t>
                </a:r>
                <a:r>
                  <a:rPr lang="zh-CN" altLang="en-US" sz="1600" b="1" dirty="0">
                    <a:solidFill>
                      <a:schemeClr val="bg1"/>
                    </a:solidFill>
                    <a:latin typeface="仿宋" panose="02010609060101010101" pitchFamily="49" charset="-122"/>
                    <a:ea typeface="仿宋" panose="02010609060101010101" pitchFamily="49" charset="-122"/>
                    <a:hlinkClick r:id="rId3">
                      <a:extLst>
                        <a:ext uri="{A12FA001-AC4F-418D-AE19-62706E023703}">
                          <ahyp:hlinkClr xmlns:ahyp="http://schemas.microsoft.com/office/drawing/2018/hyperlinkcolor" val="tx"/>
                        </a:ext>
                      </a:extLst>
                    </a:hlinkClick>
                  </a:rPr>
                  <a:t>http://www.100ec.cn/zt/expert_caolei/</a:t>
                </a:r>
                <a:r>
                  <a:rPr lang="zh-CN" altLang="en-US" sz="1600" b="1" dirty="0">
                    <a:solidFill>
                      <a:schemeClr val="bg1"/>
                    </a:solidFill>
                    <a:latin typeface="仿宋" panose="02010609060101010101" pitchFamily="49" charset="-122"/>
                    <a:ea typeface="仿宋" panose="02010609060101010101" pitchFamily="49" charset="-122"/>
                  </a:rPr>
                  <a:t> </a:t>
                </a:r>
              </a:p>
              <a:p>
                <a:pPr>
                  <a:lnSpc>
                    <a:spcPct val="150000"/>
                  </a:lnSpc>
                </a:pPr>
                <a:r>
                  <a:rPr lang="zh-CN" altLang="en-US" sz="1600" b="1" dirty="0">
                    <a:latin typeface="仿宋" panose="02010609060101010101" pitchFamily="49" charset="-122"/>
                    <a:ea typeface="仿宋" panose="02010609060101010101" pitchFamily="49" charset="-122"/>
                  </a:rPr>
                  <a:t>【电话】：0571-87756579   </a:t>
                </a:r>
                <a:endParaRPr lang="en-US" altLang="zh-CN" sz="1600" b="1" dirty="0">
                  <a:latin typeface="仿宋" panose="02010609060101010101" pitchFamily="49" charset="-122"/>
                  <a:ea typeface="仿宋" panose="02010609060101010101" pitchFamily="49" charset="-122"/>
                </a:endParaRPr>
              </a:p>
              <a:p>
                <a:pPr>
                  <a:lnSpc>
                    <a:spcPct val="150000"/>
                  </a:lnSpc>
                </a:pPr>
                <a:r>
                  <a:rPr lang="zh-CN" altLang="en-US" sz="1600" b="1" dirty="0">
                    <a:latin typeface="仿宋" panose="02010609060101010101" pitchFamily="49" charset="-122"/>
                    <a:ea typeface="仿宋" panose="02010609060101010101" pitchFamily="49" charset="-122"/>
                  </a:rPr>
                  <a:t>【E-mail】：</a:t>
                </a:r>
                <a:r>
                  <a:rPr lang="zh-CN" altLang="en-US" sz="1600" b="1" dirty="0">
                    <a:solidFill>
                      <a:schemeClr val="bg1"/>
                    </a:solidFill>
                    <a:latin typeface="仿宋" panose="02010609060101010101" pitchFamily="49" charset="-122"/>
                    <a:ea typeface="仿宋" panose="02010609060101010101" pitchFamily="49" charset="-122"/>
                    <a:hlinkClick r:id="rId4">
                      <a:extLst>
                        <a:ext uri="{A12FA001-AC4F-418D-AE19-62706E023703}">
                          <ahyp:hlinkClr xmlns:ahyp="http://schemas.microsoft.com/office/drawing/2018/hyperlinkcolor" val="tx"/>
                        </a:ext>
                      </a:extLst>
                    </a:hlinkClick>
                  </a:rPr>
                  <a:t>CaoLei@NetSun.com</a:t>
                </a:r>
                <a:endParaRPr lang="zh-CN" altLang="en-US" sz="1400" b="1" dirty="0">
                  <a:solidFill>
                    <a:schemeClr val="bg1"/>
                  </a:solidFill>
                  <a:latin typeface="仿宋" panose="02010609060101010101" pitchFamily="49" charset="-122"/>
                  <a:ea typeface="仿宋" panose="02010609060101010101" pitchFamily="49" charset="-122"/>
                </a:endParaRPr>
              </a:p>
            </p:txBody>
          </p:sp>
          <p:sp>
            <p:nvSpPr>
              <p:cNvPr id="12" name="等腰三角形 11"/>
              <p:cNvSpPr/>
              <p:nvPr/>
            </p:nvSpPr>
            <p:spPr>
              <a:xfrm>
                <a:off x="2497187" y="3293937"/>
                <a:ext cx="360040" cy="21530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3" name="椭圆 12"/>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 descr="cl"/>
          <p:cNvPicPr>
            <a:picLocks noChangeAspect="1" noChangeArrowheads="1"/>
          </p:cNvPicPr>
          <p:nvPr/>
        </p:nvPicPr>
        <p:blipFill>
          <a:blip r:embed="rId5" cstate="print"/>
          <a:srcRect/>
          <a:stretch>
            <a:fillRect/>
          </a:stretch>
        </p:blipFill>
        <p:spPr bwMode="auto">
          <a:xfrm>
            <a:off x="1188537" y="862508"/>
            <a:ext cx="2870809" cy="2481523"/>
          </a:xfrm>
          <a:prstGeom prst="ellipse">
            <a:avLst/>
          </a:prstGeom>
          <a:ln>
            <a:noFill/>
          </a:ln>
          <a:effectLst>
            <a:softEdge rad="112500"/>
          </a:effectLst>
        </p:spPr>
      </p:pic>
      <p:pic>
        <p:nvPicPr>
          <p:cNvPr id="19" name="图片 1" descr="QQ图片20160810152404"/>
          <p:cNvPicPr>
            <a:picLocks noChangeAspect="1" noChangeArrowheads="1"/>
          </p:cNvPicPr>
          <p:nvPr/>
        </p:nvPicPr>
        <p:blipFill>
          <a:blip r:embed="rId6" cstate="print"/>
          <a:srcRect/>
          <a:stretch>
            <a:fillRect/>
          </a:stretch>
        </p:blipFill>
        <p:spPr bwMode="auto">
          <a:xfrm>
            <a:off x="8132656" y="623233"/>
            <a:ext cx="3673117" cy="2935287"/>
          </a:xfrm>
          <a:prstGeom prst="rect">
            <a:avLst/>
          </a:prstGeom>
          <a:noFill/>
          <a:ln w="9525">
            <a:noFill/>
            <a:miter lim="800000"/>
            <a:headEnd/>
            <a:tailEnd/>
          </a:ln>
        </p:spPr>
      </p:pic>
      <p:sp>
        <p:nvSpPr>
          <p:cNvPr id="20" name="椭圆 19"/>
          <p:cNvSpPr/>
          <p:nvPr/>
        </p:nvSpPr>
        <p:spPr>
          <a:xfrm>
            <a:off x="3627298" y="2372161"/>
            <a:ext cx="648072" cy="648072"/>
          </a:xfrm>
          <a:prstGeom prst="ellipse">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标题 4"/>
          <p:cNvSpPr txBox="1"/>
          <p:nvPr/>
        </p:nvSpPr>
        <p:spPr>
          <a:xfrm>
            <a:off x="3627298" y="2480174"/>
            <a:ext cx="648072"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400" b="1" dirty="0">
                <a:solidFill>
                  <a:schemeClr val="bg1"/>
                </a:solidFill>
                <a:latin typeface="Impact MT Std" pitchFamily="34" charset="0"/>
                <a:ea typeface="微软雅黑" panose="020B0503020204020204" charset="-122"/>
              </a:rPr>
              <a:t>01</a:t>
            </a:r>
          </a:p>
        </p:txBody>
      </p:sp>
      <p:sp>
        <p:nvSpPr>
          <p:cNvPr id="24" name="文本框 9"/>
          <p:cNvSpPr txBox="1"/>
          <p:nvPr/>
        </p:nvSpPr>
        <p:spPr>
          <a:xfrm>
            <a:off x="1993131" y="2805462"/>
            <a:ext cx="1368152" cy="346249"/>
          </a:xfrm>
          <a:prstGeom prst="rect">
            <a:avLst/>
          </a:prstGeom>
          <a:noFill/>
        </p:spPr>
        <p:txBody>
          <a:bodyPr wrap="square" lIns="68580" tIns="34290" rIns="68580" bIns="34290" rtlCol="0">
            <a:spAutoFit/>
          </a:bodyPr>
          <a:lstStyle/>
          <a:p>
            <a:pPr marL="0" lvl="1" algn="ctr"/>
            <a:r>
              <a:rPr lang="zh-CN" altLang="en-US" b="1" dirty="0">
                <a:latin typeface="微软雅黑" panose="020B0503020204020204" charset="-122"/>
                <a:ea typeface="微软雅黑" panose="020B0503020204020204" charset="-122"/>
              </a:rPr>
              <a:t>曹 磊</a:t>
            </a:r>
          </a:p>
        </p:txBody>
      </p:sp>
      <p:grpSp>
        <p:nvGrpSpPr>
          <p:cNvPr id="25" name="组合 24"/>
          <p:cNvGrpSpPr/>
          <p:nvPr/>
        </p:nvGrpSpPr>
        <p:grpSpPr>
          <a:xfrm>
            <a:off x="4059346" y="2626220"/>
            <a:ext cx="1336239" cy="538029"/>
            <a:chOff x="3275469" y="5051211"/>
            <a:chExt cx="1336239" cy="538029"/>
          </a:xfrm>
        </p:grpSpPr>
        <p:cxnSp>
          <p:nvCxnSpPr>
            <p:cNvPr id="26" name="直接连接符 25"/>
            <p:cNvCxnSpPr/>
            <p:nvPr/>
          </p:nvCxnSpPr>
          <p:spPr>
            <a:xfrm flipV="1">
              <a:off x="3275469" y="5051211"/>
              <a:ext cx="444027" cy="515381"/>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3503712" y="5219908"/>
              <a:ext cx="1107996" cy="369332"/>
            </a:xfrm>
            <a:prstGeom prst="rect">
              <a:avLst/>
            </a:prstGeom>
          </p:spPr>
          <p:txBody>
            <a:bodyPr wrap="none">
              <a:spAutoFit/>
            </a:bodyPr>
            <a:lstStyle/>
            <a:p>
              <a:r>
                <a:rPr lang="zh-CN" altLang="en-US" b="1" dirty="0">
                  <a:latin typeface="微软雅黑" panose="020B0503020204020204" charset="-122"/>
                  <a:ea typeface="微软雅黑" panose="020B0503020204020204" charset="-122"/>
                </a:rPr>
                <a:t>报告审定</a:t>
              </a:r>
            </a:p>
          </p:txBody>
        </p:sp>
      </p:grpSp>
      <p:sp>
        <p:nvSpPr>
          <p:cNvPr id="18" name="文本框 17">
            <a:extLst>
              <a:ext uri="{FF2B5EF4-FFF2-40B4-BE49-F238E27FC236}">
                <a16:creationId xmlns:a16="http://schemas.microsoft.com/office/drawing/2014/main" id="{4054FA6F-BE90-4283-976E-71B68BDC1F21}"/>
              </a:ext>
            </a:extLst>
          </p:cNvPr>
          <p:cNvSpPr txBox="1"/>
          <p:nvPr/>
        </p:nvSpPr>
        <p:spPr>
          <a:xfrm>
            <a:off x="1226818" y="436599"/>
            <a:ext cx="2542171" cy="460375"/>
          </a:xfrm>
          <a:prstGeom prst="rect">
            <a:avLst/>
          </a:prstGeom>
          <a:noFill/>
        </p:spPr>
        <p:txBody>
          <a:bodyPr wrap="square" rtlCol="0">
            <a:spAutoFit/>
          </a:bodyPr>
          <a:lstStyle/>
          <a:p>
            <a:r>
              <a:rPr lang="en-US" altLang="zh-CN" sz="2400" b="1" dirty="0">
                <a:solidFill>
                  <a:srgbClr val="0070C0"/>
                </a:solidFill>
                <a:latin typeface="黑体" panose="02010609060101010101" charset="-122"/>
                <a:ea typeface="黑体" panose="02010609060101010101" charset="-122"/>
              </a:rPr>
              <a:t>4.5 </a:t>
            </a:r>
            <a:r>
              <a:rPr lang="zh-CN" altLang="en-US" sz="2400" b="1" dirty="0">
                <a:solidFill>
                  <a:srgbClr val="0070C0"/>
                </a:solidFill>
                <a:latin typeface="黑体" panose="02010609060101010101" charset="-122"/>
                <a:ea typeface="黑体" panose="02010609060101010101" charset="-122"/>
              </a:rPr>
              <a:t>联系我们</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500" fill="hold"/>
                                        <p:tgtEl>
                                          <p:spTgt spid="21"/>
                                        </p:tgtEl>
                                        <p:attrNameLst>
                                          <p:attrName>ppt_w</p:attrName>
                                        </p:attrNameLst>
                                      </p:cBhvr>
                                      <p:tavLst>
                                        <p:tav tm="0">
                                          <p:val>
                                            <p:fltVal val="0"/>
                                          </p:val>
                                        </p:tav>
                                        <p:tav tm="100000">
                                          <p:val>
                                            <p:strVal val="#ppt_w"/>
                                          </p:val>
                                        </p:tav>
                                      </p:tavLst>
                                    </p:anim>
                                    <p:anim calcmode="lin" valueType="num">
                                      <p:cBhvr>
                                        <p:cTn id="14" dur="500" fill="hold"/>
                                        <p:tgtEl>
                                          <p:spTgt spid="21"/>
                                        </p:tgtEl>
                                        <p:attrNameLst>
                                          <p:attrName>ppt_h</p:attrName>
                                        </p:attrNameLst>
                                      </p:cBhvr>
                                      <p:tavLst>
                                        <p:tav tm="0">
                                          <p:val>
                                            <p:fltVal val="0"/>
                                          </p:val>
                                        </p:tav>
                                        <p:tav tm="100000">
                                          <p:val>
                                            <p:strVal val="#ppt_h"/>
                                          </p:val>
                                        </p:tav>
                                      </p:tavLst>
                                    </p:anim>
                                    <p:animEffect transition="in" filter="fade">
                                      <p:cBhvr>
                                        <p:cTn id="15" dur="500"/>
                                        <p:tgtEl>
                                          <p:spTgt spid="21"/>
                                        </p:tgtEl>
                                      </p:cBhvr>
                                    </p:animEffect>
                                  </p:childTnLst>
                                </p:cTn>
                              </p:par>
                              <p:par>
                                <p:cTn id="16" presetID="2" presetClass="entr" presetSubtype="8"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additive="base">
                                        <p:cTn id="18" dur="500" fill="hold"/>
                                        <p:tgtEl>
                                          <p:spTgt spid="24"/>
                                        </p:tgtEl>
                                        <p:attrNameLst>
                                          <p:attrName>ppt_x</p:attrName>
                                        </p:attrNameLst>
                                      </p:cBhvr>
                                      <p:tavLst>
                                        <p:tav tm="0">
                                          <p:val>
                                            <p:strVal val="0-#ppt_w/2"/>
                                          </p:val>
                                        </p:tav>
                                        <p:tav tm="100000">
                                          <p:val>
                                            <p:strVal val="#ppt_x"/>
                                          </p:val>
                                        </p:tav>
                                      </p:tavLst>
                                    </p:anim>
                                    <p:anim calcmode="lin" valueType="num">
                                      <p:cBhvr additive="base">
                                        <p:cTn id="19" dur="500" fill="hold"/>
                                        <p:tgtEl>
                                          <p:spTgt spid="2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p:cTn id="23" dur="500" fill="hold"/>
                                        <p:tgtEl>
                                          <p:spTgt spid="25"/>
                                        </p:tgtEl>
                                        <p:attrNameLst>
                                          <p:attrName>ppt_w</p:attrName>
                                        </p:attrNameLst>
                                      </p:cBhvr>
                                      <p:tavLst>
                                        <p:tav tm="0">
                                          <p:val>
                                            <p:fltVal val="0"/>
                                          </p:val>
                                        </p:tav>
                                        <p:tav tm="100000">
                                          <p:val>
                                            <p:strVal val="#ppt_w"/>
                                          </p:val>
                                        </p:tav>
                                      </p:tavLst>
                                    </p:anim>
                                    <p:anim calcmode="lin" valueType="num">
                                      <p:cBhvr>
                                        <p:cTn id="24" dur="500" fill="hold"/>
                                        <p:tgtEl>
                                          <p:spTgt spid="25"/>
                                        </p:tgtEl>
                                        <p:attrNameLst>
                                          <p:attrName>ppt_h</p:attrName>
                                        </p:attrNameLst>
                                      </p:cBhvr>
                                      <p:tavLst>
                                        <p:tav tm="0">
                                          <p:val>
                                            <p:fltVal val="0"/>
                                          </p:val>
                                        </p:tav>
                                        <p:tav tm="100000">
                                          <p:val>
                                            <p:strVal val="#ppt_h"/>
                                          </p:val>
                                        </p:tav>
                                      </p:tavLst>
                                    </p:anim>
                                    <p:animEffect transition="in" filter="fade">
                                      <p:cBhvr>
                                        <p:cTn id="25" dur="500"/>
                                        <p:tgtEl>
                                          <p:spTgt spid="25"/>
                                        </p:tgtEl>
                                      </p:cBhvr>
                                    </p:animEffect>
                                  </p:childTnLst>
                                </p:cTn>
                              </p:par>
                            </p:childTnLst>
                          </p:cTn>
                        </p:par>
                        <p:par>
                          <p:cTn id="26" fill="hold">
                            <p:stCondLst>
                              <p:cond delay="1500"/>
                            </p:stCondLst>
                            <p:childTnLst>
                              <p:par>
                                <p:cTn id="27" presetID="42" presetClass="entr" presetSubtype="0"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22040" y="604360"/>
            <a:ext cx="1518378" cy="1436236"/>
          </a:xfrm>
          <a:prstGeom prst="ellipse">
            <a:avLst/>
          </a:prstGeom>
          <a:ln>
            <a:noFill/>
          </a:ln>
          <a:effectLst>
            <a:softEdge rad="112500"/>
          </a:effectLst>
        </p:spPr>
      </p:pic>
      <p:sp>
        <p:nvSpPr>
          <p:cNvPr id="8" name="椭圆 7"/>
          <p:cNvSpPr/>
          <p:nvPr/>
        </p:nvSpPr>
        <p:spPr>
          <a:xfrm>
            <a:off x="-1226820" y="-1346917"/>
            <a:ext cx="2453640" cy="2453640"/>
          </a:xfrm>
          <a:prstGeom prst="ellipse">
            <a:avLst/>
          </a:pr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434235" y="314138"/>
            <a:ext cx="792585" cy="792585"/>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2541393" y="1547412"/>
            <a:ext cx="648072" cy="648072"/>
          </a:xfrm>
          <a:prstGeom prst="ellipse">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4"/>
          <p:cNvSpPr txBox="1"/>
          <p:nvPr/>
        </p:nvSpPr>
        <p:spPr>
          <a:xfrm>
            <a:off x="2541393" y="1644195"/>
            <a:ext cx="648072"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400" b="1" dirty="0">
                <a:solidFill>
                  <a:schemeClr val="bg1"/>
                </a:solidFill>
                <a:latin typeface="Impact MT Std" pitchFamily="34" charset="0"/>
                <a:ea typeface="微软雅黑" panose="020B0503020204020204" charset="-122"/>
              </a:rPr>
              <a:t>02</a:t>
            </a:r>
          </a:p>
        </p:txBody>
      </p:sp>
      <p:sp>
        <p:nvSpPr>
          <p:cNvPr id="13" name="文本框 9"/>
          <p:cNvSpPr txBox="1"/>
          <p:nvPr/>
        </p:nvSpPr>
        <p:spPr>
          <a:xfrm>
            <a:off x="1413317" y="2044375"/>
            <a:ext cx="1368152" cy="346249"/>
          </a:xfrm>
          <a:prstGeom prst="rect">
            <a:avLst/>
          </a:prstGeom>
          <a:noFill/>
        </p:spPr>
        <p:txBody>
          <a:bodyPr wrap="square" lIns="68580" tIns="34290" rIns="68580" bIns="34290" rtlCol="0">
            <a:spAutoFit/>
          </a:bodyPr>
          <a:lstStyle/>
          <a:p>
            <a:pPr marL="0" lvl="1" algn="ctr"/>
            <a:r>
              <a:rPr lang="zh-CN" altLang="en-US" b="1" dirty="0">
                <a:latin typeface="微软雅黑" panose="020B0503020204020204" charset="-122"/>
                <a:ea typeface="微软雅黑" panose="020B0503020204020204" charset="-122"/>
              </a:rPr>
              <a:t>陈礼腾</a:t>
            </a:r>
          </a:p>
        </p:txBody>
      </p:sp>
      <p:grpSp>
        <p:nvGrpSpPr>
          <p:cNvPr id="14" name="组合 13"/>
          <p:cNvGrpSpPr/>
          <p:nvPr/>
        </p:nvGrpSpPr>
        <p:grpSpPr>
          <a:xfrm>
            <a:off x="3125524" y="1730160"/>
            <a:ext cx="1336239" cy="538029"/>
            <a:chOff x="3275469" y="5051211"/>
            <a:chExt cx="1336239" cy="538029"/>
          </a:xfrm>
        </p:grpSpPr>
        <p:cxnSp>
          <p:nvCxnSpPr>
            <p:cNvPr id="15" name="直接连接符 14"/>
            <p:cNvCxnSpPr/>
            <p:nvPr/>
          </p:nvCxnSpPr>
          <p:spPr>
            <a:xfrm flipV="1">
              <a:off x="3275469" y="5051211"/>
              <a:ext cx="444027" cy="515381"/>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3503712" y="5219908"/>
              <a:ext cx="1107996" cy="369332"/>
            </a:xfrm>
            <a:prstGeom prst="rect">
              <a:avLst/>
            </a:prstGeom>
          </p:spPr>
          <p:txBody>
            <a:bodyPr wrap="none">
              <a:spAutoFit/>
            </a:bodyPr>
            <a:lstStyle/>
            <a:p>
              <a:r>
                <a:rPr lang="zh-CN" altLang="en-US" dirty="0">
                  <a:latin typeface="微软雅黑" panose="020B0503020204020204" charset="-122"/>
                  <a:ea typeface="微软雅黑" panose="020B0503020204020204" charset="-122"/>
                </a:rPr>
                <a:t>报告主编</a:t>
              </a:r>
            </a:p>
          </p:txBody>
        </p:sp>
      </p:grpSp>
      <p:grpSp>
        <p:nvGrpSpPr>
          <p:cNvPr id="19" name="组合 18"/>
          <p:cNvGrpSpPr/>
          <p:nvPr/>
        </p:nvGrpSpPr>
        <p:grpSpPr>
          <a:xfrm>
            <a:off x="744670" y="2330105"/>
            <a:ext cx="8083643" cy="4353723"/>
            <a:chOff x="-23093" y="3284984"/>
            <a:chExt cx="12218268" cy="2664296"/>
          </a:xfrm>
          <a:gradFill>
            <a:gsLst>
              <a:gs pos="0">
                <a:srgbClr val="0E1A40"/>
              </a:gs>
              <a:gs pos="100000">
                <a:srgbClr val="2F5EB0"/>
              </a:gs>
            </a:gsLst>
            <a:lin ang="13800000" scaled="0"/>
          </a:gradFill>
        </p:grpSpPr>
        <p:sp>
          <p:nvSpPr>
            <p:cNvPr id="20" name="矩形 19"/>
            <p:cNvSpPr/>
            <p:nvPr/>
          </p:nvSpPr>
          <p:spPr>
            <a:xfrm>
              <a:off x="-23093" y="3613954"/>
              <a:ext cx="12195173" cy="23353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23093" y="3284984"/>
              <a:ext cx="12218268" cy="2592288"/>
              <a:chOff x="0" y="3284984"/>
              <a:chExt cx="12218268" cy="2592288"/>
            </a:xfrm>
            <a:grpFill/>
          </p:grpSpPr>
          <p:sp>
            <p:nvSpPr>
              <p:cNvPr id="22" name="矩形 21"/>
              <p:cNvSpPr/>
              <p:nvPr/>
            </p:nvSpPr>
            <p:spPr>
              <a:xfrm>
                <a:off x="0" y="3501008"/>
                <a:ext cx="12218268" cy="23762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US" altLang="zh-CN" sz="1400" dirty="0">
                  <a:latin typeface="黑体" panose="02010609060101010101" charset="-122"/>
                  <a:ea typeface="黑体" panose="02010609060101010101" charset="-122"/>
                </a:endParaRPr>
              </a:p>
              <a:p>
                <a:pPr>
                  <a:lnSpc>
                    <a:spcPct val="150000"/>
                  </a:lnSpc>
                </a:pPr>
                <a:r>
                  <a:rPr lang="zh-CN" altLang="en-US" sz="1600" b="1" dirty="0">
                    <a:latin typeface="仿宋" panose="02010609060101010101" pitchFamily="49" charset="-122"/>
                    <a:ea typeface="仿宋" panose="02010609060101010101" pitchFamily="49" charset="-122"/>
                  </a:rPr>
                  <a:t>网经社电子商务研究中心</a:t>
                </a:r>
                <a:br>
                  <a:rPr lang="zh-CN" altLang="en-US" sz="1600" b="1" dirty="0">
                    <a:latin typeface="仿宋" panose="02010609060101010101" pitchFamily="49" charset="-122"/>
                    <a:ea typeface="仿宋" panose="02010609060101010101" pitchFamily="49" charset="-122"/>
                  </a:rPr>
                </a:br>
                <a:r>
                  <a:rPr lang="zh-CN" altLang="en-US" sz="1600" b="1" dirty="0">
                    <a:latin typeface="仿宋" panose="02010609060101010101" pitchFamily="49" charset="-122"/>
                    <a:ea typeface="仿宋" panose="02010609060101010101" pitchFamily="49" charset="-122"/>
                  </a:rPr>
                  <a:t>生活服务电商、共享经济、在线教育分析师 </a:t>
                </a:r>
                <a:br>
                  <a:rPr lang="zh-CN" altLang="en-US" sz="1600" b="1" dirty="0">
                    <a:latin typeface="仿宋" panose="02010609060101010101" pitchFamily="49" charset="-122"/>
                    <a:ea typeface="仿宋" panose="02010609060101010101" pitchFamily="49" charset="-122"/>
                  </a:rPr>
                </a:br>
                <a:r>
                  <a:rPr lang="en-US" altLang="zh-CN" sz="1600" b="1" dirty="0">
                    <a:latin typeface="仿宋" panose="02010609060101010101" pitchFamily="49" charset="-122"/>
                    <a:ea typeface="仿宋" panose="02010609060101010101" pitchFamily="49" charset="-122"/>
                  </a:rPr>
                  <a:t>【</a:t>
                </a:r>
                <a:r>
                  <a:rPr lang="zh-CN" altLang="en-US" sz="1600" b="1" dirty="0">
                    <a:latin typeface="仿宋" panose="02010609060101010101" pitchFamily="49" charset="-122"/>
                    <a:ea typeface="仿宋" panose="02010609060101010101" pitchFamily="49" charset="-122"/>
                  </a:rPr>
                  <a:t>手机</a:t>
                </a:r>
                <a:r>
                  <a:rPr lang="en-US" altLang="zh-CN" sz="1600" b="1" dirty="0">
                    <a:latin typeface="仿宋" panose="02010609060101010101" pitchFamily="49" charset="-122"/>
                    <a:ea typeface="仿宋" panose="02010609060101010101" pitchFamily="49" charset="-122"/>
                  </a:rPr>
                  <a:t>】15168211391 (</a:t>
                </a:r>
                <a:r>
                  <a:rPr lang="zh-CN" altLang="en-US" sz="1600" b="1" dirty="0">
                    <a:latin typeface="仿宋" panose="02010609060101010101" pitchFamily="49" charset="-122"/>
                    <a:ea typeface="仿宋" panose="02010609060101010101" pitchFamily="49" charset="-122"/>
                  </a:rPr>
                  <a:t>微信号</a:t>
                </a:r>
                <a:r>
                  <a:rPr lang="en-US" altLang="zh-CN" sz="1600" b="1" dirty="0">
                    <a:latin typeface="仿宋" panose="02010609060101010101" pitchFamily="49" charset="-122"/>
                    <a:ea typeface="仿宋" panose="02010609060101010101" pitchFamily="49" charset="-122"/>
                  </a:rPr>
                  <a:t>)</a:t>
                </a:r>
                <a:br>
                  <a:rPr lang="en-US" altLang="zh-CN" sz="1600" b="1" dirty="0">
                    <a:latin typeface="仿宋" panose="02010609060101010101" pitchFamily="49" charset="-122"/>
                    <a:ea typeface="仿宋" panose="02010609060101010101" pitchFamily="49" charset="-122"/>
                  </a:rPr>
                </a:br>
                <a:r>
                  <a:rPr lang="en-US" altLang="zh-CN" sz="1600" b="1" dirty="0">
                    <a:latin typeface="仿宋" panose="02010609060101010101" pitchFamily="49" charset="-122"/>
                    <a:ea typeface="仿宋" panose="02010609060101010101" pitchFamily="49" charset="-122"/>
                  </a:rPr>
                  <a:t>【</a:t>
                </a:r>
                <a:r>
                  <a:rPr lang="zh-CN" altLang="en-US" sz="1600" b="1" dirty="0">
                    <a:latin typeface="仿宋" panose="02010609060101010101" pitchFamily="49" charset="-122"/>
                    <a:ea typeface="仿宋" panose="02010609060101010101" pitchFamily="49" charset="-122"/>
                  </a:rPr>
                  <a:t>邮箱</a:t>
                </a:r>
                <a:r>
                  <a:rPr lang="en-US" altLang="zh-CN" sz="1600" b="1" dirty="0">
                    <a:latin typeface="仿宋" panose="02010609060101010101" pitchFamily="49" charset="-122"/>
                    <a:ea typeface="仿宋" panose="02010609060101010101" pitchFamily="49" charset="-122"/>
                  </a:rPr>
                  <a:t>】O2O@netsun.com</a:t>
                </a:r>
                <a:br>
                  <a:rPr lang="en-US" altLang="zh-CN" sz="1600" b="1" dirty="0">
                    <a:latin typeface="仿宋" panose="02010609060101010101" pitchFamily="49" charset="-122"/>
                    <a:ea typeface="仿宋" panose="02010609060101010101" pitchFamily="49" charset="-122"/>
                  </a:rPr>
                </a:br>
                <a:r>
                  <a:rPr lang="en-US" altLang="zh-CN" sz="1600" b="1" dirty="0">
                    <a:latin typeface="仿宋" panose="02010609060101010101" pitchFamily="49" charset="-122"/>
                    <a:ea typeface="仿宋" panose="02010609060101010101" pitchFamily="49" charset="-122"/>
                  </a:rPr>
                  <a:t>【</a:t>
                </a:r>
                <a:r>
                  <a:rPr lang="zh-CN" altLang="en-US" sz="1600" b="1" dirty="0">
                    <a:latin typeface="仿宋" panose="02010609060101010101" pitchFamily="49" charset="-122"/>
                    <a:ea typeface="仿宋" panose="02010609060101010101" pitchFamily="49" charset="-122"/>
                  </a:rPr>
                  <a:t>官微</a:t>
                </a:r>
                <a:r>
                  <a:rPr lang="en-US" altLang="zh-CN" sz="1600" b="1" dirty="0">
                    <a:latin typeface="仿宋" panose="02010609060101010101" pitchFamily="49" charset="-122"/>
                    <a:ea typeface="仿宋" panose="02010609060101010101" pitchFamily="49" charset="-122"/>
                  </a:rPr>
                  <a:t>】</a:t>
                </a:r>
                <a:r>
                  <a:rPr lang="zh-CN" altLang="en-US" sz="1600" b="1" dirty="0">
                    <a:latin typeface="仿宋" panose="02010609060101010101" pitchFamily="49" charset="-122"/>
                    <a:ea typeface="仿宋" panose="02010609060101010101" pitchFamily="49" charset="-122"/>
                  </a:rPr>
                  <a:t>电子商务研究中心</a:t>
                </a:r>
                <a:r>
                  <a:rPr lang="en-US" altLang="zh-CN" sz="1600" b="1" dirty="0">
                    <a:latin typeface="仿宋" panose="02010609060101010101" pitchFamily="49" charset="-122"/>
                    <a:ea typeface="仿宋" panose="02010609060101010101" pitchFamily="49" charset="-122"/>
                  </a:rPr>
                  <a:t>(</a:t>
                </a:r>
                <a:r>
                  <a:rPr lang="zh-CN" altLang="en-US" sz="1600" b="1" dirty="0">
                    <a:latin typeface="仿宋" panose="02010609060101010101" pitchFamily="49" charset="-122"/>
                    <a:ea typeface="仿宋" panose="02010609060101010101" pitchFamily="49" charset="-122"/>
                  </a:rPr>
                  <a:t>微信</a:t>
                </a:r>
                <a:r>
                  <a:rPr lang="en-US" altLang="zh-CN" sz="1600" b="1" dirty="0">
                    <a:latin typeface="仿宋" panose="02010609060101010101" pitchFamily="49" charset="-122"/>
                    <a:ea typeface="仿宋" panose="02010609060101010101" pitchFamily="49" charset="-122"/>
                  </a:rPr>
                  <a:t>ID:i100ec)</a:t>
                </a:r>
                <a:br>
                  <a:rPr lang="en-US" altLang="zh-CN" sz="1600" b="1" dirty="0">
                    <a:latin typeface="仿宋" panose="02010609060101010101" pitchFamily="49" charset="-122"/>
                    <a:ea typeface="仿宋" panose="02010609060101010101" pitchFamily="49" charset="-122"/>
                  </a:rPr>
                </a:br>
                <a:r>
                  <a:rPr lang="en-US" altLang="zh-CN" sz="1600" b="1" dirty="0">
                    <a:latin typeface="仿宋" panose="02010609060101010101" pitchFamily="49" charset="-122"/>
                    <a:ea typeface="仿宋" panose="02010609060101010101" pitchFamily="49" charset="-122"/>
                  </a:rPr>
                  <a:t>【</a:t>
                </a:r>
                <a:r>
                  <a:rPr lang="zh-CN" altLang="en-US" sz="1600" b="1" dirty="0">
                    <a:latin typeface="仿宋" panose="02010609060101010101" pitchFamily="49" charset="-122"/>
                    <a:ea typeface="仿宋" panose="02010609060101010101" pitchFamily="49" charset="-122"/>
                  </a:rPr>
                  <a:t>地址</a:t>
                </a:r>
                <a:r>
                  <a:rPr lang="en-US" altLang="zh-CN" sz="1600" b="1" dirty="0">
                    <a:latin typeface="仿宋" panose="02010609060101010101" pitchFamily="49" charset="-122"/>
                    <a:ea typeface="仿宋" panose="02010609060101010101" pitchFamily="49" charset="-122"/>
                  </a:rPr>
                  <a:t>】</a:t>
                </a:r>
                <a:r>
                  <a:rPr lang="zh-CN" altLang="en-US" sz="1600" b="1" dirty="0">
                    <a:latin typeface="仿宋" panose="02010609060101010101" pitchFamily="49" charset="-122"/>
                    <a:ea typeface="仿宋" panose="02010609060101010101" pitchFamily="49" charset="-122"/>
                  </a:rPr>
                  <a:t>杭州市莫干山路</a:t>
                </a:r>
                <a:r>
                  <a:rPr lang="en-US" altLang="zh-CN" sz="1600" b="1" dirty="0">
                    <a:latin typeface="仿宋" panose="02010609060101010101" pitchFamily="49" charset="-122"/>
                    <a:ea typeface="仿宋" panose="02010609060101010101" pitchFamily="49" charset="-122"/>
                  </a:rPr>
                  <a:t>187</a:t>
                </a:r>
                <a:r>
                  <a:rPr lang="zh-CN" altLang="en-US" sz="1600" b="1" dirty="0">
                    <a:latin typeface="仿宋" panose="02010609060101010101" pitchFamily="49" charset="-122"/>
                    <a:ea typeface="仿宋" panose="02010609060101010101" pitchFamily="49" charset="-122"/>
                  </a:rPr>
                  <a:t>号易盛大厦</a:t>
                </a:r>
                <a:r>
                  <a:rPr lang="en-US" altLang="zh-CN" sz="1600" b="1" dirty="0">
                    <a:latin typeface="仿宋" panose="02010609060101010101" pitchFamily="49" charset="-122"/>
                    <a:ea typeface="仿宋" panose="02010609060101010101" pitchFamily="49" charset="-122"/>
                  </a:rPr>
                  <a:t>10-12</a:t>
                </a:r>
                <a:r>
                  <a:rPr lang="zh-CN" altLang="en-US" sz="1600" b="1" dirty="0">
                    <a:latin typeface="仿宋" panose="02010609060101010101" pitchFamily="49" charset="-122"/>
                    <a:ea typeface="仿宋" panose="02010609060101010101" pitchFamily="49" charset="-122"/>
                  </a:rPr>
                  <a:t>楼</a:t>
                </a:r>
                <a:br>
                  <a:rPr lang="zh-CN" altLang="en-US" sz="1600" b="1" dirty="0">
                    <a:latin typeface="仿宋" panose="02010609060101010101" pitchFamily="49" charset="-122"/>
                    <a:ea typeface="仿宋" panose="02010609060101010101" pitchFamily="49" charset="-122"/>
                  </a:rPr>
                </a:br>
                <a:r>
                  <a:rPr lang="en-US" altLang="zh-CN" sz="1600" b="1" dirty="0">
                    <a:latin typeface="仿宋" panose="02010609060101010101" pitchFamily="49" charset="-122"/>
                    <a:ea typeface="仿宋" panose="02010609060101010101" pitchFamily="49" charset="-122"/>
                  </a:rPr>
                  <a:t>【</a:t>
                </a:r>
                <a:r>
                  <a:rPr lang="zh-CN" altLang="en-US" sz="1600" b="1" dirty="0">
                    <a:latin typeface="仿宋" panose="02010609060101010101" pitchFamily="49" charset="-122"/>
                    <a:ea typeface="仿宋" panose="02010609060101010101" pitchFamily="49" charset="-122"/>
                  </a:rPr>
                  <a:t>研究领域</a:t>
                </a:r>
                <a:r>
                  <a:rPr lang="en-US" altLang="zh-CN" sz="1600" b="1" dirty="0">
                    <a:latin typeface="仿宋" panose="02010609060101010101" pitchFamily="49" charset="-122"/>
                    <a:ea typeface="仿宋" panose="02010609060101010101" pitchFamily="49" charset="-122"/>
                  </a:rPr>
                  <a:t>】</a:t>
                </a:r>
              </a:p>
              <a:p>
                <a:pPr>
                  <a:lnSpc>
                    <a:spcPct val="150000"/>
                  </a:lnSpc>
                </a:pPr>
                <a:r>
                  <a:rPr lang="en-US" altLang="zh-CN" sz="1600" b="1" dirty="0">
                    <a:latin typeface="仿宋" panose="02010609060101010101" pitchFamily="49" charset="-122"/>
                    <a:ea typeface="仿宋" panose="02010609060101010101" pitchFamily="49" charset="-122"/>
                  </a:rPr>
                  <a:t>1</a:t>
                </a:r>
                <a:r>
                  <a:rPr lang="zh-CN" altLang="en-US" sz="1600" b="1" dirty="0">
                    <a:latin typeface="仿宋" panose="02010609060101010101" pitchFamily="49" charset="-122"/>
                    <a:ea typeface="仿宋" panose="02010609060101010101" pitchFamily="49" charset="-122"/>
                  </a:rPr>
                  <a:t>、生活服务电商</a:t>
                </a:r>
                <a:r>
                  <a:rPr lang="en-US" altLang="zh-CN" sz="1600" b="1" dirty="0">
                    <a:latin typeface="仿宋" panose="02010609060101010101" pitchFamily="49" charset="-122"/>
                    <a:ea typeface="仿宋" panose="02010609060101010101" pitchFamily="49" charset="-122"/>
                  </a:rPr>
                  <a:t>(</a:t>
                </a:r>
                <a:r>
                  <a:rPr lang="zh-CN" altLang="en-US" sz="1600" b="1" dirty="0">
                    <a:latin typeface="仿宋" panose="02010609060101010101" pitchFamily="49" charset="-122"/>
                    <a:ea typeface="仿宋" panose="02010609060101010101" pitchFamily="49" charset="-122"/>
                  </a:rPr>
                  <a:t>在线差旅、餐饮外卖、在线票务、在线房产、社区服务等</a:t>
                </a:r>
                <a:r>
                  <a:rPr lang="en-US" altLang="zh-CN" sz="1600" b="1" dirty="0">
                    <a:latin typeface="仿宋" panose="02010609060101010101" pitchFamily="49" charset="-122"/>
                    <a:ea typeface="仿宋" panose="02010609060101010101" pitchFamily="49" charset="-122"/>
                  </a:rPr>
                  <a:t>)</a:t>
                </a:r>
              </a:p>
              <a:p>
                <a:pPr>
                  <a:lnSpc>
                    <a:spcPct val="150000"/>
                  </a:lnSpc>
                </a:pPr>
                <a:r>
                  <a:rPr lang="en-US" altLang="zh-CN" sz="1600" b="1" dirty="0">
                    <a:latin typeface="仿宋" panose="02010609060101010101" pitchFamily="49" charset="-122"/>
                    <a:ea typeface="仿宋" panose="02010609060101010101" pitchFamily="49" charset="-122"/>
                  </a:rPr>
                  <a:t>2</a:t>
                </a:r>
                <a:r>
                  <a:rPr lang="zh-CN" altLang="en-US" sz="1600" b="1" dirty="0">
                    <a:latin typeface="仿宋" panose="02010609060101010101" pitchFamily="49" charset="-122"/>
                    <a:ea typeface="仿宋" panose="02010609060101010101" pitchFamily="49" charset="-122"/>
                  </a:rPr>
                  <a:t>、共享经济（共享单车、网约车、共享充电宝等）</a:t>
                </a:r>
                <a:endParaRPr lang="en-US" altLang="zh-CN" sz="1600" b="1" dirty="0">
                  <a:latin typeface="仿宋" panose="02010609060101010101" pitchFamily="49" charset="-122"/>
                  <a:ea typeface="仿宋" panose="02010609060101010101" pitchFamily="49" charset="-122"/>
                </a:endParaRPr>
              </a:p>
              <a:p>
                <a:pPr>
                  <a:lnSpc>
                    <a:spcPct val="150000"/>
                  </a:lnSpc>
                </a:pPr>
                <a:r>
                  <a:rPr lang="en-US" altLang="zh-CN" sz="1600" b="1" dirty="0">
                    <a:latin typeface="仿宋" panose="02010609060101010101" pitchFamily="49" charset="-122"/>
                    <a:ea typeface="仿宋" panose="02010609060101010101" pitchFamily="49" charset="-122"/>
                  </a:rPr>
                  <a:t>3</a:t>
                </a:r>
                <a:r>
                  <a:rPr lang="zh-CN" altLang="en-US" sz="1600" b="1" dirty="0">
                    <a:latin typeface="仿宋" panose="02010609060101010101" pitchFamily="49" charset="-122"/>
                    <a:ea typeface="仿宋" panose="02010609060101010101" pitchFamily="49" charset="-122"/>
                  </a:rPr>
                  <a:t>、在线教育</a:t>
                </a:r>
                <a:endParaRPr lang="en-US" altLang="zh-CN" sz="1600" b="1" dirty="0">
                  <a:latin typeface="仿宋" panose="02010609060101010101" pitchFamily="49" charset="-122"/>
                  <a:ea typeface="仿宋" panose="02010609060101010101" pitchFamily="49" charset="-122"/>
                </a:endParaRPr>
              </a:p>
              <a:p>
                <a:pPr algn="ctr"/>
                <a:endParaRPr lang="zh-CN" altLang="en-US" sz="1400" dirty="0"/>
              </a:p>
            </p:txBody>
          </p:sp>
          <p:sp>
            <p:nvSpPr>
              <p:cNvPr id="23" name="等腰三角形 22"/>
              <p:cNvSpPr/>
              <p:nvPr/>
            </p:nvSpPr>
            <p:spPr>
              <a:xfrm>
                <a:off x="2497187" y="3284984"/>
                <a:ext cx="360040" cy="21530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11" name="图片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32977" y="2674417"/>
            <a:ext cx="2614353" cy="2633718"/>
          </a:xfrm>
          <a:prstGeom prst="rect">
            <a:avLst/>
          </a:prstGeom>
        </p:spPr>
      </p:pic>
      <p:sp>
        <p:nvSpPr>
          <p:cNvPr id="3" name="文本框 2"/>
          <p:cNvSpPr txBox="1"/>
          <p:nvPr/>
        </p:nvSpPr>
        <p:spPr>
          <a:xfrm>
            <a:off x="9140082" y="5567815"/>
            <a:ext cx="2000142" cy="738664"/>
          </a:xfrm>
          <a:prstGeom prst="rect">
            <a:avLst/>
          </a:prstGeom>
          <a:noFill/>
        </p:spPr>
        <p:txBody>
          <a:bodyPr wrap="square" rtlCol="0">
            <a:spAutoFit/>
          </a:bodyPr>
          <a:lstStyle/>
          <a:p>
            <a:pPr algn="ctr"/>
            <a:r>
              <a:rPr lang="zh-CN" altLang="en-US" sz="1400" b="1" dirty="0">
                <a:latin typeface="黑体" panose="02010609060101010101" charset="-122"/>
                <a:ea typeface="黑体" panose="02010609060101010101" charset="-122"/>
              </a:rPr>
              <a:t>扫描二维码联系分析师</a:t>
            </a:r>
            <a:endParaRPr lang="en-US" altLang="zh-CN" sz="1400" b="1" dirty="0">
              <a:latin typeface="黑体" panose="02010609060101010101" charset="-122"/>
              <a:ea typeface="黑体" panose="02010609060101010101" charset="-122"/>
            </a:endParaRPr>
          </a:p>
          <a:p>
            <a:pPr algn="ctr"/>
            <a:r>
              <a:rPr lang="zh-CN" altLang="en-US" sz="1400" b="1" dirty="0">
                <a:latin typeface="黑体" panose="02010609060101010101" charset="-122"/>
                <a:ea typeface="黑体" panose="02010609060101010101" charset="-122"/>
              </a:rPr>
              <a:t>（备注姓名、公司、职位、目的）</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2" presetClass="entr" presetSubtype="8"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0-#ppt_w/2"/>
                                          </p:val>
                                        </p:tav>
                                        <p:tav tm="100000">
                                          <p:val>
                                            <p:strVal val="#ppt_x"/>
                                          </p:val>
                                        </p:tav>
                                      </p:tavLst>
                                    </p:anim>
                                    <p:anim calcmode="lin" valueType="num">
                                      <p:cBhvr additive="base">
                                        <p:cTn id="19" dur="500" fill="hold"/>
                                        <p:tgtEl>
                                          <p:spTgt spid="13"/>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fltVal val="0"/>
                                          </p:val>
                                        </p:tav>
                                        <p:tav tm="100000">
                                          <p:val>
                                            <p:strVal val="#ppt_w"/>
                                          </p:val>
                                        </p:tav>
                                      </p:tavLst>
                                    </p:anim>
                                    <p:anim calcmode="lin" valueType="num">
                                      <p:cBhvr>
                                        <p:cTn id="24" dur="500" fill="hold"/>
                                        <p:tgtEl>
                                          <p:spTgt spid="14"/>
                                        </p:tgtEl>
                                        <p:attrNameLst>
                                          <p:attrName>ppt_h</p:attrName>
                                        </p:attrNameLst>
                                      </p:cBhvr>
                                      <p:tavLst>
                                        <p:tav tm="0">
                                          <p:val>
                                            <p:fltVal val="0"/>
                                          </p:val>
                                        </p:tav>
                                        <p:tav tm="100000">
                                          <p:val>
                                            <p:strVal val="#ppt_h"/>
                                          </p:val>
                                        </p:tav>
                                      </p:tavLst>
                                    </p:anim>
                                    <p:animEffect transition="in" filter="fade">
                                      <p:cBhvr>
                                        <p:cTn id="25" dur="500"/>
                                        <p:tgtEl>
                                          <p:spTgt spid="14"/>
                                        </p:tgtEl>
                                      </p:cBhvr>
                                    </p:animEffect>
                                  </p:childTnLst>
                                </p:cTn>
                              </p:par>
                            </p:childTnLst>
                          </p:cTn>
                        </p:par>
                        <p:par>
                          <p:cTn id="26" fill="hold">
                            <p:stCondLst>
                              <p:cond delay="1500"/>
                            </p:stCondLst>
                            <p:childTnLst>
                              <p:par>
                                <p:cTn id="27" presetID="42" presetClass="entr" presetSubtype="0"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1000"/>
                                        <p:tgtEl>
                                          <p:spTgt spid="19"/>
                                        </p:tgtEl>
                                      </p:cBhvr>
                                    </p:animEffect>
                                    <p:anim calcmode="lin" valueType="num">
                                      <p:cBhvr>
                                        <p:cTn id="30" dur="1000" fill="hold"/>
                                        <p:tgtEl>
                                          <p:spTgt spid="19"/>
                                        </p:tgtEl>
                                        <p:attrNameLst>
                                          <p:attrName>ppt_x</p:attrName>
                                        </p:attrNameLst>
                                      </p:cBhvr>
                                      <p:tavLst>
                                        <p:tav tm="0">
                                          <p:val>
                                            <p:strVal val="#ppt_x"/>
                                          </p:val>
                                        </p:tav>
                                        <p:tav tm="100000">
                                          <p:val>
                                            <p:strVal val="#ppt_x"/>
                                          </p:val>
                                        </p:tav>
                                      </p:tavLst>
                                    </p:anim>
                                    <p:anim calcmode="lin" valueType="num">
                                      <p:cBhvr>
                                        <p:cTn id="31"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p:bldP spid="1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7282" cy="6858000"/>
          </a:xfrm>
          <a:prstGeom prst="rect">
            <a:avLst/>
          </a:prstGeom>
        </p:spPr>
      </p:pic>
      <p:sp>
        <p:nvSpPr>
          <p:cNvPr id="24" name="矩形 23"/>
          <p:cNvSpPr/>
          <p:nvPr/>
        </p:nvSpPr>
        <p:spPr>
          <a:xfrm>
            <a:off x="5219700" y="2681605"/>
            <a:ext cx="6286500" cy="2553335"/>
          </a:xfrm>
          <a:prstGeom prst="rect">
            <a:avLst/>
          </a:prstGeom>
          <a:noFill/>
          <a:ln>
            <a:noFill/>
          </a:ln>
          <a:effectLst>
            <a:outerShdw blurRad="50800" dist="63500" dir="5400000" algn="ctr" rotWithShape="0">
              <a:srgbClr val="000000">
                <a:alpha val="43000"/>
              </a:srgbClr>
            </a:outerShdw>
            <a:reflection stA="45000" endPos="19000" dist="50800" dir="5400000" sy="-100000" algn="bl" rotWithShape="0"/>
          </a:effectLst>
        </p:spPr>
        <p:txBody>
          <a:bodyPr wrap="square" rtlCol="0" anchor="t">
            <a:spAutoFit/>
            <a:scene3d>
              <a:camera prst="orthographicFront"/>
              <a:lightRig rig="soft" dir="t">
                <a:rot lat="0" lon="0" rev="15600000"/>
              </a:lightRig>
            </a:scene3d>
            <a:sp3d extrusionH="57150" prstMaterial="softEdge">
              <a:bevelT w="25400" h="38100"/>
            </a:sp3d>
          </a:bodyPr>
          <a:lstStyle/>
          <a:p>
            <a:pPr algn="ctr"/>
            <a:r>
              <a:rPr lang="zh-CN" altLang="en-US" sz="8000" b="1" dirty="0">
                <a:solidFill>
                  <a:schemeClr val="accent4"/>
                </a:solidFill>
                <a:effectLst>
                  <a:glow rad="38100">
                    <a:schemeClr val="accent1">
                      <a:alpha val="40000"/>
                    </a:schemeClr>
                  </a:glow>
                </a:effectLst>
              </a:rPr>
              <a:t>携手并进</a:t>
            </a:r>
          </a:p>
          <a:p>
            <a:pPr algn="ctr"/>
            <a:endParaRPr lang="zh-CN" altLang="en-US" sz="8000" b="1" dirty="0">
              <a:solidFill>
                <a:schemeClr val="accent4"/>
              </a:solidFill>
              <a:effectLst>
                <a:glow rad="38100">
                  <a:schemeClr val="accent1">
                    <a:alpha val="40000"/>
                  </a:schemeClr>
                </a:glow>
              </a:effectLst>
            </a:endParaRPr>
          </a:p>
        </p:txBody>
      </p:sp>
      <p:sp>
        <p:nvSpPr>
          <p:cNvPr id="25" name="矩形 24"/>
          <p:cNvSpPr/>
          <p:nvPr/>
        </p:nvSpPr>
        <p:spPr>
          <a:xfrm>
            <a:off x="506095" y="2681605"/>
            <a:ext cx="6286500" cy="2554545"/>
          </a:xfrm>
          <a:prstGeom prst="rect">
            <a:avLst/>
          </a:prstGeom>
          <a:noFill/>
          <a:ln>
            <a:noFill/>
          </a:ln>
          <a:effectLst>
            <a:outerShdw blurRad="50800" dist="63500" dir="5400000" algn="ctr" rotWithShape="0">
              <a:srgbClr val="000000">
                <a:alpha val="43000"/>
              </a:srgbClr>
            </a:outerShdw>
            <a:reflection stA="45000" endPos="19000" dist="50800" dir="5400000" sy="-100000" algn="bl" rotWithShape="0"/>
          </a:effectLst>
        </p:spPr>
        <p:txBody>
          <a:bodyPr wrap="square" rtlCol="0" anchor="t">
            <a:spAutoFit/>
            <a:scene3d>
              <a:camera prst="orthographicFront"/>
              <a:lightRig rig="soft" dir="t">
                <a:rot lat="0" lon="0" rev="15600000"/>
              </a:lightRig>
            </a:scene3d>
            <a:sp3d extrusionH="57150" prstMaterial="softEdge">
              <a:bevelT w="25400" h="38100"/>
            </a:sp3d>
          </a:bodyPr>
          <a:lstStyle/>
          <a:p>
            <a:pPr algn="ctr"/>
            <a:r>
              <a:rPr lang="zh-CN" altLang="en-US" sz="8000" b="1" dirty="0">
                <a:solidFill>
                  <a:schemeClr val="accent4"/>
                </a:solidFill>
                <a:effectLst>
                  <a:glow rad="38100">
                    <a:schemeClr val="accent1">
                      <a:alpha val="40000"/>
                    </a:schemeClr>
                  </a:glow>
                </a:effectLst>
              </a:rPr>
              <a:t>精诚合作</a:t>
            </a:r>
          </a:p>
          <a:p>
            <a:pPr algn="ctr"/>
            <a:endParaRPr lang="zh-CN" altLang="en-US" sz="8000" b="1" dirty="0">
              <a:solidFill>
                <a:schemeClr val="accent4"/>
              </a:solidFill>
              <a:effectLst>
                <a:glow rad="38100">
                  <a:schemeClr val="accent1">
                    <a:alpha val="40000"/>
                  </a:schemeClr>
                </a:glow>
              </a:effectLst>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H" val="20151230141854"/>
  <p:tag name="MH_LIBRARY" val="CONTENTS"/>
  <p:tag name="MH_TYPE" val="OTHERS"/>
  <p:tag name="ID" val="545839"/>
</p:tagLst>
</file>

<file path=ppt/tags/tag2.xml><?xml version="1.0" encoding="utf-8"?>
<p:tagLst xmlns:a="http://schemas.openxmlformats.org/drawingml/2006/main" xmlns:r="http://schemas.openxmlformats.org/officeDocument/2006/relationships" xmlns:p="http://schemas.openxmlformats.org/presentationml/2006/main">
  <p:tag name="MH" val="20151230141854"/>
  <p:tag name="MH_LIBRARY" val="CONTENTS"/>
  <p:tag name="MH_TYPE" val="OTHERS"/>
  <p:tag name="ID" val="545839"/>
</p:tagLst>
</file>

<file path=ppt/tags/tag3.xml><?xml version="1.0" encoding="utf-8"?>
<p:tagLst xmlns:a="http://schemas.openxmlformats.org/drawingml/2006/main" xmlns:r="http://schemas.openxmlformats.org/officeDocument/2006/relationships" xmlns:p="http://schemas.openxmlformats.org/presentationml/2006/main">
  <p:tag name="KSO_WM_UNIT_TABLE_BEAUTIFY" val="{05156489-38c3-427f-a2cf-8779658cadac}"/>
</p:tagLst>
</file>

<file path=ppt/tags/tag4.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ags/tag5.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ags/tag6.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ags/tag7.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ags/tag8.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ags/tag9.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ags/tag10.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ags/tag11.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ags/tag12.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ags/tag13.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ags/tag14.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ags/tag15.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ags/tag16.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ags/tag17.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ags/tag18.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ags/tag19.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ags/tag20.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ags/tag21.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ags/tag22.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ags/tag23.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ags/tag24.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ags/tag25.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ags/tag26.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ags/tag27.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ags/tag28.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ags/tag29.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ags/tag30.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ags/tag31.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ags/tag32.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ags/tag33.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ags/tag34.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heme/theme1.xml><?xml version="1.0" encoding="utf-8"?>
<a:theme xmlns:a="http://schemas.openxmlformats.org/drawingml/2006/main" name="Office 主题​​">
  <a:themeElements>
    <a:clrScheme name="Office">
      <a:dk1>
        <a:sysClr val="windowText" lastClr="000000"/>
      </a:dk1>
      <a:lt1>
        <a:sysClr val="window" lastClr="CCE8C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CCE8C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2354</TotalTime>
  <Words>5163</Words>
  <Application>Microsoft Office PowerPoint</Application>
  <PresentationFormat>宽屏</PresentationFormat>
  <Paragraphs>721</Paragraphs>
  <Slides>51</Slides>
  <Notes>3</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51</vt:i4>
      </vt:variant>
    </vt:vector>
  </HeadingPairs>
  <TitlesOfParts>
    <vt:vector size="63" baseType="lpstr">
      <vt:lpstr>微软雅黑</vt:lpstr>
      <vt:lpstr>黑体</vt:lpstr>
      <vt:lpstr>Impact MT Std</vt:lpstr>
      <vt:lpstr>Calibri</vt:lpstr>
      <vt:lpstr>Times New Roman</vt:lpstr>
      <vt:lpstr>宋体</vt:lpstr>
      <vt:lpstr>等线</vt:lpstr>
      <vt:lpstr>仿宋</vt:lpstr>
      <vt:lpstr>等线 Light</vt:lpstr>
      <vt:lpstr>Wingdings</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江杰</dc:creator>
  <cp:lastModifiedBy>Administrator</cp:lastModifiedBy>
  <cp:revision>670</cp:revision>
  <dcterms:created xsi:type="dcterms:W3CDTF">2016-01-19T08:46:00Z</dcterms:created>
  <dcterms:modified xsi:type="dcterms:W3CDTF">2020-07-29T07:19:28Z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2052-11.1.0.9740</vt:lpwstr>
  </property>
</Properties>
</file>